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1363" r:id="rId2"/>
    <p:sldId id="567" r:id="rId3"/>
    <p:sldId id="556" r:id="rId4"/>
    <p:sldId id="573" r:id="rId5"/>
    <p:sldId id="557" r:id="rId6"/>
    <p:sldId id="578" r:id="rId7"/>
    <p:sldId id="558" r:id="rId8"/>
    <p:sldId id="576" r:id="rId9"/>
    <p:sldId id="559" r:id="rId10"/>
    <p:sldId id="587" r:id="rId11"/>
    <p:sldId id="534" r:id="rId12"/>
    <p:sldId id="582" r:id="rId13"/>
    <p:sldId id="591" r:id="rId14"/>
    <p:sldId id="570" r:id="rId15"/>
    <p:sldId id="571" r:id="rId16"/>
    <p:sldId id="575" r:id="rId17"/>
    <p:sldId id="474" r:id="rId18"/>
    <p:sldId id="1339" r:id="rId19"/>
    <p:sldId id="1364" r:id="rId20"/>
    <p:sldId id="475" r:id="rId21"/>
    <p:sldId id="650" r:id="rId22"/>
    <p:sldId id="448" r:id="rId23"/>
    <p:sldId id="565" r:id="rId24"/>
    <p:sldId id="522" r:id="rId25"/>
    <p:sldId id="660" r:id="rId26"/>
    <p:sldId id="595" r:id="rId27"/>
    <p:sldId id="594" r:id="rId28"/>
    <p:sldId id="620" r:id="rId29"/>
    <p:sldId id="643" r:id="rId30"/>
    <p:sldId id="614" r:id="rId31"/>
    <p:sldId id="613" r:id="rId32"/>
    <p:sldId id="388" r:id="rId33"/>
    <p:sldId id="1382" r:id="rId34"/>
    <p:sldId id="608" r:id="rId35"/>
    <p:sldId id="619" r:id="rId36"/>
    <p:sldId id="590" r:id="rId37"/>
    <p:sldId id="1360" r:id="rId38"/>
    <p:sldId id="67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Conra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9C2"/>
    <a:srgbClr val="0076C1"/>
    <a:srgbClr val="37A3BE"/>
    <a:srgbClr val="4BDCFF"/>
    <a:srgbClr val="FFFAE7"/>
    <a:srgbClr val="FDFFE0"/>
    <a:srgbClr val="E6C6EE"/>
    <a:srgbClr val="C2E8ED"/>
    <a:srgbClr val="27845B"/>
    <a:srgbClr val="8E9E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71"/>
    <p:restoredTop sz="92462"/>
  </p:normalViewPr>
  <p:slideViewPr>
    <p:cSldViewPr snapToGrid="0" snapToObjects="1">
      <p:cViewPr varScale="1">
        <p:scale>
          <a:sx n="92" d="100"/>
          <a:sy n="92" d="100"/>
        </p:scale>
        <p:origin x="-1408" y="-112"/>
      </p:cViewPr>
      <p:guideLst>
        <p:guide orient="horz" pos="2160"/>
        <p:guide pos="2880"/>
      </p:guideLst>
    </p:cSldViewPr>
  </p:slideViewPr>
  <p:outlineViewPr>
    <p:cViewPr>
      <p:scale>
        <a:sx n="33" d="100"/>
        <a:sy n="33" d="100"/>
      </p:scale>
      <p:origin x="0" y="-3392"/>
    </p:cViewPr>
  </p:outlineViewPr>
  <p:notesTextViewPr>
    <p:cViewPr>
      <p:scale>
        <a:sx n="100" d="100"/>
        <a:sy n="100" d="100"/>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B9FF14-B498-294E-9B9F-DDE50E309EF9}" type="datetimeFigureOut">
              <a:rPr lang="en-US" smtClean="0"/>
              <a:t>10/22/18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059A5-A739-304E-975D-FF50033F54D9}" type="slidenum">
              <a:rPr lang="en-US" smtClean="0"/>
              <a:t>‹#›</a:t>
            </a:fld>
            <a:endParaRPr lang="en-US"/>
          </a:p>
        </p:txBody>
      </p:sp>
    </p:spTree>
    <p:extLst>
      <p:ext uri="{BB962C8B-B14F-4D97-AF65-F5344CB8AC3E}">
        <p14:creationId xmlns:p14="http://schemas.microsoft.com/office/powerpoint/2010/main" val="1260008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baseline="0" dirty="0">
                <a:solidFill>
                  <a:schemeClr val="tx1"/>
                </a:solidFill>
                <a:latin typeface="+mn-lt"/>
                <a:ea typeface="+mn-ea"/>
                <a:cs typeface="+mn-cs"/>
              </a:rPr>
              <a:t>THANK YOU!</a:t>
            </a:r>
          </a:p>
          <a:p>
            <a:endParaRPr lang="en-US" sz="1200" b="0" u="none" kern="1200" baseline="0" dirty="0">
              <a:solidFill>
                <a:schemeClr val="tx1"/>
              </a:solidFill>
              <a:latin typeface="+mn-lt"/>
              <a:ea typeface="+mn-ea"/>
              <a:cs typeface="+mn-cs"/>
            </a:endParaRPr>
          </a:p>
          <a:p>
            <a:r>
              <a:rPr lang="en-US" sz="1200" b="0" u="none" kern="1200" baseline="0" dirty="0">
                <a:solidFill>
                  <a:schemeClr val="tx1"/>
                </a:solidFill>
                <a:latin typeface="+mn-lt"/>
                <a:ea typeface="+mn-ea"/>
                <a:cs typeface="+mn-cs"/>
              </a:rPr>
              <a:t>Stand-up </a:t>
            </a:r>
            <a:r>
              <a:rPr lang="mr-IN" sz="1200" b="0" u="none" kern="1200" baseline="0" dirty="0">
                <a:solidFill>
                  <a:schemeClr val="tx1"/>
                </a:solidFill>
                <a:latin typeface="+mn-lt"/>
                <a:ea typeface="+mn-ea"/>
                <a:cs typeface="+mn-cs"/>
              </a:rPr>
              <a:t>–</a:t>
            </a:r>
            <a:r>
              <a:rPr lang="en-US" sz="1200" b="0" u="none" kern="1200" baseline="0" dirty="0">
                <a:solidFill>
                  <a:schemeClr val="tx1"/>
                </a:solidFill>
                <a:latin typeface="+mn-lt"/>
                <a:ea typeface="+mn-ea"/>
                <a:cs typeface="+mn-cs"/>
              </a:rPr>
              <a:t> to be vet</a:t>
            </a:r>
          </a:p>
          <a:p>
            <a:r>
              <a:rPr lang="en-US" sz="1200" b="0" u="none" kern="1200" baseline="0" dirty="0">
                <a:solidFill>
                  <a:schemeClr val="tx1"/>
                </a:solidFill>
                <a:latin typeface="+mn-lt"/>
                <a:ea typeface="+mn-ea"/>
                <a:cs typeface="+mn-cs"/>
              </a:rPr>
              <a:t>Right hand- may like research</a:t>
            </a:r>
          </a:p>
          <a:p>
            <a:r>
              <a:rPr lang="en-US" sz="1200" b="0" u="none" kern="1200" baseline="0" dirty="0">
                <a:solidFill>
                  <a:schemeClr val="tx1"/>
                </a:solidFill>
                <a:latin typeface="+mn-lt"/>
                <a:ea typeface="+mn-ea"/>
                <a:cs typeface="+mn-cs"/>
              </a:rPr>
              <a:t>Left hand </a:t>
            </a:r>
            <a:r>
              <a:rPr lang="mr-IN" sz="1200" b="0" u="none" kern="1200" baseline="0" dirty="0">
                <a:solidFill>
                  <a:schemeClr val="tx1"/>
                </a:solidFill>
                <a:latin typeface="+mn-lt"/>
                <a:ea typeface="+mn-ea"/>
                <a:cs typeface="+mn-cs"/>
              </a:rPr>
              <a:t>–</a:t>
            </a:r>
            <a:r>
              <a:rPr lang="en-US" sz="1200" b="0" u="none" kern="1200" baseline="0" dirty="0">
                <a:solidFill>
                  <a:schemeClr val="tx1"/>
                </a:solidFill>
                <a:latin typeface="+mn-lt"/>
                <a:ea typeface="+mn-ea"/>
                <a:cs typeface="+mn-cs"/>
              </a:rPr>
              <a:t> Research is for me!</a:t>
            </a:r>
          </a:p>
          <a:p>
            <a:endParaRPr lang="en-US" sz="1200" b="0" u="none" kern="1200" baseline="0" dirty="0">
              <a:solidFill>
                <a:schemeClr val="tx1"/>
              </a:solidFill>
              <a:latin typeface="+mn-lt"/>
              <a:ea typeface="+mn-ea"/>
              <a:cs typeface="+mn-cs"/>
            </a:endParaRPr>
          </a:p>
          <a:p>
            <a:r>
              <a:rPr lang="en-US" sz="1200" b="0" u="none" kern="1200" baseline="0" dirty="0">
                <a:solidFill>
                  <a:schemeClr val="tx1"/>
                </a:solidFill>
                <a:latin typeface="+mn-lt"/>
                <a:ea typeface="+mn-ea"/>
                <a:cs typeface="+mn-cs"/>
              </a:rPr>
              <a:t>Tell a little known secret - confession</a:t>
            </a:r>
            <a:endParaRPr lang="en-US" u="none" dirty="0"/>
          </a:p>
          <a:p>
            <a:endParaRPr lang="en-US" u="none" dirty="0"/>
          </a:p>
        </p:txBody>
      </p:sp>
      <p:sp>
        <p:nvSpPr>
          <p:cNvPr id="4" name="Slide Number Placeholder 3"/>
          <p:cNvSpPr>
            <a:spLocks noGrp="1"/>
          </p:cNvSpPr>
          <p:nvPr>
            <p:ph type="sldNum" sz="quarter" idx="10"/>
          </p:nvPr>
        </p:nvSpPr>
        <p:spPr/>
        <p:txBody>
          <a:bodyPr/>
          <a:lstStyle/>
          <a:p>
            <a:fld id="{0E9AD994-F05E-464E-BC8B-EFB9AC42576C}" type="slidenum">
              <a:rPr lang="en-US" smtClean="0"/>
              <a:t>1</a:t>
            </a:fld>
            <a:endParaRPr lang="en-US" dirty="0"/>
          </a:p>
        </p:txBody>
      </p:sp>
    </p:spTree>
    <p:extLst>
      <p:ext uri="{BB962C8B-B14F-4D97-AF65-F5344CB8AC3E}">
        <p14:creationId xmlns:p14="http://schemas.microsoft.com/office/powerpoint/2010/main" val="2231062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eaLnBrk="1" fontAlgn="auto" hangingPunct="1">
              <a:spcBef>
                <a:spcPts val="0"/>
              </a:spcBef>
              <a:spcAft>
                <a:spcPts val="0"/>
              </a:spcAft>
              <a:defRPr/>
            </a:pPr>
            <a:r>
              <a:rPr lang="en-US" u="sng">
                <a:effectLst/>
              </a:rPr>
              <a:t>World changing with rapid international</a:t>
            </a:r>
            <a:r>
              <a:rPr lang="en-US" u="sng" baseline="0">
                <a:effectLst/>
              </a:rPr>
              <a:t> travel and worldwide communication</a:t>
            </a:r>
            <a:r>
              <a:rPr lang="en-US" u="sng">
                <a:effectLst/>
              </a:rPr>
              <a:t>- what we do is of interest to many worldwide and what happens affects us. We need to respond to this change. If not – missed opportunities.</a:t>
            </a:r>
            <a:r>
              <a:rPr lang="en-US" u="sng" baseline="0">
                <a:effectLst/>
              </a:rPr>
              <a:t> If we do …..well that’s what I would like to talk about.</a:t>
            </a:r>
          </a:p>
          <a:p>
            <a:pPr defTabSz="448650" eaLnBrk="1" fontAlgn="auto" hangingPunct="1">
              <a:spcBef>
                <a:spcPts val="0"/>
              </a:spcBef>
              <a:spcAft>
                <a:spcPts val="0"/>
              </a:spcAft>
              <a:defRPr/>
            </a:pPr>
            <a:endParaRPr lang="en-US" u="sng">
              <a:effectLst/>
            </a:endParaRPr>
          </a:p>
          <a:p>
            <a:pPr defTabSz="448650" eaLnBrk="1" fontAlgn="auto" hangingPunct="1">
              <a:spcBef>
                <a:spcPts val="0"/>
              </a:spcBef>
              <a:spcAft>
                <a:spcPts val="0"/>
              </a:spcAft>
              <a:defRPr/>
            </a:pPr>
            <a:r>
              <a:rPr lang="en-US" u="sng">
                <a:effectLst/>
              </a:rPr>
              <a:t>Global</a:t>
            </a:r>
            <a:r>
              <a:rPr lang="en-US">
                <a:effectLst/>
              </a:rPr>
              <a:t> – often describes a more holistic or “boundary-less” worldview, and involves operating in many different regions.  This view  takes a more holistic, interdependent, and interconnected approach.  -</a:t>
            </a:r>
            <a:endParaRPr lang="en-US"/>
          </a:p>
          <a:p>
            <a:endParaRPr lang="en-US"/>
          </a:p>
        </p:txBody>
      </p:sp>
      <p:sp>
        <p:nvSpPr>
          <p:cNvPr id="4" name="Slide Number Placeholder 3"/>
          <p:cNvSpPr>
            <a:spLocks noGrp="1"/>
          </p:cNvSpPr>
          <p:nvPr>
            <p:ph type="sldNum" sz="quarter" idx="10"/>
          </p:nvPr>
        </p:nvSpPr>
        <p:spPr/>
        <p:txBody>
          <a:bodyPr/>
          <a:lstStyle/>
          <a:p>
            <a:fld id="{0E9AD994-F05E-464E-BC8B-EFB9AC42576C}" type="slidenum">
              <a:rPr lang="en-US" smtClean="0"/>
              <a:t>11</a:t>
            </a:fld>
            <a:endParaRPr lang="en-US"/>
          </a:p>
        </p:txBody>
      </p:sp>
    </p:spTree>
    <p:extLst>
      <p:ext uri="{BB962C8B-B14F-4D97-AF65-F5344CB8AC3E}">
        <p14:creationId xmlns:p14="http://schemas.microsoft.com/office/powerpoint/2010/main" val="203609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8652428" indent="-38186541"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5887" eaLnBrk="0" fontAlgn="base" hangingPunct="0">
              <a:spcBef>
                <a:spcPct val="0"/>
              </a:spcBef>
              <a:spcAft>
                <a:spcPct val="0"/>
              </a:spcAft>
              <a:defRPr sz="2400">
                <a:solidFill>
                  <a:schemeClr val="tx1"/>
                </a:solidFill>
                <a:latin typeface="Times New Roman" charset="0"/>
                <a:ea typeface="ＭＳ Ｐゴシック" charset="0"/>
              </a:defRPr>
            </a:lvl6pPr>
            <a:lvl7pPr marL="931774" eaLnBrk="0" fontAlgn="base" hangingPunct="0">
              <a:spcBef>
                <a:spcPct val="0"/>
              </a:spcBef>
              <a:spcAft>
                <a:spcPct val="0"/>
              </a:spcAft>
              <a:defRPr sz="2400">
                <a:solidFill>
                  <a:schemeClr val="tx1"/>
                </a:solidFill>
                <a:latin typeface="Times New Roman" charset="0"/>
                <a:ea typeface="ＭＳ Ｐゴシック" charset="0"/>
              </a:defRPr>
            </a:lvl7pPr>
            <a:lvl8pPr marL="1397660" eaLnBrk="0" fontAlgn="base" hangingPunct="0">
              <a:spcBef>
                <a:spcPct val="0"/>
              </a:spcBef>
              <a:spcAft>
                <a:spcPct val="0"/>
              </a:spcAft>
              <a:defRPr sz="2400">
                <a:solidFill>
                  <a:schemeClr val="tx1"/>
                </a:solidFill>
                <a:latin typeface="Times New Roman" charset="0"/>
                <a:ea typeface="ＭＳ Ｐゴシック" charset="0"/>
              </a:defRPr>
            </a:lvl8pPr>
            <a:lvl9pPr marL="1863547" eaLnBrk="0" fontAlgn="base" hangingPunct="0">
              <a:spcBef>
                <a:spcPct val="0"/>
              </a:spcBef>
              <a:spcAft>
                <a:spcPct val="0"/>
              </a:spcAft>
              <a:defRPr sz="2400">
                <a:solidFill>
                  <a:schemeClr val="tx1"/>
                </a:solidFill>
                <a:latin typeface="Times New Roman" charset="0"/>
                <a:ea typeface="ＭＳ Ｐゴシック" charset="0"/>
              </a:defRPr>
            </a:lvl9pPr>
          </a:lstStyle>
          <a:p>
            <a:fld id="{471F5550-B2B6-854B-ACDC-6E717CFE47B1}" type="slidenum">
              <a:rPr lang="en-US" sz="1200"/>
              <a:pPr/>
              <a:t>12</a:t>
            </a:fld>
            <a:endParaRPr 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075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Trepidation</a:t>
            </a:r>
            <a:r>
              <a:rPr lang="en-US" b="1" baseline="0"/>
              <a:t> </a:t>
            </a:r>
            <a:r>
              <a:rPr lang="mr-IN" b="1" baseline="0"/>
              <a:t>–</a:t>
            </a:r>
            <a:r>
              <a:rPr lang="en-US" b="1" baseline="0"/>
              <a:t> Student? Scary</a:t>
            </a:r>
          </a:p>
          <a:p>
            <a:r>
              <a:rPr lang="en-US" b="1" baseline="0"/>
              <a:t>No teaching, grants or what</a:t>
            </a:r>
            <a:endParaRPr lang="en-US"/>
          </a:p>
        </p:txBody>
      </p:sp>
      <p:sp>
        <p:nvSpPr>
          <p:cNvPr id="4" name="Slide Number Placeholder 3"/>
          <p:cNvSpPr>
            <a:spLocks noGrp="1"/>
          </p:cNvSpPr>
          <p:nvPr>
            <p:ph type="sldNum" sz="quarter" idx="10"/>
          </p:nvPr>
        </p:nvSpPr>
        <p:spPr/>
        <p:txBody>
          <a:bodyPr/>
          <a:lstStyle/>
          <a:p>
            <a:fld id="{0E9AD994-F05E-464E-BC8B-EFB9AC42576C}" type="slidenum">
              <a:rPr lang="en-US" smtClean="0"/>
              <a:t>16</a:t>
            </a:fld>
            <a:endParaRPr lang="en-US"/>
          </a:p>
        </p:txBody>
      </p:sp>
    </p:spTree>
    <p:extLst>
      <p:ext uri="{BB962C8B-B14F-4D97-AF65-F5344CB8AC3E}">
        <p14:creationId xmlns:p14="http://schemas.microsoft.com/office/powerpoint/2010/main" val="714218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Times New Roman" charset="0"/>
              </a:rPr>
              <a:t>Wildlife not always the </a:t>
            </a:r>
            <a:r>
              <a:rPr lang="ja-JP" altLang="en-US">
                <a:latin typeface="Times New Roman" charset="0"/>
              </a:rPr>
              <a:t>‘</a:t>
            </a:r>
            <a:r>
              <a:rPr lang="en-US" altLang="ja-JP">
                <a:latin typeface="Times New Roman" charset="0"/>
              </a:rPr>
              <a:t>bad guys</a:t>
            </a:r>
            <a:r>
              <a:rPr lang="ja-JP" altLang="en-US">
                <a:latin typeface="Times New Roman" charset="0"/>
              </a:rPr>
              <a:t>’</a:t>
            </a:r>
            <a:r>
              <a:rPr lang="en-US" altLang="ja-JP">
                <a:latin typeface="Times New Roman" charset="0"/>
              </a:rPr>
              <a:t> – originator of pathogens Sometimes the vicitim</a:t>
            </a:r>
            <a:endParaRPr lang="en-US">
              <a:latin typeface="Times New Roman"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09" indent="-285734" eaLnBrk="0" hangingPunct="0">
              <a:defRPr sz="2400">
                <a:solidFill>
                  <a:schemeClr val="tx1"/>
                </a:solidFill>
                <a:latin typeface="Arial" charset="0"/>
                <a:ea typeface="ＭＳ Ｐゴシック" charset="0"/>
              </a:defRPr>
            </a:lvl2pPr>
            <a:lvl3pPr marL="1142937" indent="-228587" eaLnBrk="0" hangingPunct="0">
              <a:defRPr sz="2400">
                <a:solidFill>
                  <a:schemeClr val="tx1"/>
                </a:solidFill>
                <a:latin typeface="Arial" charset="0"/>
                <a:ea typeface="ＭＳ Ｐゴシック" charset="0"/>
              </a:defRPr>
            </a:lvl3pPr>
            <a:lvl4pPr marL="1600112" indent="-228587" eaLnBrk="0" hangingPunct="0">
              <a:defRPr sz="2400">
                <a:solidFill>
                  <a:schemeClr val="tx1"/>
                </a:solidFill>
                <a:latin typeface="Arial" charset="0"/>
                <a:ea typeface="ＭＳ Ｐゴシック" charset="0"/>
              </a:defRPr>
            </a:lvl4pPr>
            <a:lvl5pPr marL="2057287" indent="-228587" eaLnBrk="0" hangingPunct="0">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fld id="{C89AC38C-8173-3247-B01E-1EC3D93966BA}" type="slidenum">
              <a:rPr lang="en-US" sz="1200">
                <a:latin typeface="Times New Roman" charset="0"/>
              </a:rPr>
              <a:pPr/>
              <a:t>20</a:t>
            </a:fld>
            <a:endParaRPr lang="en-US" sz="1200">
              <a:latin typeface="Times New Roman" charset="0"/>
            </a:endParaRPr>
          </a:p>
        </p:txBody>
      </p:sp>
    </p:spTree>
    <p:extLst>
      <p:ext uri="{BB962C8B-B14F-4D97-AF65-F5344CB8AC3E}">
        <p14:creationId xmlns:p14="http://schemas.microsoft.com/office/powerpoint/2010/main" val="298398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F4CBBD1-548A-E74A-92A9-91C12BDE5EAB}" type="slidenum">
              <a:rPr lang="en-US" altLang="en-US"/>
              <a:pPr>
                <a:spcBef>
                  <a:spcPct val="0"/>
                </a:spcBef>
              </a:pPr>
              <a:t>21</a:t>
            </a:fld>
            <a:endParaRPr lang="en-US" alt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sz="2300">
              <a:latin typeface="Times New Roman" charset="0"/>
              <a:ea typeface="ＭＳ Ｐゴシック" charset="-128"/>
            </a:endParaRPr>
          </a:p>
        </p:txBody>
      </p:sp>
    </p:spTree>
    <p:extLst>
      <p:ext uri="{BB962C8B-B14F-4D97-AF65-F5344CB8AC3E}">
        <p14:creationId xmlns:p14="http://schemas.microsoft.com/office/powerpoint/2010/main" val="877015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p:txBody>
      </p:sp>
      <p:sp>
        <p:nvSpPr>
          <p:cNvPr id="378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128"/>
              </a:defRPr>
            </a:lvl1pPr>
            <a:lvl2pPr marL="742950" indent="-285750">
              <a:defRPr sz="3200">
                <a:solidFill>
                  <a:schemeClr val="tx1"/>
                </a:solidFill>
                <a:latin typeface="Times New Roman" charset="0"/>
                <a:ea typeface="ＭＳ Ｐゴシック" charset="-128"/>
              </a:defRPr>
            </a:lvl2pPr>
            <a:lvl3pPr marL="1143000" indent="-228600">
              <a:defRPr sz="3200">
                <a:solidFill>
                  <a:schemeClr val="tx1"/>
                </a:solidFill>
                <a:latin typeface="Times New Roman" charset="0"/>
                <a:ea typeface="ＭＳ Ｐゴシック" charset="-128"/>
              </a:defRPr>
            </a:lvl3pPr>
            <a:lvl4pPr marL="1600200" indent="-228600">
              <a:defRPr sz="3200">
                <a:solidFill>
                  <a:schemeClr val="tx1"/>
                </a:solidFill>
                <a:latin typeface="Times New Roman" charset="0"/>
                <a:ea typeface="ＭＳ Ｐゴシック" charset="-128"/>
              </a:defRPr>
            </a:lvl4pPr>
            <a:lvl5pPr marL="2057400" indent="-228600">
              <a:defRPr sz="32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32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32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32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3200">
                <a:solidFill>
                  <a:schemeClr val="tx1"/>
                </a:solidFill>
                <a:latin typeface="Times New Roman" charset="0"/>
                <a:ea typeface="ＭＳ Ｐゴシック" charset="-128"/>
              </a:defRPr>
            </a:lvl9pPr>
          </a:lstStyle>
          <a:p>
            <a:fld id="{1A54F779-E16E-DE48-BE0B-982830FC8489}" type="slidenum">
              <a:rPr lang="en-US" altLang="en-US" sz="1200"/>
              <a:pPr/>
              <a:t>22</a:t>
            </a:fld>
            <a:endParaRPr lang="en-US" altLang="en-US" sz="1200"/>
          </a:p>
        </p:txBody>
      </p:sp>
    </p:spTree>
    <p:extLst>
      <p:ext uri="{BB962C8B-B14F-4D97-AF65-F5344CB8AC3E}">
        <p14:creationId xmlns:p14="http://schemas.microsoft.com/office/powerpoint/2010/main" val="190452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Calibri" charset="0"/>
              <a:ea typeface="ＭＳ Ｐゴシック" charset="-128"/>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eaLnBrk="1" hangingPunct="1">
              <a:spcBef>
                <a:spcPct val="0"/>
              </a:spcBef>
            </a:pPr>
            <a:fld id="{E94ACC37-4645-6C42-B74A-094A4F71F4F2}" type="slidenum">
              <a:rPr lang="en-US" altLang="en-US">
                <a:latin typeface="Calibri" charset="0"/>
              </a:rPr>
              <a:pPr eaLnBrk="1" hangingPunct="1">
                <a:spcBef>
                  <a:spcPct val="0"/>
                </a:spcBef>
              </a:pPr>
              <a:t>23</a:t>
            </a:fld>
            <a:endParaRPr lang="en-US" altLang="en-US">
              <a:latin typeface="Calibri" charset="0"/>
            </a:endParaRPr>
          </a:p>
        </p:txBody>
      </p:sp>
    </p:spTree>
    <p:extLst>
      <p:ext uri="{BB962C8B-B14F-4D97-AF65-F5344CB8AC3E}">
        <p14:creationId xmlns:p14="http://schemas.microsoft.com/office/powerpoint/2010/main" val="395947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My</a:t>
            </a:r>
            <a:r>
              <a:rPr lang="en-US" baseline="0" dirty="0"/>
              <a:t> fascination with interconnections in shared environments continued to expand in California where I’ve worked with an incredible multi-disciplinary team to </a:t>
            </a:r>
            <a:r>
              <a:rPr lang="en-US" sz="1200" b="0" kern="1200" baseline="0" dirty="0">
                <a:solidFill>
                  <a:schemeClr val="tx1"/>
                </a:solidFill>
                <a:effectLst/>
                <a:latin typeface="+mn-lt"/>
                <a:ea typeface="+mn-ea"/>
                <a:cs typeface="+mn-cs"/>
              </a:rPr>
              <a:t>discover the pathways  fecal pathogens of animals and people take to flow from land to sea </a:t>
            </a:r>
            <a:r>
              <a:rPr lang="mr-IN" sz="1200" b="0" kern="1200" baseline="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..a flow that is impacted by climate and land-use</a:t>
            </a:r>
            <a:r>
              <a:rPr lang="mr-IN" sz="1200" b="0" kern="1200" baseline="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agriculture, development. Wetlands..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Enough about me</a:t>
            </a:r>
            <a:r>
              <a:rPr lang="mr-IN" sz="1200" b="0" kern="1200" baseline="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what I really want to tell you about is the University of California</a:t>
            </a:r>
            <a:endParaRPr lang="en-US" dirty="0"/>
          </a:p>
        </p:txBody>
      </p:sp>
      <p:sp>
        <p:nvSpPr>
          <p:cNvPr id="4" name="Slide Number Placeholder 3"/>
          <p:cNvSpPr>
            <a:spLocks noGrp="1"/>
          </p:cNvSpPr>
          <p:nvPr>
            <p:ph type="sldNum" sz="quarter" idx="10"/>
          </p:nvPr>
        </p:nvSpPr>
        <p:spPr/>
        <p:txBody>
          <a:bodyPr/>
          <a:lstStyle/>
          <a:p>
            <a:fld id="{7FA059A5-A739-304E-975D-FF50033F54D9}" type="slidenum">
              <a:rPr lang="en-US" smtClean="0"/>
              <a:t>24</a:t>
            </a:fld>
            <a:endParaRPr lang="en-US"/>
          </a:p>
        </p:txBody>
      </p:sp>
    </p:spTree>
    <p:extLst>
      <p:ext uri="{BB962C8B-B14F-4D97-AF65-F5344CB8AC3E}">
        <p14:creationId xmlns:p14="http://schemas.microsoft.com/office/powerpoint/2010/main" val="4053826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ln/>
        </p:spPr>
      </p:sp>
      <p:sp>
        <p:nvSpPr>
          <p:cNvPr id="1218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410700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atin typeface="Times New Roman" charset="0"/>
              </a:rPr>
              <a:t>Best captured One Health. Many have heard of this term. Perspective – Approach to health local and global</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637A1096-FD20-544F-970F-2FD5EDC906CF}" type="slidenum">
              <a:rPr lang="en-US" sz="1200">
                <a:latin typeface="Times New Roman" charset="0"/>
              </a:rPr>
              <a:pPr/>
              <a:t>26</a:t>
            </a:fld>
            <a:endParaRPr lang="en-US" sz="1200">
              <a:latin typeface="Times New Roman" charset="0"/>
            </a:endParaRPr>
          </a:p>
        </p:txBody>
      </p:sp>
    </p:spTree>
    <p:extLst>
      <p:ext uri="{BB962C8B-B14F-4D97-AF65-F5344CB8AC3E}">
        <p14:creationId xmlns:p14="http://schemas.microsoft.com/office/powerpoint/2010/main" val="61201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A059A5-A739-304E-975D-FF50033F54D9}" type="slidenum">
              <a:rPr lang="en-US" smtClean="0"/>
              <a:t>2</a:t>
            </a:fld>
            <a:endParaRPr lang="en-US" dirty="0"/>
          </a:p>
        </p:txBody>
      </p:sp>
    </p:spTree>
    <p:extLst>
      <p:ext uri="{BB962C8B-B14F-4D97-AF65-F5344CB8AC3E}">
        <p14:creationId xmlns:p14="http://schemas.microsoft.com/office/powerpoint/2010/main" val="1362981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Areas</a:t>
            </a:r>
            <a:r>
              <a:rPr lang="en-US" baseline="0"/>
              <a:t> we have strong reputations and recognition and finding ways to expand our global engagement and leadership will benefit the world.</a:t>
            </a:r>
          </a:p>
          <a:p>
            <a:endParaRPr lang="en-US" baseline="0"/>
          </a:p>
          <a:p>
            <a:r>
              <a:rPr lang="en-US" b="1" baseline="0"/>
              <a:t>GLOBAL LENS TO GAIN EVEN GREATER RECOGNITION</a:t>
            </a:r>
            <a:endParaRPr lang="en-US" b="1"/>
          </a:p>
        </p:txBody>
      </p:sp>
      <p:sp>
        <p:nvSpPr>
          <p:cNvPr id="4" name="Slide Number Placeholder 3"/>
          <p:cNvSpPr>
            <a:spLocks noGrp="1"/>
          </p:cNvSpPr>
          <p:nvPr>
            <p:ph type="sldNum" sz="quarter" idx="10"/>
          </p:nvPr>
        </p:nvSpPr>
        <p:spPr/>
        <p:txBody>
          <a:bodyPr/>
          <a:lstStyle/>
          <a:p>
            <a:fld id="{0E9AD994-F05E-464E-BC8B-EFB9AC42576C}" type="slidenum">
              <a:rPr lang="en-US" smtClean="0"/>
              <a:t>28</a:t>
            </a:fld>
            <a:endParaRPr lang="en-US"/>
          </a:p>
        </p:txBody>
      </p:sp>
    </p:spTree>
    <p:extLst>
      <p:ext uri="{BB962C8B-B14F-4D97-AF65-F5344CB8AC3E}">
        <p14:creationId xmlns:p14="http://schemas.microsoft.com/office/powerpoint/2010/main" val="534676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emerging and epidemic zoonoses usually attract</a:t>
            </a:r>
          </a:p>
          <a:p>
            <a:r>
              <a:rPr lang="en-US" altLang="en-US">
                <a:latin typeface="Times New Roman" charset="0"/>
                <a:ea typeface="ＭＳ Ｐゴシック" charset="-128"/>
              </a:rPr>
              <a:t>much interest, endemic zoonotic diseases rarely give rise to collaboration between the medical and</a:t>
            </a:r>
          </a:p>
          <a:p>
            <a:r>
              <a:rPr lang="en-US" altLang="en-US">
                <a:latin typeface="Times New Roman" charset="0"/>
                <a:ea typeface="ＭＳ Ｐゴシック" charset="-128"/>
              </a:rPr>
              <a:t>veterinary professions, especially in developing countries.</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833ADF03-08BD-CA4B-835A-F47A09725BF3}" type="slidenum">
              <a:rPr lang="en-US" altLang="en-US"/>
              <a:pPr>
                <a:spcBef>
                  <a:spcPct val="0"/>
                </a:spcBef>
              </a:pPr>
              <a:t>29</a:t>
            </a:fld>
            <a:endParaRPr lang="en-US" altLang="en-US"/>
          </a:p>
        </p:txBody>
      </p:sp>
    </p:spTree>
    <p:extLst>
      <p:ext uri="{BB962C8B-B14F-4D97-AF65-F5344CB8AC3E}">
        <p14:creationId xmlns:p14="http://schemas.microsoft.com/office/powerpoint/2010/main" val="116158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EPA Report 2016:</a:t>
            </a:r>
          </a:p>
          <a:p>
            <a:r>
              <a:rPr lang="en-US" sz="1200" b="1" kern="1200" dirty="0">
                <a:solidFill>
                  <a:schemeClr val="tx1"/>
                </a:solidFill>
                <a:effectLst/>
                <a:latin typeface="+mn-lt"/>
                <a:ea typeface="+mn-ea"/>
                <a:cs typeface="+mn-cs"/>
              </a:rPr>
              <a:t>Changing Distributions of Vectors and Vector-Borne Diseases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Key Finding 1: </a:t>
            </a:r>
            <a:r>
              <a:rPr lang="en-US" sz="1200" kern="1200" dirty="0">
                <a:solidFill>
                  <a:schemeClr val="tx1"/>
                </a:solidFill>
                <a:effectLst/>
                <a:latin typeface="+mn-lt"/>
                <a:ea typeface="+mn-ea"/>
                <a:cs typeface="+mn-cs"/>
              </a:rPr>
              <a:t>Climate change is expected to alter the geographic and seasonal distributions of existing vectors and vector-borne diseases </a:t>
            </a:r>
            <a:r>
              <a:rPr lang="en-US" sz="1200" i="1" kern="1200" dirty="0">
                <a:solidFill>
                  <a:schemeClr val="tx1"/>
                </a:solidFill>
                <a:effectLst/>
                <a:latin typeface="+mn-lt"/>
                <a:ea typeface="+mn-ea"/>
                <a:cs typeface="+mn-cs"/>
              </a:rPr>
              <a:t>[Likely, High Confidence]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Earlier Tick Activity and Northward Range Expansion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Key Finding 2: </a:t>
            </a:r>
            <a:r>
              <a:rPr lang="en-US" sz="1200" kern="1200" dirty="0">
                <a:solidFill>
                  <a:schemeClr val="tx1"/>
                </a:solidFill>
                <a:effectLst/>
                <a:latin typeface="+mn-lt"/>
                <a:ea typeface="+mn-ea"/>
                <a:cs typeface="+mn-cs"/>
              </a:rPr>
              <a:t>Ticks capable of carrying the bacteria that cause Lyme disease and other pathogens will show earlier seasonal activity and a generally northward expansion in response to increasing temperatures associated with climate change </a:t>
            </a:r>
            <a:r>
              <a:rPr lang="en-US" sz="1200" i="1" kern="1200" dirty="0">
                <a:solidFill>
                  <a:schemeClr val="tx1"/>
                </a:solidFill>
                <a:effectLst/>
                <a:latin typeface="+mn-lt"/>
                <a:ea typeface="+mn-ea"/>
                <a:cs typeface="+mn-cs"/>
              </a:rPr>
              <a:t>[Likely, High Confidence]</a:t>
            </a:r>
            <a:r>
              <a:rPr lang="en-US" sz="1200" kern="1200" dirty="0">
                <a:solidFill>
                  <a:schemeClr val="tx1"/>
                </a:solidFill>
                <a:effectLst/>
                <a:latin typeface="+mn-lt"/>
                <a:ea typeface="+mn-ea"/>
                <a:cs typeface="+mn-cs"/>
              </a:rPr>
              <a:t>. Longer seasonal activity and expanding geographic range of these ticks will increase the risk of human exposure to ticks </a:t>
            </a:r>
            <a:r>
              <a:rPr lang="en-US" sz="1200" i="1" kern="1200" dirty="0">
                <a:solidFill>
                  <a:schemeClr val="tx1"/>
                </a:solidFill>
                <a:effectLst/>
                <a:latin typeface="+mn-lt"/>
                <a:ea typeface="+mn-ea"/>
                <a:cs typeface="+mn-cs"/>
              </a:rPr>
              <a:t>[Likely, Medium Confidence]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Changing Mosquito-Borne Disease Dynamics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Key Finding 3: </a:t>
            </a:r>
            <a:r>
              <a:rPr lang="en-US" sz="1200" kern="1200" dirty="0">
                <a:solidFill>
                  <a:schemeClr val="tx1"/>
                </a:solidFill>
                <a:effectLst/>
                <a:latin typeface="+mn-lt"/>
                <a:ea typeface="+mn-ea"/>
                <a:cs typeface="+mn-cs"/>
              </a:rPr>
              <a:t>Rising temperatures, changing precipitation patterns, and a higher frequency of some extreme weather events associated with climate change will influence the distribution, abundance, and prevalence of infection in the mosquitoes that transmit West Nile virus and other pathogens by altering habitat availability and mosquito and viral reproduction rates </a:t>
            </a:r>
            <a:r>
              <a:rPr lang="en-US" sz="1200" i="1" kern="1200" dirty="0">
                <a:solidFill>
                  <a:schemeClr val="tx1"/>
                </a:solidFill>
                <a:effectLst/>
                <a:latin typeface="+mn-lt"/>
                <a:ea typeface="+mn-ea"/>
                <a:cs typeface="+mn-cs"/>
              </a:rPr>
              <a:t>[Very Likely, High Confidence]</a:t>
            </a:r>
            <a:r>
              <a:rPr lang="en-US" sz="1200" kern="1200" dirty="0">
                <a:solidFill>
                  <a:schemeClr val="tx1"/>
                </a:solidFill>
                <a:effectLst/>
                <a:latin typeface="+mn-lt"/>
                <a:ea typeface="+mn-ea"/>
                <a:cs typeface="+mn-cs"/>
              </a:rPr>
              <a:t>. Alterations in the distribution, abundance, and infection rate of mosquitoes will influence human exposure to bites from infected mosquitoes, which is expected to alter risk for human disease </a:t>
            </a:r>
            <a:r>
              <a:rPr lang="en-US" sz="1200" i="1" kern="1200" dirty="0">
                <a:solidFill>
                  <a:schemeClr val="tx1"/>
                </a:solidFill>
                <a:effectLst/>
                <a:latin typeface="+mn-lt"/>
                <a:ea typeface="+mn-ea"/>
                <a:cs typeface="+mn-cs"/>
              </a:rPr>
              <a:t>[Very Likely, Medium Confidence]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Emergence of New Vector-Borne Pathogens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Key Finding 4: </a:t>
            </a:r>
            <a:r>
              <a:rPr lang="en-US" sz="1200" kern="1200" dirty="0">
                <a:solidFill>
                  <a:schemeClr val="tx1"/>
                </a:solidFill>
                <a:effectLst/>
                <a:latin typeface="+mn-lt"/>
                <a:ea typeface="+mn-ea"/>
                <a:cs typeface="+mn-cs"/>
              </a:rPr>
              <a:t>Vector-borne pathogens are expected to emerge or reemerge due to the interactions of climate factors with many other drivers, such as changing land-use patterns </a:t>
            </a:r>
            <a:r>
              <a:rPr lang="en-US" sz="1200" i="1" kern="1200" dirty="0">
                <a:solidFill>
                  <a:schemeClr val="tx1"/>
                </a:solidFill>
                <a:effectLst/>
                <a:latin typeface="+mn-lt"/>
                <a:ea typeface="+mn-ea"/>
                <a:cs typeface="+mn-cs"/>
              </a:rPr>
              <a:t>[Likely, High Confidence]</a:t>
            </a:r>
            <a:r>
              <a:rPr lang="en-US" sz="1200" kern="1200" dirty="0">
                <a:solidFill>
                  <a:schemeClr val="tx1"/>
                </a:solidFill>
                <a:effectLst/>
                <a:latin typeface="+mn-lt"/>
                <a:ea typeface="+mn-ea"/>
                <a:cs typeface="+mn-cs"/>
              </a:rPr>
              <a:t>. The impacts to human disease, however, will be limited by the adaptive capacity of human populations, such as vector control practices or personal protective measures </a:t>
            </a:r>
            <a:r>
              <a:rPr lang="en-US" sz="1200" i="1" kern="1200" dirty="0">
                <a:solidFill>
                  <a:schemeClr val="tx1"/>
                </a:solidFill>
                <a:effectLst/>
                <a:latin typeface="+mn-lt"/>
                <a:ea typeface="+mn-ea"/>
                <a:cs typeface="+mn-cs"/>
              </a:rPr>
              <a:t>[Likely, High Confidence]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direct effects include an increased frequency of heat waves, rising sea levels that threaten low-lying communities, anticipated extremes in the global hydrologic cycle (droughts, floods, and intense storms), and adverse effects on agricultural production and fisheries due to environmental stressors and changes in land use. Indirectly, climate change is anticipated to threaten health by worsening urban air pollution and increasing rates of infectious (particularly waterborne and vector-borne) disease transmission. Water- and foodborne diseases. Water- and foodborne diseases are likely to become a greater public health problem as climate change accelerates, due to elevated temperatures, increases in extreme rainfall and flooding frequency, and an anticipated deterioration in water quality following wider drought events.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It Rains, It Pours: Future Climate Extremes and Health Jonathan A. Patz, MD, MPH, Maggie L. </a:t>
            </a:r>
            <a:r>
              <a:rPr lang="en-US" sz="1200" kern="1200" dirty="0" err="1">
                <a:solidFill>
                  <a:schemeClr val="tx1"/>
                </a:solidFill>
                <a:effectLst/>
                <a:latin typeface="+mn-lt"/>
                <a:ea typeface="+mn-ea"/>
                <a:cs typeface="+mn-cs"/>
              </a:rPr>
              <a:t>Grabow</a:t>
            </a:r>
            <a:r>
              <a:rPr lang="en-US" sz="1200" kern="1200" dirty="0">
                <a:solidFill>
                  <a:schemeClr val="tx1"/>
                </a:solidFill>
                <a:effectLst/>
                <a:latin typeface="+mn-lt"/>
                <a:ea typeface="+mn-ea"/>
                <a:cs typeface="+mn-cs"/>
              </a:rPr>
              <a:t>, PhD, MPH, and Vijay S. </a:t>
            </a:r>
            <a:r>
              <a:rPr lang="en-US" sz="1200" kern="1200" dirty="0" err="1">
                <a:solidFill>
                  <a:schemeClr val="tx1"/>
                </a:solidFill>
                <a:effectLst/>
                <a:latin typeface="+mn-lt"/>
                <a:ea typeface="+mn-ea"/>
                <a:cs typeface="+mn-cs"/>
              </a:rPr>
              <a:t>Limaye</a:t>
            </a:r>
            <a:r>
              <a:rPr lang="en-US" sz="1200" kern="1200" dirty="0">
                <a:solidFill>
                  <a:schemeClr val="tx1"/>
                </a:solidFill>
                <a:effectLst/>
                <a:latin typeface="+mn-lt"/>
                <a:ea typeface="+mn-ea"/>
                <a:cs typeface="+mn-cs"/>
              </a:rPr>
              <a:t>, PhD Annals of Global Health </a:t>
            </a:r>
            <a:endParaRPr lang="en-US" dirty="0"/>
          </a:p>
          <a:p>
            <a:r>
              <a:rPr lang="en-US" dirty="0"/>
              <a:t> 2014</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Chris Barker: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Climate (cyclical events like El Nino, as well as longer-term climate change) does affect Zika virus transmission (but see below). On average, warmer (faster viral replication and mosquito development) and wetter conditions (more immature mosquito habitat) can lead to increased transmission, but it’s not quite that simple because water storage (and associated immature mosquito habitat) can increase during dry periods too. Prediction of arbovirus transmission at control-relevant scales remains a huge challenge.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of that said about climate, it is one among a number of other factors, including global travel and trade, human population growth, urbanization, and the evolution of viruses and vectors. I’d place those others higher than climate change on the list of key factors to explain Zika virus’s emergence.</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7FA059A5-A739-304E-975D-FF50033F54D9}" type="slidenum">
              <a:rPr lang="en-US" smtClean="0"/>
              <a:t>32</a:t>
            </a:fld>
            <a:endParaRPr lang="en-US"/>
          </a:p>
        </p:txBody>
      </p:sp>
    </p:spTree>
    <p:extLst>
      <p:ext uri="{BB962C8B-B14F-4D97-AF65-F5344CB8AC3E}">
        <p14:creationId xmlns:p14="http://schemas.microsoft.com/office/powerpoint/2010/main" val="3222179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xmlns="" id="{0DD2AE2A-C7FB-2348-A729-A943AAE4DC2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xmlns="" id="{1F1DBB76-E1FB-D84A-9A5C-9611F9973DCD}"/>
              </a:ext>
            </a:extLst>
          </p:cNvPr>
          <p:cNvSpPr>
            <a:spLocks noGrp="1"/>
          </p:cNvSpPr>
          <p:nvPr>
            <p:ph type="body" idx="1"/>
          </p:nvPr>
        </p:nvSpPr>
        <p:spPr/>
        <p:txBody>
          <a:bodyPr/>
          <a:lstStyle/>
          <a:p>
            <a:pPr>
              <a:defRPr/>
            </a:pPr>
            <a:r>
              <a:rPr lang="en-US" b="1" dirty="0"/>
              <a:t>WATERBORNE DISEASE</a:t>
            </a:r>
          </a:p>
          <a:p>
            <a:pPr eaLnBrk="1" fontAlgn="auto" hangingPunct="1">
              <a:spcBef>
                <a:spcPts val="0"/>
              </a:spcBef>
              <a:spcAft>
                <a:spcPts val="0"/>
              </a:spcAft>
              <a:defRPr/>
            </a:pPr>
            <a:r>
              <a:rPr lang="en-US" dirty="0">
                <a:latin typeface="+mn-lt"/>
                <a:ea typeface="+mn-ea"/>
                <a:cs typeface="+mn-cs"/>
              </a:rPr>
              <a:t>Theoretical, simulation, and empirical data corroborate that increased water </a:t>
            </a:r>
            <a:r>
              <a:rPr lang="en-US" dirty="0" err="1">
                <a:latin typeface="+mn-lt"/>
                <a:ea typeface="+mn-ea"/>
                <a:cs typeface="+mn-cs"/>
              </a:rPr>
              <a:t>vapour</a:t>
            </a:r>
            <a:r>
              <a:rPr lang="en-US" dirty="0">
                <a:latin typeface="+mn-lt"/>
                <a:ea typeface="+mn-ea"/>
                <a:cs typeface="+mn-cs"/>
              </a:rPr>
              <a:t>, due to higher mean temperatures, triggers more intense precipitation events, even if the precipitation quantity remains constant.92,93 Such events can result in run-off and loading of coastal waters with pathogens, nutrients, and toxic chemicals that may adversely affect aquatic life and public health. This is particularly true in coastal watersheds where human development and population increases have led to </a:t>
            </a:r>
            <a:r>
              <a:rPr lang="en-US" dirty="0" err="1">
                <a:latin typeface="+mn-lt"/>
                <a:ea typeface="+mn-ea"/>
                <a:cs typeface="+mn-cs"/>
              </a:rPr>
              <a:t>urbanisation</a:t>
            </a:r>
            <a:r>
              <a:rPr lang="en-US" dirty="0">
                <a:latin typeface="+mn-lt"/>
                <a:ea typeface="+mn-ea"/>
                <a:cs typeface="+mn-cs"/>
              </a:rPr>
              <a:t> of coastal areas. Storm surges greatly increase </a:t>
            </a:r>
            <a:r>
              <a:rPr lang="en-US" dirty="0" err="1">
                <a:latin typeface="+mn-lt"/>
                <a:ea typeface="+mn-ea"/>
                <a:cs typeface="+mn-cs"/>
              </a:rPr>
              <a:t>theriskandtheamountofpollutantsenteringrecreational</a:t>
            </a:r>
            <a:r>
              <a:rPr lang="en-US" dirty="0">
                <a:latin typeface="+mn-lt"/>
                <a:ea typeface="+mn-ea"/>
                <a:cs typeface="+mn-cs"/>
              </a:rPr>
              <a:t> coastal waters.94 Climate variability can negatively impact public health: exposure to southern California coastal waters during an El </a:t>
            </a:r>
            <a:r>
              <a:rPr lang="en-US" dirty="0" err="1">
                <a:latin typeface="+mn-lt"/>
                <a:ea typeface="+mn-ea"/>
                <a:cs typeface="+mn-cs"/>
              </a:rPr>
              <a:t>Niño</a:t>
            </a:r>
            <a:r>
              <a:rPr lang="en-US" dirty="0">
                <a:latin typeface="+mn-lt"/>
                <a:ea typeface="+mn-ea"/>
                <a:cs typeface="+mn-cs"/>
              </a:rPr>
              <a:t> winter compared with a La </a:t>
            </a:r>
            <a:r>
              <a:rPr lang="en-US" dirty="0" err="1">
                <a:latin typeface="+mn-lt"/>
                <a:ea typeface="+mn-ea"/>
                <a:cs typeface="+mn-cs"/>
              </a:rPr>
              <a:t>Niña</a:t>
            </a:r>
            <a:r>
              <a:rPr lang="en-US" dirty="0">
                <a:latin typeface="+mn-lt"/>
                <a:ea typeface="+mn-ea"/>
                <a:cs typeface="+mn-cs"/>
              </a:rPr>
              <a:t> </a:t>
            </a:r>
            <a:r>
              <a:rPr lang="en-US" dirty="0" err="1">
                <a:latin typeface="+mn-lt"/>
                <a:ea typeface="+mn-ea"/>
                <a:cs typeface="+mn-cs"/>
              </a:rPr>
              <a:t>winterdoublestheriskofsymptomsrelatedtoinfectious</a:t>
            </a:r>
            <a:r>
              <a:rPr lang="en-US" dirty="0">
                <a:latin typeface="+mn-lt"/>
                <a:ea typeface="+mn-ea"/>
                <a:cs typeface="+mn-cs"/>
              </a:rPr>
              <a:t> agents.95 Risk of gastroenteritis and respiratory infections due to recreational water use are much higher during the rainy season rather than the dry season.9 </a:t>
            </a:r>
          </a:p>
          <a:p>
            <a:pPr eaLnBrk="1" fontAlgn="auto" hangingPunct="1">
              <a:spcBef>
                <a:spcPts val="0"/>
              </a:spcBef>
              <a:spcAft>
                <a:spcPts val="0"/>
              </a:spcAft>
              <a:defRPr/>
            </a:pPr>
            <a:r>
              <a:rPr lang="en-US" dirty="0">
                <a:latin typeface="+mn-lt"/>
                <a:ea typeface="+mn-ea"/>
                <a:cs typeface="+mn-cs"/>
              </a:rPr>
              <a:t>Erratic and extreme precipitation events can overwhelm water treatment plants102 and lead to cryptosporidium outbreaks due to oocysts infiltrating drinking-water reservoirs from springs and lakes and persisting in the water distribution system.103,104 A study from England and Wales105 found that 20% of water-borne outbreaks in the past century were associated with a sustained period of low rainfall, compared with 10% associated with heavy rainfall. Droughts or extended dry spells can reduce the volume of river flow possibly increasing the concentration of effluent pathogens, which might pose a problem for the clearance capacity of treatment plants </a:t>
            </a:r>
            <a:endParaRPr lang="en-US" dirty="0"/>
          </a:p>
          <a:p>
            <a:pPr>
              <a:defRPr/>
            </a:pP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Freshwater ecosystems. Waterborne diseases are particularly sensitive to changes in the global hydro- logic cycle, as both water quantity and water quality play a role in the transmission of these diseases. Outbreaks of waterborne diseases are not random events, and disease outbreaks from most waterborne pathogens are distinctly seasonal and cluster in key watersheds.8 There is strong evidence that links incidence of waterborne outbreaks from pathogens such as Cryptosporidium,59 Escherichia coli 0157:H7,60 and Campylobacter jejuni60 following heavy rainfall events. Storm events of more than 3 inches of rainfall within 24 hours can overwhelm combined sewer systems and lead to an overflow that contaminates recreational and drinking water sources. Overall, there is growing evidence that climate- driven changes in air and water temperatures, rainfall, humidity, and coastal salinity can contribute to the risk for waterborne</a:t>
            </a:r>
            <a:r>
              <a:rPr lang="en-US" sz="1200" kern="1200" baseline="0" dirty="0">
                <a:solidFill>
                  <a:schemeClr val="tx1"/>
                </a:solidFill>
                <a:effectLst/>
                <a:latin typeface="+mn-lt"/>
                <a:ea typeface="+mn-ea"/>
                <a:cs typeface="+mn-cs"/>
              </a:rPr>
              <a:t> infections.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It Rains, It Pours: Future Climate Extremes and Health Jonathan A. Patz, MD, MPH, Maggie L. </a:t>
            </a:r>
            <a:r>
              <a:rPr lang="en-US" sz="1200" kern="1200" dirty="0" err="1">
                <a:solidFill>
                  <a:schemeClr val="tx1"/>
                </a:solidFill>
                <a:effectLst/>
                <a:latin typeface="+mn-lt"/>
                <a:ea typeface="+mn-ea"/>
                <a:cs typeface="+mn-cs"/>
              </a:rPr>
              <a:t>Grabow</a:t>
            </a:r>
            <a:r>
              <a:rPr lang="en-US" sz="1200" kern="1200" dirty="0">
                <a:solidFill>
                  <a:schemeClr val="tx1"/>
                </a:solidFill>
                <a:effectLst/>
                <a:latin typeface="+mn-lt"/>
                <a:ea typeface="+mn-ea"/>
                <a:cs typeface="+mn-cs"/>
              </a:rPr>
              <a:t>, PhD, MPH, and Vijay S. </a:t>
            </a:r>
            <a:r>
              <a:rPr lang="en-US" sz="1200" kern="1200" dirty="0" err="1">
                <a:solidFill>
                  <a:schemeClr val="tx1"/>
                </a:solidFill>
                <a:effectLst/>
                <a:latin typeface="+mn-lt"/>
                <a:ea typeface="+mn-ea"/>
                <a:cs typeface="+mn-cs"/>
              </a:rPr>
              <a:t>Limaye</a:t>
            </a:r>
            <a:r>
              <a:rPr lang="en-US" sz="1200" kern="1200" dirty="0">
                <a:solidFill>
                  <a:schemeClr val="tx1"/>
                </a:solidFill>
                <a:effectLst/>
                <a:latin typeface="+mn-lt"/>
                <a:ea typeface="+mn-ea"/>
                <a:cs typeface="+mn-cs"/>
              </a:rPr>
              <a:t>, PhD Annals of Global Health </a:t>
            </a:r>
            <a:endParaRPr lang="en-US" dirty="0"/>
          </a:p>
          <a:p>
            <a:r>
              <a:rPr lang="en-US" dirty="0"/>
              <a:t> 2014</a:t>
            </a:r>
          </a:p>
          <a:p>
            <a:pPr>
              <a:defRPr/>
            </a:pPr>
            <a:endParaRPr lang="en-US" dirty="0"/>
          </a:p>
        </p:txBody>
      </p:sp>
      <p:sp>
        <p:nvSpPr>
          <p:cNvPr id="65539" name="Slide Number Placeholder 3">
            <a:extLst>
              <a:ext uri="{FF2B5EF4-FFF2-40B4-BE49-F238E27FC236}">
                <a16:creationId xmlns:a16="http://schemas.microsoft.com/office/drawing/2014/main" xmlns="" id="{9C3C3197-9212-CF4D-8E68-5611D5E489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7AF9BA-2EA3-3F42-84DF-C963DE64FB9F}" type="slidenum">
              <a:rPr lang="en-US" altLang="en-US" sz="1200" smtClean="0"/>
              <a:pPr/>
              <a:t>33</a:t>
            </a:fld>
            <a:endParaRPr lang="en-US" altLang="en-US" sz="1200"/>
          </a:p>
        </p:txBody>
      </p:sp>
    </p:spTree>
    <p:extLst>
      <p:ext uri="{BB962C8B-B14F-4D97-AF65-F5344CB8AC3E}">
        <p14:creationId xmlns:p14="http://schemas.microsoft.com/office/powerpoint/2010/main" val="4086314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2016 EPA Report</a:t>
            </a:r>
          </a:p>
          <a:p>
            <a:r>
              <a:rPr lang="en-US" sz="1200" b="1" kern="1200" dirty="0">
                <a:solidFill>
                  <a:schemeClr val="tx1"/>
                </a:solidFill>
                <a:effectLst/>
                <a:latin typeface="+mn-lt"/>
                <a:ea typeface="+mn-ea"/>
                <a:cs typeface="+mn-cs"/>
              </a:rPr>
              <a:t>Increased Exposure to Extreme Events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Key Finding 1: </a:t>
            </a:r>
            <a:r>
              <a:rPr lang="en-US" sz="1200" kern="1200" dirty="0">
                <a:solidFill>
                  <a:schemeClr val="tx1"/>
                </a:solidFill>
                <a:effectLst/>
                <a:latin typeface="+mn-lt"/>
                <a:ea typeface="+mn-ea"/>
                <a:cs typeface="+mn-cs"/>
              </a:rPr>
              <a:t>Health impacts associated with climate-related changes in exposure to extreme events include death, injury, or illness; exacerbation of underlying medical conditions; and adverse effects on mental health </a:t>
            </a:r>
            <a:r>
              <a:rPr lang="en-US" sz="1200" i="1" kern="1200" dirty="0">
                <a:solidFill>
                  <a:schemeClr val="tx1"/>
                </a:solidFill>
                <a:effectLst/>
                <a:latin typeface="+mn-lt"/>
                <a:ea typeface="+mn-ea"/>
                <a:cs typeface="+mn-cs"/>
              </a:rPr>
              <a:t>[High Confidence]</a:t>
            </a:r>
            <a:r>
              <a:rPr lang="en-US" sz="1200" kern="1200" dirty="0">
                <a:solidFill>
                  <a:schemeClr val="tx1"/>
                </a:solidFill>
                <a:effectLst/>
                <a:latin typeface="+mn-lt"/>
                <a:ea typeface="+mn-ea"/>
                <a:cs typeface="+mn-cs"/>
              </a:rPr>
              <a:t>. Climate change will increase exposure risk in some regions of the United States due to projected increases in the frequency and/or intensity of drought, wildfires, and flooding related to extreme precipitation and hurricanes </a:t>
            </a:r>
            <a:r>
              <a:rPr lang="en-US" sz="1200" i="1" kern="1200" dirty="0">
                <a:solidFill>
                  <a:schemeClr val="tx1"/>
                </a:solidFill>
                <a:effectLst/>
                <a:latin typeface="+mn-lt"/>
                <a:ea typeface="+mn-ea"/>
                <a:cs typeface="+mn-cs"/>
              </a:rPr>
              <a:t>[Medium Confidence]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Disruption of Essential Infrastructure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Key Finding 2: </a:t>
            </a:r>
            <a:r>
              <a:rPr lang="en-US" sz="1200" kern="1200" dirty="0">
                <a:solidFill>
                  <a:schemeClr val="tx1"/>
                </a:solidFill>
                <a:effectLst/>
                <a:latin typeface="+mn-lt"/>
                <a:ea typeface="+mn-ea"/>
                <a:cs typeface="+mn-cs"/>
              </a:rPr>
              <a:t>Many types of extreme events related to climate change cause disruption of infrastructure, including power, water, transportation, and communication systems, that are essential to maintaining access to health care and emergency response services and safeguarding human health </a:t>
            </a:r>
            <a:r>
              <a:rPr lang="en-US" sz="1200" i="1" kern="1200" dirty="0">
                <a:solidFill>
                  <a:schemeClr val="tx1"/>
                </a:solidFill>
                <a:effectLst/>
                <a:latin typeface="+mn-lt"/>
                <a:ea typeface="+mn-ea"/>
                <a:cs typeface="+mn-cs"/>
              </a:rPr>
              <a:t>[High Confidence]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Vulnerability to Coastal Flooding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Key Finding 3: </a:t>
            </a:r>
            <a:r>
              <a:rPr lang="en-US" sz="1200" kern="1200" dirty="0">
                <a:solidFill>
                  <a:schemeClr val="tx1"/>
                </a:solidFill>
                <a:effectLst/>
                <a:latin typeface="+mn-lt"/>
                <a:ea typeface="+mn-ea"/>
                <a:cs typeface="+mn-cs"/>
              </a:rPr>
              <a:t>Coastal populations with greater vulnerability to health impacts from coastal flooding include persons with disabilities or other access and functional needs, certain populations of color, older adults, pregnant women and children, low-income populations, and some occupational groups </a:t>
            </a:r>
            <a:r>
              <a:rPr lang="en-US" sz="1200" i="1" kern="1200" dirty="0">
                <a:solidFill>
                  <a:schemeClr val="tx1"/>
                </a:solidFill>
                <a:effectLst/>
                <a:latin typeface="+mn-lt"/>
                <a:ea typeface="+mn-ea"/>
                <a:cs typeface="+mn-cs"/>
              </a:rPr>
              <a:t>[High Confidence]</a:t>
            </a:r>
            <a:r>
              <a:rPr lang="en-US" sz="1200" kern="1200" dirty="0">
                <a:solidFill>
                  <a:schemeClr val="tx1"/>
                </a:solidFill>
                <a:effectLst/>
                <a:latin typeface="+mn-lt"/>
                <a:ea typeface="+mn-ea"/>
                <a:cs typeface="+mn-cs"/>
              </a:rPr>
              <a:t>. Climate change will increase exposure risk to coastal flooding due to increases in extreme precipitation and in hurricane intensity and rainfall rates, as well as sea level rise and the resulting increases in storm surge </a:t>
            </a:r>
            <a:r>
              <a:rPr lang="en-US" sz="1200" i="1" kern="1200" dirty="0">
                <a:solidFill>
                  <a:schemeClr val="tx1"/>
                </a:solidFill>
                <a:effectLst/>
                <a:latin typeface="+mn-lt"/>
                <a:ea typeface="+mn-ea"/>
                <a:cs typeface="+mn-cs"/>
              </a:rPr>
              <a:t>[High Confidence]</a:t>
            </a:r>
            <a:r>
              <a:rPr lang="en-US" sz="1200" kern="1200" dirty="0">
                <a:solidFill>
                  <a:schemeClr val="tx1"/>
                </a:solidFill>
                <a:effectLst/>
                <a:latin typeface="+mn-lt"/>
                <a:ea typeface="+mn-ea"/>
                <a:cs typeface="+mn-cs"/>
              </a:rPr>
              <a:t>.</a:t>
            </a:r>
          </a:p>
          <a:p>
            <a:endParaRPr lang="en-US" dirty="0"/>
          </a:p>
          <a:p>
            <a:r>
              <a:rPr lang="en-US" sz="1200" kern="1200" dirty="0">
                <a:solidFill>
                  <a:schemeClr val="tx1"/>
                </a:solidFill>
                <a:effectLst/>
                <a:latin typeface="+mn-lt"/>
                <a:ea typeface="+mn-ea"/>
                <a:cs typeface="+mn-cs"/>
              </a:rPr>
              <a:t>Heavy downpours are increasing nationally, especially over the last three to five decades, with the largest increases in the Midwest and Northeast. Increases in the frequency and intensity of extreme precipitation events are projected for all U.S. regions. </a:t>
            </a:r>
            <a:r>
              <a:rPr lang="en-US" sz="1200" i="1" kern="1200" dirty="0">
                <a:solidFill>
                  <a:schemeClr val="tx1"/>
                </a:solidFill>
                <a:effectLst/>
                <a:latin typeface="+mn-lt"/>
                <a:ea typeface="+mn-ea"/>
                <a:cs typeface="+mn-cs"/>
              </a:rPr>
              <a:t>[High Confidence]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intensity, frequency, and duration of North Atlantic hurricanes, as well as the frequency of the strongest hurricanes, have all increased since the 1980s </a:t>
            </a:r>
            <a:r>
              <a:rPr lang="en-US" sz="1200" i="1" kern="1200" dirty="0">
                <a:solidFill>
                  <a:schemeClr val="tx1"/>
                </a:solidFill>
                <a:effectLst/>
                <a:latin typeface="+mn-lt"/>
                <a:ea typeface="+mn-ea"/>
                <a:cs typeface="+mn-cs"/>
              </a:rPr>
              <a:t>[High Confidence]</a:t>
            </a:r>
            <a:r>
              <a:rPr lang="en-US" sz="1200" kern="1200" dirty="0">
                <a:solidFill>
                  <a:schemeClr val="tx1"/>
                </a:solidFill>
                <a:effectLst/>
                <a:latin typeface="+mn-lt"/>
                <a:ea typeface="+mn-ea"/>
                <a:cs typeface="+mn-cs"/>
              </a:rPr>
              <a:t>. Hurricane intensity and rainfall are projected to increase as the climate continues to warm </a:t>
            </a:r>
            <a:r>
              <a:rPr lang="en-US" sz="1200" i="1" kern="1200" dirty="0">
                <a:solidFill>
                  <a:schemeClr val="tx1"/>
                </a:solidFill>
                <a:effectLst/>
                <a:latin typeface="+mn-lt"/>
                <a:ea typeface="+mn-ea"/>
                <a:cs typeface="+mn-cs"/>
              </a:rPr>
              <a:t>[Medium Confidence]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Increasing severity and frequency of flooding have been observed throughout much of the Mississippi and Missouri River Basins. Increased flood frequency and severity are projected in the Northeast and Midwest regions </a:t>
            </a:r>
            <a:r>
              <a:rPr lang="en-US" sz="1200" i="1" kern="1200" dirty="0">
                <a:solidFill>
                  <a:schemeClr val="tx1"/>
                </a:solidFill>
                <a:effectLst/>
                <a:latin typeface="+mn-lt"/>
                <a:ea typeface="+mn-ea"/>
                <a:cs typeface="+mn-cs"/>
              </a:rPr>
              <a:t>[Low Confidence]</a:t>
            </a:r>
            <a:r>
              <a:rPr lang="en-US" sz="1200" kern="1200" dirty="0">
                <a:solidFill>
                  <a:schemeClr val="tx1"/>
                </a:solidFill>
                <a:effectLst/>
                <a:latin typeface="+mn-lt"/>
                <a:ea typeface="+mn-ea"/>
                <a:cs typeface="+mn-cs"/>
              </a:rPr>
              <a:t>. In the Western United States, increasing snowmelt and rain-on-snow events (increased runoff when rain falls onto existing snowpack) will increase flooding in some mountain watersheds </a:t>
            </a:r>
            <a:r>
              <a:rPr lang="en-US" sz="1200" i="1" kern="1200" dirty="0">
                <a:solidFill>
                  <a:schemeClr val="tx1"/>
                </a:solidFill>
                <a:effectLst/>
                <a:latin typeface="+mn-lt"/>
                <a:ea typeface="+mn-ea"/>
                <a:cs typeface="+mn-cs"/>
              </a:rPr>
              <a:t>[Medium Confidence]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next several decades, storm surges and high tides could combine with sea level rise and land subsidence to further increase coastal flooding in many regions. The U.S. East and Gulf Coasts, Hawaii, and the U.S.-affiliated Pacific Islands are particularly at risk. </a:t>
            </a:r>
          </a:p>
          <a:p>
            <a:endParaRPr lang="en-US" dirty="0"/>
          </a:p>
        </p:txBody>
      </p:sp>
      <p:sp>
        <p:nvSpPr>
          <p:cNvPr id="4" name="Slide Number Placeholder 3"/>
          <p:cNvSpPr>
            <a:spLocks noGrp="1"/>
          </p:cNvSpPr>
          <p:nvPr>
            <p:ph type="sldNum" sz="quarter" idx="10"/>
          </p:nvPr>
        </p:nvSpPr>
        <p:spPr/>
        <p:txBody>
          <a:bodyPr/>
          <a:lstStyle/>
          <a:p>
            <a:fld id="{7FA059A5-A739-304E-975D-FF50033F54D9}" type="slidenum">
              <a:rPr lang="en-US" smtClean="0"/>
              <a:t>34</a:t>
            </a:fld>
            <a:endParaRPr lang="en-US"/>
          </a:p>
        </p:txBody>
      </p:sp>
    </p:spTree>
    <p:extLst>
      <p:ext uri="{BB962C8B-B14F-4D97-AF65-F5344CB8AC3E}">
        <p14:creationId xmlns:p14="http://schemas.microsoft.com/office/powerpoint/2010/main" val="4066561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livestock &amp; plant agricultural production – from food animals disease surveillance, </a:t>
            </a:r>
            <a:r>
              <a:rPr lang="en-US" err="1"/>
              <a:t>transboundary</a:t>
            </a:r>
            <a:r>
              <a:rPr lang="en-US"/>
              <a:t> disease, welfare, food safety from farm to fork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a:p>
          <a:p>
            <a:pPr marL="0" marR="0" indent="0" algn="l" defTabSz="457200" rtl="0" eaLnBrk="1" fontAlgn="auto" latinLnBrk="0" hangingPunct="1">
              <a:lnSpc>
                <a:spcPct val="100000"/>
              </a:lnSpc>
              <a:spcBef>
                <a:spcPts val="0"/>
              </a:spcBef>
              <a:spcAft>
                <a:spcPts val="0"/>
              </a:spcAft>
              <a:buClrTx/>
              <a:buSzTx/>
              <a:buFontTx/>
              <a:buNone/>
              <a:tabLst/>
              <a:defRPr/>
            </a:pPr>
            <a:r>
              <a:rPr lang="en-US" b="1"/>
              <a:t>I see a world where</a:t>
            </a:r>
            <a:r>
              <a:rPr lang="en-US"/>
              <a:t> </a:t>
            </a:r>
            <a:r>
              <a:rPr lang="en-US" b="1"/>
              <a:t>society, stake holders private &amp; public organizations see clearly that they NEED US</a:t>
            </a:r>
            <a:endParaRPr lang="en-US"/>
          </a:p>
          <a:p>
            <a:endParaRPr lang="en-US"/>
          </a:p>
        </p:txBody>
      </p:sp>
      <p:sp>
        <p:nvSpPr>
          <p:cNvPr id="4" name="Slide Number Placeholder 3"/>
          <p:cNvSpPr>
            <a:spLocks noGrp="1"/>
          </p:cNvSpPr>
          <p:nvPr>
            <p:ph type="sldNum" sz="quarter" idx="10"/>
          </p:nvPr>
        </p:nvSpPr>
        <p:spPr/>
        <p:txBody>
          <a:bodyPr/>
          <a:lstStyle/>
          <a:p>
            <a:fld id="{0E9AD994-F05E-464E-BC8B-EFB9AC42576C}" type="slidenum">
              <a:rPr lang="en-US" smtClean="0"/>
              <a:t>35</a:t>
            </a:fld>
            <a:endParaRPr lang="en-US"/>
          </a:p>
        </p:txBody>
      </p:sp>
    </p:spTree>
    <p:extLst>
      <p:ext uri="{BB962C8B-B14F-4D97-AF65-F5344CB8AC3E}">
        <p14:creationId xmlns:p14="http://schemas.microsoft.com/office/powerpoint/2010/main" val="634082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baseline="0" dirty="0">
                <a:solidFill>
                  <a:schemeClr val="tx1"/>
                </a:solidFill>
                <a:latin typeface="+mn-lt"/>
                <a:ea typeface="+mn-ea"/>
                <a:cs typeface="+mn-cs"/>
              </a:rPr>
              <a:t>THANK YOU!</a:t>
            </a:r>
          </a:p>
          <a:p>
            <a:endParaRPr lang="en-US" sz="1200" b="0" u="none" kern="1200" baseline="0" dirty="0">
              <a:solidFill>
                <a:schemeClr val="tx1"/>
              </a:solidFill>
              <a:latin typeface="+mn-lt"/>
              <a:ea typeface="+mn-ea"/>
              <a:cs typeface="+mn-cs"/>
            </a:endParaRPr>
          </a:p>
          <a:p>
            <a:r>
              <a:rPr lang="en-US" sz="1200" b="0" u="none" kern="1200" baseline="0" dirty="0">
                <a:solidFill>
                  <a:schemeClr val="tx1"/>
                </a:solidFill>
                <a:latin typeface="+mn-lt"/>
                <a:ea typeface="+mn-ea"/>
                <a:cs typeface="+mn-cs"/>
              </a:rPr>
              <a:t>Stand-up </a:t>
            </a:r>
            <a:r>
              <a:rPr lang="mr-IN" sz="1200" b="0" u="none" kern="1200" baseline="0" dirty="0">
                <a:solidFill>
                  <a:schemeClr val="tx1"/>
                </a:solidFill>
                <a:latin typeface="+mn-lt"/>
                <a:ea typeface="+mn-ea"/>
                <a:cs typeface="+mn-cs"/>
              </a:rPr>
              <a:t>–</a:t>
            </a:r>
            <a:r>
              <a:rPr lang="en-US" sz="1200" b="0" u="none" kern="1200" baseline="0" dirty="0">
                <a:solidFill>
                  <a:schemeClr val="tx1"/>
                </a:solidFill>
                <a:latin typeface="+mn-lt"/>
                <a:ea typeface="+mn-ea"/>
                <a:cs typeface="+mn-cs"/>
              </a:rPr>
              <a:t> to be vet</a:t>
            </a:r>
          </a:p>
          <a:p>
            <a:r>
              <a:rPr lang="en-US" sz="1200" b="0" u="none" kern="1200" baseline="0" dirty="0">
                <a:solidFill>
                  <a:schemeClr val="tx1"/>
                </a:solidFill>
                <a:latin typeface="+mn-lt"/>
                <a:ea typeface="+mn-ea"/>
                <a:cs typeface="+mn-cs"/>
              </a:rPr>
              <a:t>Right hand- may like research</a:t>
            </a:r>
          </a:p>
          <a:p>
            <a:r>
              <a:rPr lang="en-US" sz="1200" b="0" u="none" kern="1200" baseline="0" dirty="0">
                <a:solidFill>
                  <a:schemeClr val="tx1"/>
                </a:solidFill>
                <a:latin typeface="+mn-lt"/>
                <a:ea typeface="+mn-ea"/>
                <a:cs typeface="+mn-cs"/>
              </a:rPr>
              <a:t>Left hand </a:t>
            </a:r>
            <a:r>
              <a:rPr lang="mr-IN" sz="1200" b="0" u="none" kern="1200" baseline="0" dirty="0">
                <a:solidFill>
                  <a:schemeClr val="tx1"/>
                </a:solidFill>
                <a:latin typeface="+mn-lt"/>
                <a:ea typeface="+mn-ea"/>
                <a:cs typeface="+mn-cs"/>
              </a:rPr>
              <a:t>–</a:t>
            </a:r>
            <a:r>
              <a:rPr lang="en-US" sz="1200" b="0" u="none" kern="1200" baseline="0" dirty="0">
                <a:solidFill>
                  <a:schemeClr val="tx1"/>
                </a:solidFill>
                <a:latin typeface="+mn-lt"/>
                <a:ea typeface="+mn-ea"/>
                <a:cs typeface="+mn-cs"/>
              </a:rPr>
              <a:t> Research is for me!</a:t>
            </a:r>
          </a:p>
          <a:p>
            <a:endParaRPr lang="en-US" sz="1200" b="0" u="none" kern="1200" baseline="0" dirty="0">
              <a:solidFill>
                <a:schemeClr val="tx1"/>
              </a:solidFill>
              <a:latin typeface="+mn-lt"/>
              <a:ea typeface="+mn-ea"/>
              <a:cs typeface="+mn-cs"/>
            </a:endParaRPr>
          </a:p>
          <a:p>
            <a:r>
              <a:rPr lang="en-US" sz="1200" b="0" u="none" kern="1200" baseline="0" dirty="0">
                <a:solidFill>
                  <a:schemeClr val="tx1"/>
                </a:solidFill>
                <a:latin typeface="+mn-lt"/>
                <a:ea typeface="+mn-ea"/>
                <a:cs typeface="+mn-cs"/>
              </a:rPr>
              <a:t>Tell a little known secret - confession</a:t>
            </a:r>
            <a:endParaRPr lang="en-US" u="none" dirty="0"/>
          </a:p>
          <a:p>
            <a:endParaRPr lang="en-US" u="none" dirty="0"/>
          </a:p>
        </p:txBody>
      </p:sp>
      <p:sp>
        <p:nvSpPr>
          <p:cNvPr id="4" name="Slide Number Placeholder 3"/>
          <p:cNvSpPr>
            <a:spLocks noGrp="1"/>
          </p:cNvSpPr>
          <p:nvPr>
            <p:ph type="sldNum" sz="quarter" idx="10"/>
          </p:nvPr>
        </p:nvSpPr>
        <p:spPr/>
        <p:txBody>
          <a:bodyPr/>
          <a:lstStyle/>
          <a:p>
            <a:fld id="{0E9AD994-F05E-464E-BC8B-EFB9AC42576C}" type="slidenum">
              <a:rPr lang="en-US" smtClean="0"/>
              <a:t>37</a:t>
            </a:fld>
            <a:endParaRPr lang="en-US" dirty="0"/>
          </a:p>
        </p:txBody>
      </p:sp>
    </p:spTree>
    <p:extLst>
      <p:ext uri="{BB962C8B-B14F-4D97-AF65-F5344CB8AC3E}">
        <p14:creationId xmlns:p14="http://schemas.microsoft.com/office/powerpoint/2010/main" val="131906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p:txBody>
          <a:bodyPr/>
          <a:lstStyle/>
          <a:p>
            <a:pPr>
              <a:defRPr/>
            </a:pPr>
            <a:fld id="{01701FD4-B9E5-CE45-BA59-6B7E9B1AE556}" type="slidenum">
              <a:rPr lang="en-US"/>
              <a:pPr>
                <a:defRPr/>
              </a:pPr>
              <a:t>3</a:t>
            </a:fld>
            <a:endParaRPr lang="en-US" dirty="0"/>
          </a:p>
        </p:txBody>
      </p:sp>
      <p:sp>
        <p:nvSpPr>
          <p:cNvPr id="263170" name="Rectangle 2"/>
          <p:cNvSpPr>
            <a:spLocks noGrp="1" noRot="1" noChangeAspect="1" noChangeArrowheads="1"/>
          </p:cNvSpPr>
          <p:nvPr>
            <p:ph type="sldImg"/>
          </p:nvPr>
        </p:nvSpPr>
        <p:spPr>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31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baseline="0" dirty="0"/>
              <a:t>-----------------</a:t>
            </a:r>
          </a:p>
          <a:p>
            <a:r>
              <a:rPr lang="en-US" baseline="0" dirty="0" err="1"/>
              <a:t>Crashin</a:t>
            </a:r>
            <a:r>
              <a:rPr lang="en-US" baseline="0"/>
              <a:t> down -1</a:t>
            </a:r>
            <a:r>
              <a:rPr lang="en-US" baseline="30000"/>
              <a:t>st</a:t>
            </a:r>
            <a:r>
              <a:rPr lang="en-US" baseline="0"/>
              <a:t> year </a:t>
            </a:r>
            <a:r>
              <a:rPr lang="mr-IN" baseline="0"/>
              <a:t>–</a:t>
            </a:r>
            <a:r>
              <a:rPr lang="en-US" baseline="0"/>
              <a:t>lost job </a:t>
            </a:r>
            <a:r>
              <a:rPr lang="mr-IN" baseline="0"/>
              <a:t>–</a:t>
            </a:r>
            <a:r>
              <a:rPr lang="en-US" baseline="0"/>
              <a:t> med tech</a:t>
            </a:r>
          </a:p>
          <a:p>
            <a:pPr>
              <a:defRPr/>
            </a:pPr>
            <a:endParaRPr lang="en-US">
              <a:cs typeface="+mn-cs"/>
            </a:endParaRPr>
          </a:p>
          <a:p>
            <a:pPr>
              <a:defRPr/>
            </a:pPr>
            <a:r>
              <a:rPr lang="en-US">
                <a:cs typeface="+mn-cs"/>
              </a:rPr>
              <a:t>Don’t give-up your dream </a:t>
            </a:r>
            <a:r>
              <a:rPr lang="mr-IN">
                <a:cs typeface="+mn-cs"/>
              </a:rPr>
              <a:t>–</a:t>
            </a:r>
            <a:r>
              <a:rPr lang="en-US">
                <a:cs typeface="+mn-cs"/>
              </a:rPr>
              <a:t> Accept the help</a:t>
            </a:r>
            <a:r>
              <a:rPr lang="en-US" baseline="0">
                <a:cs typeface="+mn-cs"/>
              </a:rPr>
              <a:t> </a:t>
            </a:r>
            <a:r>
              <a:rPr lang="mr-IN" baseline="0">
                <a:cs typeface="+mn-cs"/>
              </a:rPr>
              <a:t>–</a:t>
            </a:r>
            <a:r>
              <a:rPr lang="en-US" baseline="0">
                <a:cs typeface="+mn-cs"/>
              </a:rPr>
              <a:t> those who support your dream</a:t>
            </a:r>
          </a:p>
          <a:p>
            <a:pPr>
              <a:defRPr/>
            </a:pPr>
            <a:r>
              <a:rPr lang="en-US" baseline="0">
                <a:cs typeface="+mn-cs"/>
              </a:rPr>
              <a:t>4-H Board, Faculty </a:t>
            </a:r>
            <a:r>
              <a:rPr lang="mr-IN" baseline="0">
                <a:cs typeface="+mn-cs"/>
              </a:rPr>
              <a:t>–</a:t>
            </a:r>
            <a:r>
              <a:rPr lang="en-US" baseline="0">
                <a:cs typeface="+mn-cs"/>
              </a:rPr>
              <a:t>financial aid</a:t>
            </a:r>
            <a:endParaRPr lang="en-US">
              <a:cs typeface="+mn-cs"/>
            </a:endParaRPr>
          </a:p>
        </p:txBody>
      </p:sp>
    </p:spTree>
    <p:extLst>
      <p:ext uri="{BB962C8B-B14F-4D97-AF65-F5344CB8AC3E}">
        <p14:creationId xmlns:p14="http://schemas.microsoft.com/office/powerpoint/2010/main" val="113025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a:t>
            </a:r>
            <a:r>
              <a:rPr lang="en-US" baseline="0"/>
              <a:t> to start? </a:t>
            </a:r>
          </a:p>
          <a:p>
            <a:r>
              <a:rPr lang="en-US" baseline="0"/>
              <a:t> </a:t>
            </a:r>
          </a:p>
          <a:p>
            <a:r>
              <a:rPr lang="en-US" baseline="0"/>
              <a:t>Not as simple as a google search </a:t>
            </a:r>
            <a:r>
              <a:rPr lang="mr-IN" baseline="0"/>
              <a:t>–</a:t>
            </a:r>
            <a:r>
              <a:rPr lang="en-US" baseline="0"/>
              <a:t> many </a:t>
            </a:r>
            <a:r>
              <a:rPr lang="en-US" baseline="0" err="1"/>
              <a:t>deadends</a:t>
            </a:r>
            <a:endParaRPr lang="en-US" baseline="0"/>
          </a:p>
          <a:p>
            <a:endParaRPr lang="en-US" baseline="0"/>
          </a:p>
          <a:p>
            <a:r>
              <a:rPr lang="en-US" baseline="0"/>
              <a:t>May find information in unexpected places- faculty- with accents/Deans/Ass Deans/ / bulletin board</a:t>
            </a:r>
          </a:p>
          <a:p>
            <a:endParaRPr lang="en-US" baseline="0"/>
          </a:p>
          <a:p>
            <a:r>
              <a:rPr lang="en-US" baseline="0"/>
              <a:t>Marshall Scholarship</a:t>
            </a:r>
          </a:p>
          <a:p>
            <a:endParaRPr lang="en-US" baseline="0"/>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0E9AD994-F05E-464E-BC8B-EFB9AC42576C}" type="slidenum">
              <a:rPr lang="en-US" smtClean="0"/>
              <a:t>4</a:t>
            </a:fld>
            <a:endParaRPr lang="en-US"/>
          </a:p>
        </p:txBody>
      </p:sp>
    </p:spTree>
    <p:extLst>
      <p:ext uri="{BB962C8B-B14F-4D97-AF65-F5344CB8AC3E}">
        <p14:creationId xmlns:p14="http://schemas.microsoft.com/office/powerpoint/2010/main" val="585924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But even that species may benefit from our help. Although we as veterinarians  may not be able to save the starving children in places like Darfur or at that time </a:t>
            </a:r>
            <a:r>
              <a:rPr lang="en-US" err="1"/>
              <a:t>BiaAfria</a:t>
            </a:r>
            <a:r>
              <a:rPr lang="en-US"/>
              <a:t>…there are ways that we can contribute to the reducing hunger and malnutrition </a:t>
            </a:r>
            <a:r>
              <a:rPr lang="en-US" err="1"/>
              <a:t>particiularly</a:t>
            </a:r>
            <a:r>
              <a:rPr lang="en-US"/>
              <a:t> in areas</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8652428" indent="-38186541">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65887" eaLnBrk="0" fontAlgn="base" hangingPunct="0">
              <a:spcBef>
                <a:spcPct val="0"/>
              </a:spcBef>
              <a:spcAft>
                <a:spcPct val="0"/>
              </a:spcAft>
              <a:defRPr sz="2400">
                <a:solidFill>
                  <a:schemeClr val="tx1"/>
                </a:solidFill>
                <a:latin typeface="Arial" charset="0"/>
                <a:ea typeface="Arial" charset="0"/>
                <a:cs typeface="Arial" charset="0"/>
              </a:defRPr>
            </a:lvl6pPr>
            <a:lvl7pPr marL="931774" eaLnBrk="0" fontAlgn="base" hangingPunct="0">
              <a:spcBef>
                <a:spcPct val="0"/>
              </a:spcBef>
              <a:spcAft>
                <a:spcPct val="0"/>
              </a:spcAft>
              <a:defRPr sz="2400">
                <a:solidFill>
                  <a:schemeClr val="tx1"/>
                </a:solidFill>
                <a:latin typeface="Arial" charset="0"/>
                <a:ea typeface="Arial" charset="0"/>
                <a:cs typeface="Arial" charset="0"/>
              </a:defRPr>
            </a:lvl7pPr>
            <a:lvl8pPr marL="1397660" eaLnBrk="0" fontAlgn="base" hangingPunct="0">
              <a:spcBef>
                <a:spcPct val="0"/>
              </a:spcBef>
              <a:spcAft>
                <a:spcPct val="0"/>
              </a:spcAft>
              <a:defRPr sz="2400">
                <a:solidFill>
                  <a:schemeClr val="tx1"/>
                </a:solidFill>
                <a:latin typeface="Arial" charset="0"/>
                <a:ea typeface="Arial" charset="0"/>
                <a:cs typeface="Arial" charset="0"/>
              </a:defRPr>
            </a:lvl8pPr>
            <a:lvl9pPr marL="1863547" eaLnBrk="0" fontAlgn="base" hangingPunct="0">
              <a:spcBef>
                <a:spcPct val="0"/>
              </a:spcBef>
              <a:spcAft>
                <a:spcPct val="0"/>
              </a:spcAft>
              <a:defRPr sz="2400">
                <a:solidFill>
                  <a:schemeClr val="tx1"/>
                </a:solidFill>
                <a:latin typeface="Arial" charset="0"/>
                <a:ea typeface="Arial" charset="0"/>
                <a:cs typeface="Arial" charset="0"/>
              </a:defRPr>
            </a:lvl9pPr>
          </a:lstStyle>
          <a:p>
            <a:fld id="{DFD54361-80EF-6746-83EB-CCE60F8E4C32}" type="slidenum">
              <a:rPr lang="en-US" sz="1200"/>
              <a:pPr/>
              <a:t>6</a:t>
            </a:fld>
            <a:endParaRPr lang="en-US" sz="1200"/>
          </a:p>
        </p:txBody>
      </p:sp>
    </p:spTree>
    <p:extLst>
      <p:ext uri="{BB962C8B-B14F-4D97-AF65-F5344CB8AC3E}">
        <p14:creationId xmlns:p14="http://schemas.microsoft.com/office/powerpoint/2010/main" val="90204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Particularly in low resource and arid countries where much of the land is not arable and livestock production is critical</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8652428" indent="-38186541"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5887" eaLnBrk="0" fontAlgn="base" hangingPunct="0">
              <a:spcBef>
                <a:spcPct val="0"/>
              </a:spcBef>
              <a:spcAft>
                <a:spcPct val="0"/>
              </a:spcAft>
              <a:defRPr sz="2400">
                <a:solidFill>
                  <a:schemeClr val="tx1"/>
                </a:solidFill>
                <a:latin typeface="Times New Roman" charset="0"/>
                <a:ea typeface="ＭＳ Ｐゴシック" charset="0"/>
              </a:defRPr>
            </a:lvl6pPr>
            <a:lvl7pPr marL="931774" eaLnBrk="0" fontAlgn="base" hangingPunct="0">
              <a:spcBef>
                <a:spcPct val="0"/>
              </a:spcBef>
              <a:spcAft>
                <a:spcPct val="0"/>
              </a:spcAft>
              <a:defRPr sz="2400">
                <a:solidFill>
                  <a:schemeClr val="tx1"/>
                </a:solidFill>
                <a:latin typeface="Times New Roman" charset="0"/>
                <a:ea typeface="ＭＳ Ｐゴシック" charset="0"/>
              </a:defRPr>
            </a:lvl7pPr>
            <a:lvl8pPr marL="1397660" eaLnBrk="0" fontAlgn="base" hangingPunct="0">
              <a:spcBef>
                <a:spcPct val="0"/>
              </a:spcBef>
              <a:spcAft>
                <a:spcPct val="0"/>
              </a:spcAft>
              <a:defRPr sz="2400">
                <a:solidFill>
                  <a:schemeClr val="tx1"/>
                </a:solidFill>
                <a:latin typeface="Times New Roman" charset="0"/>
                <a:ea typeface="ＭＳ Ｐゴシック" charset="0"/>
              </a:defRPr>
            </a:lvl8pPr>
            <a:lvl9pPr marL="1863547" eaLnBrk="0" fontAlgn="base" hangingPunct="0">
              <a:spcBef>
                <a:spcPct val="0"/>
              </a:spcBef>
              <a:spcAft>
                <a:spcPct val="0"/>
              </a:spcAft>
              <a:defRPr sz="2400">
                <a:solidFill>
                  <a:schemeClr val="tx1"/>
                </a:solidFill>
                <a:latin typeface="Times New Roman" charset="0"/>
                <a:ea typeface="ＭＳ Ｐゴシック" charset="0"/>
              </a:defRPr>
            </a:lvl9pPr>
          </a:lstStyle>
          <a:p>
            <a:fld id="{AF07B910-C111-6442-A752-84675455531A}" type="slidenum">
              <a:rPr lang="en-US" sz="1200"/>
              <a:pPr/>
              <a:t>7</a:t>
            </a:fld>
            <a:endParaRPr lang="en-US" sz="1200"/>
          </a:p>
        </p:txBody>
      </p:sp>
    </p:spTree>
    <p:extLst>
      <p:ext uri="{BB962C8B-B14F-4D97-AF65-F5344CB8AC3E}">
        <p14:creationId xmlns:p14="http://schemas.microsoft.com/office/powerpoint/2010/main" val="10104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a:t>
            </a:r>
            <a:r>
              <a:rPr lang="en-US" baseline="0"/>
              <a:t> to start? </a:t>
            </a:r>
          </a:p>
          <a:p>
            <a:r>
              <a:rPr lang="en-US" baseline="0"/>
              <a:t> </a:t>
            </a:r>
          </a:p>
          <a:p>
            <a:r>
              <a:rPr lang="en-US" baseline="0"/>
              <a:t>Not as simple as a google search </a:t>
            </a:r>
            <a:r>
              <a:rPr lang="mr-IN" baseline="0"/>
              <a:t>–</a:t>
            </a:r>
            <a:r>
              <a:rPr lang="en-US" baseline="0"/>
              <a:t> many </a:t>
            </a:r>
            <a:r>
              <a:rPr lang="en-US" baseline="0" err="1"/>
              <a:t>deadends</a:t>
            </a:r>
            <a:endParaRPr lang="en-US" baseline="0"/>
          </a:p>
          <a:p>
            <a:endParaRPr lang="en-US" baseline="0"/>
          </a:p>
          <a:p>
            <a:r>
              <a:rPr lang="en-US" baseline="0"/>
              <a:t>May find information in unexpected places- faculty- with accents/Deans/Ass Deans/ / bulletin board</a:t>
            </a:r>
          </a:p>
          <a:p>
            <a:endParaRPr lang="en-US" baseline="0"/>
          </a:p>
          <a:p>
            <a:r>
              <a:rPr lang="en-US" baseline="0"/>
              <a:t>Marshall Scholarship</a:t>
            </a:r>
          </a:p>
          <a:p>
            <a:endParaRPr lang="en-US" baseline="0"/>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0E9AD994-F05E-464E-BC8B-EFB9AC42576C}" type="slidenum">
              <a:rPr lang="en-US" smtClean="0"/>
              <a:t>8</a:t>
            </a:fld>
            <a:endParaRPr lang="en-US"/>
          </a:p>
        </p:txBody>
      </p:sp>
    </p:spTree>
    <p:extLst>
      <p:ext uri="{BB962C8B-B14F-4D97-AF65-F5344CB8AC3E}">
        <p14:creationId xmlns:p14="http://schemas.microsoft.com/office/powerpoint/2010/main" val="187160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baseline="0"/>
              <a:t>Incredible living in Briton with people from Africa, LA, </a:t>
            </a:r>
            <a:r>
              <a:rPr lang="en-US" baseline="0" err="1"/>
              <a:t>Britian</a:t>
            </a:r>
            <a:endParaRPr lang="en-US" baseline="0"/>
          </a:p>
          <a:p>
            <a:endParaRPr lang="en-US" baseline="0"/>
          </a:p>
          <a:p>
            <a:r>
              <a:rPr lang="en-US" baseline="0"/>
              <a:t>Develop my own ideas and project </a:t>
            </a:r>
            <a:r>
              <a:rPr lang="mr-IN" baseline="0"/>
              <a:t>–</a:t>
            </a:r>
            <a:r>
              <a:rPr lang="en-US" baseline="0"/>
              <a:t> challenging </a:t>
            </a:r>
            <a:r>
              <a:rPr lang="mr-IN" baseline="0"/>
              <a:t>–</a:t>
            </a:r>
            <a:r>
              <a:rPr lang="en-US" baseline="0"/>
              <a:t> so different from veterinary school- creative </a:t>
            </a:r>
            <a:r>
              <a:rPr lang="mr-IN" baseline="0"/>
              <a:t>–</a:t>
            </a:r>
            <a:r>
              <a:rPr lang="en-US" baseline="0"/>
              <a:t> what if? How? </a:t>
            </a:r>
          </a:p>
          <a:p>
            <a:endParaRPr lang="en-US" baseline="0"/>
          </a:p>
          <a:p>
            <a:r>
              <a:rPr lang="en-US" baseline="0"/>
              <a:t>Why PhD </a:t>
            </a:r>
            <a:r>
              <a:rPr lang="mr-IN" baseline="0"/>
              <a:t>–</a:t>
            </a:r>
            <a:r>
              <a:rPr lang="en-US" baseline="0"/>
              <a:t> dr. of Philosophy not </a:t>
            </a:r>
            <a:r>
              <a:rPr lang="en-US" baseline="0" err="1"/>
              <a:t>Dr</a:t>
            </a:r>
            <a:r>
              <a:rPr lang="en-US" baseline="0"/>
              <a:t> of research</a:t>
            </a:r>
          </a:p>
          <a:p>
            <a:endParaRPr lang="en-US" baseline="0"/>
          </a:p>
          <a:p>
            <a:r>
              <a:rPr lang="en-US" baseline="0"/>
              <a:t>Value of negative results</a:t>
            </a:r>
          </a:p>
          <a:p>
            <a:r>
              <a:rPr lang="en-US" baseline="0"/>
              <a:t>Not working more</a:t>
            </a:r>
            <a:r>
              <a:rPr lang="mr-IN" baseline="0"/>
              <a:t>…</a:t>
            </a:r>
            <a:r>
              <a:rPr lang="en-US" baseline="0"/>
              <a:t>.Working smarter</a:t>
            </a:r>
          </a:p>
          <a:p>
            <a:r>
              <a:rPr lang="en-US" baseline="0"/>
              <a:t>Job opportunities </a:t>
            </a:r>
            <a:r>
              <a:rPr lang="mr-IN" baseline="0"/>
              <a:t>–</a:t>
            </a:r>
            <a:r>
              <a:rPr lang="en-US" baseline="0"/>
              <a:t> academia in Europe &amp; USA, government</a:t>
            </a:r>
          </a:p>
          <a:p>
            <a:r>
              <a:rPr lang="en-US" baseline="0"/>
              <a:t>Research </a:t>
            </a:r>
            <a:r>
              <a:rPr lang="mr-IN" baseline="0"/>
              <a:t>–</a:t>
            </a:r>
            <a:r>
              <a:rPr lang="en-US" baseline="0"/>
              <a:t> Not for me</a:t>
            </a:r>
          </a:p>
          <a:p>
            <a:endParaRPr lang="en-US" baseline="0"/>
          </a:p>
          <a:p>
            <a:r>
              <a:rPr lang="en-US" baseline="0"/>
              <a:t>PhD more than just a license to travel </a:t>
            </a:r>
            <a:r>
              <a:rPr lang="mr-IN" baseline="0"/>
              <a:t>–</a:t>
            </a:r>
            <a:r>
              <a:rPr lang="en-US" baseline="0"/>
              <a:t> key to international opportunities</a:t>
            </a:r>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0E9AD994-F05E-464E-BC8B-EFB9AC42576C}" type="slidenum">
              <a:rPr lang="en-US" smtClean="0"/>
              <a:t>9</a:t>
            </a:fld>
            <a:endParaRPr lang="en-US"/>
          </a:p>
        </p:txBody>
      </p:sp>
    </p:spTree>
    <p:extLst>
      <p:ext uri="{BB962C8B-B14F-4D97-AF65-F5344CB8AC3E}">
        <p14:creationId xmlns:p14="http://schemas.microsoft.com/office/powerpoint/2010/main" val="99777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add </a:t>
            </a:r>
            <a:r>
              <a:rPr lang="en-US" dirty="0" err="1"/>
              <a:t>Theileria</a:t>
            </a:r>
            <a:r>
              <a:rPr lang="en-US" dirty="0"/>
              <a:t> dividing stages</a:t>
            </a:r>
          </a:p>
        </p:txBody>
      </p:sp>
      <p:sp>
        <p:nvSpPr>
          <p:cNvPr id="4" name="Slide Number Placeholder 3"/>
          <p:cNvSpPr>
            <a:spLocks noGrp="1"/>
          </p:cNvSpPr>
          <p:nvPr>
            <p:ph type="sldNum" sz="quarter" idx="10"/>
          </p:nvPr>
        </p:nvSpPr>
        <p:spPr/>
        <p:txBody>
          <a:bodyPr/>
          <a:lstStyle/>
          <a:p>
            <a:fld id="{7FA059A5-A739-304E-975D-FF50033F54D9}" type="slidenum">
              <a:rPr lang="en-US" smtClean="0"/>
              <a:t>10</a:t>
            </a:fld>
            <a:endParaRPr lang="en-US"/>
          </a:p>
        </p:txBody>
      </p:sp>
    </p:spTree>
    <p:extLst>
      <p:ext uri="{BB962C8B-B14F-4D97-AF65-F5344CB8AC3E}">
        <p14:creationId xmlns:p14="http://schemas.microsoft.com/office/powerpoint/2010/main" val="3029575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33A7D-5551-C949-BCF8-A59D51B09F27}"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3290990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3A7D-5551-C949-BCF8-A59D51B09F27}"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371349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3A7D-5551-C949-BCF8-A59D51B09F27}"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1369447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A4425B3D-DAC0-4ACF-A1C0-997981DEDA80}" type="datetimeFigureOut">
              <a:rPr lang="en-US"/>
              <a:pPr>
                <a:defRPr/>
              </a:pPr>
              <a:t>10/22/18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B24F45-7351-4109-A899-6B92C73A9198}" type="slidenum">
              <a:rPr lang="en-US"/>
              <a:pPr>
                <a:defRPr/>
              </a:pPr>
              <a:t>‹#›</a:t>
            </a:fld>
            <a:endParaRPr lang="en-US"/>
          </a:p>
        </p:txBody>
      </p:sp>
      <p:pic>
        <p:nvPicPr>
          <p:cNvPr id="7"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5240" y="6325819"/>
            <a:ext cx="9159240" cy="54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724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3A7D-5551-C949-BCF8-A59D51B09F27}"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67490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33A7D-5551-C949-BCF8-A59D51B09F27}"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3020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233A7D-5551-C949-BCF8-A59D51B09F27}"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367760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233A7D-5551-C949-BCF8-A59D51B09F27}" type="datetimeFigureOut">
              <a:rPr lang="en-US" smtClean="0"/>
              <a:t>10/22/18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2990971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233A7D-5551-C949-BCF8-A59D51B09F27}" type="datetimeFigureOut">
              <a:rPr lang="en-US" smtClean="0"/>
              <a:t>10/22/18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312878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33A7D-5551-C949-BCF8-A59D51B09F27}" type="datetimeFigureOut">
              <a:rPr lang="en-US" smtClean="0"/>
              <a:t>10/22/18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216242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233A7D-5551-C949-BCF8-A59D51B09F27}"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378723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233A7D-5551-C949-BCF8-A59D51B09F27}"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2737C-C127-3647-B141-299D7DEA99E3}" type="slidenum">
              <a:rPr lang="en-US" smtClean="0"/>
              <a:t>‹#›</a:t>
            </a:fld>
            <a:endParaRPr lang="en-US"/>
          </a:p>
        </p:txBody>
      </p:sp>
    </p:spTree>
    <p:extLst>
      <p:ext uri="{BB962C8B-B14F-4D97-AF65-F5344CB8AC3E}">
        <p14:creationId xmlns:p14="http://schemas.microsoft.com/office/powerpoint/2010/main" val="41044951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33A7D-5551-C949-BCF8-A59D51B09F27}" type="datetimeFigureOut">
              <a:rPr lang="en-US" smtClean="0"/>
              <a:t>10/22/18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2737C-C127-3647-B141-299D7DEA99E3}" type="slidenum">
              <a:rPr lang="en-US" smtClean="0"/>
              <a:t>‹#›</a:t>
            </a:fld>
            <a:endParaRPr lang="en-US"/>
          </a:p>
        </p:txBody>
      </p:sp>
    </p:spTree>
    <p:extLst>
      <p:ext uri="{BB962C8B-B14F-4D97-AF65-F5344CB8AC3E}">
        <p14:creationId xmlns:p14="http://schemas.microsoft.com/office/powerpoint/2010/main" val="683095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png"/><Relationship Id="rId6" Type="http://schemas.openxmlformats.org/officeDocument/2006/relationships/image" Target="../media/image37.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 Id="rId3" Type="http://schemas.openxmlformats.org/officeDocument/2006/relationships/image" Target="../media/image4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jpg"/><Relationship Id="rId6" Type="http://schemas.openxmlformats.org/officeDocument/2006/relationships/image" Target="../media/image53.JP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45.png"/><Relationship Id="rId5" Type="http://schemas.openxmlformats.org/officeDocument/2006/relationships/image" Target="../media/image59.png"/><Relationship Id="rId6" Type="http://schemas.openxmlformats.org/officeDocument/2006/relationships/oleObject" Target="../embeddings/oleObject2.bin"/><Relationship Id="rId7" Type="http://schemas.openxmlformats.org/officeDocument/2006/relationships/image" Target="../media/image57.wmf"/><Relationship Id="rId8" Type="http://schemas.openxmlformats.org/officeDocument/2006/relationships/image" Target="../media/image6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png"/><Relationship Id="rId7"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wmf"/><Relationship Id="rId5" Type="http://schemas.openxmlformats.org/officeDocument/2006/relationships/image" Target="../media/image78.jpeg"/><Relationship Id="rId6"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hyperlink" Target="http://images.google.com/imgres?imgurl=http://biology.unm.edu/ccouncil/Biology_203/Images/Protists/giardia-trph.jpg&amp;imgrefurl=http://biology.unm.edu/ccouncil/Biology_203/Summaries/Protists.htm&amp;h=464&amp;w=541&amp;sz=12&amp;hl=en&amp;start=39&amp;tbnid=2yXuDXhueQc3QM:&amp;tbnh=113&amp;tbnw=132&amp;prev=/images?q=Giardia&amp;start=20&amp;gbv=2&amp;ndsp=20&amp;svnum=10&amp;hl=en&amp;safe=off&amp;sa=N" TargetMode="External"/><Relationship Id="rId5" Type="http://schemas.openxmlformats.org/officeDocument/2006/relationships/image" Target="../media/image82.jpeg"/><Relationship Id="rId6" Type="http://schemas.openxmlformats.org/officeDocument/2006/relationships/image" Target="../media/image83.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png"/><Relationship Id="rId5" Type="http://schemas.openxmlformats.org/officeDocument/2006/relationships/image" Target="../media/image13.png"/><Relationship Id="rId6" Type="http://schemas.openxmlformats.org/officeDocument/2006/relationships/image" Target="../media/image89.jpeg"/><Relationship Id="rId7"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6.jpeg"/><Relationship Id="rId9" Type="http://schemas.openxmlformats.org/officeDocument/2006/relationships/image" Target="../media/image97.png"/><Relationship Id="rId10"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jpeg"/><Relationship Id="rId5"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2.png"/><Relationship Id="rId3"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43.png"/><Relationship Id="rId5" Type="http://schemas.openxmlformats.org/officeDocument/2006/relationships/image" Target="../media/image104.png"/><Relationship Id="rId6" Type="http://schemas.openxmlformats.org/officeDocument/2006/relationships/image" Target="../media/image105.jpe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jpeg"/><Relationship Id="rId10"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wmf"/><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4.tiff"/><Relationship Id="rId4" Type="http://schemas.openxmlformats.org/officeDocument/2006/relationships/image" Target="../media/image115.tiff"/><Relationship Id="rId5" Type="http://schemas.openxmlformats.org/officeDocument/2006/relationships/image" Target="../media/image116.tif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90.png"/><Relationship Id="rId5" Type="http://schemas.openxmlformats.org/officeDocument/2006/relationships/image" Target="../media/image118.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119.tiff"/><Relationship Id="rId4" Type="http://schemas.openxmlformats.org/officeDocument/2006/relationships/image" Target="../media/image120.tiff"/><Relationship Id="rId5" Type="http://schemas.openxmlformats.org/officeDocument/2006/relationships/image" Target="../media/image121.tiff"/><Relationship Id="rId6" Type="http://schemas.openxmlformats.org/officeDocument/2006/relationships/image" Target="../media/image122.tif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 Id="rId3" Type="http://schemas.openxmlformats.org/officeDocument/2006/relationships/image" Target="../media/image1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2.jpeg"/><Relationship Id="rId5" Type="http://schemas.openxmlformats.org/officeDocument/2006/relationships/oleObject" Target="../embeddings/oleObject1.bin"/><Relationship Id="rId6" Type="http://schemas.openxmlformats.org/officeDocument/2006/relationships/image" Target="../media/image31.emf"/><Relationship Id="rId7"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mt="20000"/>
            <a:extLst>
              <a:ext uri="{28A0092B-C50C-407E-A947-70E740481C1C}">
                <a14:useLocalDpi xmlns:a14="http://schemas.microsoft.com/office/drawing/2010/main" val="0"/>
              </a:ext>
            </a:extLst>
          </a:blip>
          <a:srcRect b="19792"/>
          <a:stretch/>
        </p:blipFill>
        <p:spPr>
          <a:xfrm>
            <a:off x="-214313" y="0"/>
            <a:ext cx="9486901" cy="6858000"/>
          </a:xfrm>
          <a:prstGeom prst="rect">
            <a:avLst/>
          </a:prstGeom>
        </p:spPr>
      </p:pic>
      <p:sp>
        <p:nvSpPr>
          <p:cNvPr id="2" name="Title 1"/>
          <p:cNvSpPr>
            <a:spLocks noGrp="1"/>
          </p:cNvSpPr>
          <p:nvPr>
            <p:ph type="ctrTitle"/>
          </p:nvPr>
        </p:nvSpPr>
        <p:spPr>
          <a:xfrm>
            <a:off x="796149" y="763253"/>
            <a:ext cx="7848600" cy="937615"/>
          </a:xfrm>
        </p:spPr>
        <p:txBody>
          <a:bodyPr>
            <a:normAutofit fontScale="90000"/>
          </a:bodyPr>
          <a:lstStyle/>
          <a:p>
            <a:r>
              <a:rPr lang="en-US" sz="6000" b="1" dirty="0">
                <a:latin typeface="Arial"/>
                <a:cs typeface="Arial"/>
              </a:rPr>
              <a:t/>
            </a:r>
            <a:br>
              <a:rPr lang="en-US" sz="6000" b="1" dirty="0">
                <a:latin typeface="Arial"/>
                <a:cs typeface="Arial"/>
              </a:rPr>
            </a:br>
            <a:r>
              <a:rPr lang="en-US" sz="6000" b="1" dirty="0">
                <a:latin typeface="Arial"/>
                <a:cs typeface="Arial"/>
              </a:rPr>
              <a:t>  </a:t>
            </a:r>
            <a:br>
              <a:rPr lang="en-US" sz="6000" b="1" dirty="0">
                <a:latin typeface="Arial"/>
                <a:cs typeface="Arial"/>
              </a:rPr>
            </a:br>
            <a:r>
              <a:rPr lang="en-US" sz="7300" b="1" dirty="0">
                <a:solidFill>
                  <a:srgbClr val="0E4B2D"/>
                </a:solidFill>
                <a:latin typeface="Arial"/>
                <a:cs typeface="Arial"/>
              </a:rPr>
              <a:t> </a:t>
            </a:r>
            <a:r>
              <a:rPr lang="en-US" sz="8000" b="1" dirty="0">
                <a:solidFill>
                  <a:schemeClr val="accent6">
                    <a:lumMod val="50000"/>
                  </a:schemeClr>
                </a:solidFill>
                <a:latin typeface="Arial"/>
                <a:cs typeface="Arial"/>
              </a:rPr>
              <a:t>Not for me! </a:t>
            </a:r>
            <a:r>
              <a:rPr lang="en-US" sz="8000" b="1" dirty="0">
                <a:solidFill>
                  <a:srgbClr val="002DD9"/>
                </a:solidFill>
                <a:latin typeface="Arial"/>
                <a:cs typeface="Arial"/>
              </a:rPr>
              <a:t/>
            </a:r>
            <a:br>
              <a:rPr lang="en-US" sz="8000" b="1" dirty="0">
                <a:solidFill>
                  <a:srgbClr val="002DD9"/>
                </a:solidFill>
                <a:latin typeface="Arial"/>
                <a:cs typeface="Arial"/>
              </a:rPr>
            </a:br>
            <a:r>
              <a:rPr lang="en-US" sz="3600" b="1" dirty="0">
                <a:latin typeface="Arial"/>
                <a:cs typeface="Arial"/>
              </a:rPr>
              <a:t> </a:t>
            </a:r>
            <a:br>
              <a:rPr lang="en-US" sz="3600" b="1" dirty="0">
                <a:latin typeface="Arial"/>
                <a:cs typeface="Arial"/>
              </a:rPr>
            </a:br>
            <a:r>
              <a:rPr lang="en-US" sz="3600" b="1" i="0" dirty="0">
                <a:solidFill>
                  <a:srgbClr val="000000"/>
                </a:solidFill>
                <a:latin typeface="Arial"/>
                <a:cs typeface="Arial"/>
              </a:rPr>
              <a:t/>
            </a:r>
            <a:br>
              <a:rPr lang="en-US" sz="3600" b="1" i="0" dirty="0">
                <a:solidFill>
                  <a:srgbClr val="000000"/>
                </a:solidFill>
                <a:latin typeface="Arial"/>
                <a:cs typeface="Arial"/>
              </a:rPr>
            </a:br>
            <a:r>
              <a:rPr lang="en-US" sz="3600" b="1" dirty="0">
                <a:solidFill>
                  <a:srgbClr val="000000"/>
                </a:solidFill>
                <a:latin typeface="Arial"/>
                <a:cs typeface="Arial"/>
              </a:rPr>
              <a:t/>
            </a:r>
            <a:br>
              <a:rPr lang="en-US" sz="3600" b="1" dirty="0">
                <a:solidFill>
                  <a:srgbClr val="000000"/>
                </a:solidFill>
                <a:latin typeface="Arial"/>
                <a:cs typeface="Arial"/>
              </a:rPr>
            </a:br>
            <a:endParaRPr lang="en-US" sz="3600" b="1" i="0" dirty="0">
              <a:solidFill>
                <a:srgbClr val="000000"/>
              </a:solidFill>
              <a:latin typeface="Arial"/>
              <a:cs typeface="Arial"/>
            </a:endParaRPr>
          </a:p>
        </p:txBody>
      </p:sp>
      <p:sp>
        <p:nvSpPr>
          <p:cNvPr id="3" name="Subtitle 2"/>
          <p:cNvSpPr>
            <a:spLocks noGrp="1"/>
          </p:cNvSpPr>
          <p:nvPr>
            <p:ph type="subTitle" idx="1"/>
          </p:nvPr>
        </p:nvSpPr>
        <p:spPr>
          <a:xfrm>
            <a:off x="1464990" y="1700868"/>
            <a:ext cx="6510917" cy="916247"/>
          </a:xfrm>
        </p:spPr>
        <p:txBody>
          <a:bodyPr>
            <a:normAutofit fontScale="25000" lnSpcReduction="20000"/>
          </a:bodyPr>
          <a:lstStyle/>
          <a:p>
            <a:r>
              <a:rPr lang="en-US" sz="21600" b="1" dirty="0">
                <a:solidFill>
                  <a:schemeClr val="tx1"/>
                </a:solidFill>
                <a:latin typeface="Arial"/>
                <a:cs typeface="Arial"/>
              </a:rPr>
              <a:t>Research?</a:t>
            </a:r>
          </a:p>
          <a:p>
            <a:r>
              <a:rPr lang="en-US" sz="11200" b="1" dirty="0">
                <a:solidFill>
                  <a:srgbClr val="000000"/>
                </a:solidFill>
                <a:latin typeface="Arial"/>
                <a:cs typeface="Arial"/>
              </a:rPr>
              <a:t>Patricia Conrad </a:t>
            </a:r>
            <a:br>
              <a:rPr lang="en-US" sz="11200" b="1" dirty="0">
                <a:solidFill>
                  <a:srgbClr val="000000"/>
                </a:solidFill>
                <a:latin typeface="Arial"/>
                <a:cs typeface="Arial"/>
              </a:rPr>
            </a:br>
            <a:r>
              <a:rPr lang="en-US" sz="11200" b="1" dirty="0">
                <a:solidFill>
                  <a:srgbClr val="000000"/>
                </a:solidFill>
                <a:latin typeface="Arial"/>
                <a:cs typeface="Arial"/>
              </a:rPr>
              <a:t>DVM, PhD</a:t>
            </a:r>
            <a:endParaRPr lang="en-US" sz="11200" b="1" dirty="0">
              <a:solidFill>
                <a:schemeClr val="tx1"/>
              </a:solidFill>
              <a:latin typeface="Arial"/>
              <a:cs typeface="Arial"/>
            </a:endParaRPr>
          </a:p>
          <a:p>
            <a:r>
              <a:rPr lang="en-US" sz="10400" b="1" dirty="0">
                <a:solidFill>
                  <a:schemeClr val="tx1"/>
                </a:solidFill>
                <a:latin typeface="Arial"/>
                <a:cs typeface="Arial"/>
              </a:rPr>
              <a:t>Distinguished Professor </a:t>
            </a:r>
          </a:p>
          <a:p>
            <a:r>
              <a:rPr lang="en-US" sz="10400" b="1" dirty="0">
                <a:solidFill>
                  <a:schemeClr val="tx1"/>
                </a:solidFill>
                <a:latin typeface="Arial"/>
                <a:cs typeface="Arial"/>
              </a:rPr>
              <a:t>Associate Dean for Global Programs</a:t>
            </a:r>
          </a:p>
          <a:p>
            <a:r>
              <a:rPr lang="en-US" sz="10400" b="1" dirty="0">
                <a:solidFill>
                  <a:schemeClr val="tx1"/>
                </a:solidFill>
                <a:latin typeface="Arial"/>
                <a:cs typeface="Arial"/>
              </a:rPr>
              <a:t>and</a:t>
            </a:r>
          </a:p>
          <a:p>
            <a:r>
              <a:rPr lang="en-US" sz="10400" b="1" dirty="0">
                <a:solidFill>
                  <a:schemeClr val="tx1"/>
                </a:solidFill>
                <a:latin typeface="Arial"/>
                <a:cs typeface="Arial"/>
              </a:rPr>
              <a:t>Co-Director</a:t>
            </a:r>
          </a:p>
          <a:p>
            <a:r>
              <a:rPr lang="en-US" sz="10400" b="1" dirty="0">
                <a:solidFill>
                  <a:schemeClr val="tx1"/>
                </a:solidFill>
                <a:latin typeface="Arial"/>
                <a:cs typeface="Arial"/>
              </a:rPr>
              <a:t>UC Global Health Institute</a:t>
            </a:r>
          </a:p>
          <a:p>
            <a:endParaRPr lang="en-US" sz="11200" b="1" dirty="0">
              <a:solidFill>
                <a:schemeClr val="tx1"/>
              </a:solidFill>
              <a:latin typeface="Arial"/>
              <a:cs typeface="Arial"/>
            </a:endParaRPr>
          </a:p>
          <a:p>
            <a:endParaRPr lang="en-US" sz="2400" b="1" dirty="0"/>
          </a:p>
          <a:p>
            <a:pPr marL="457200" indent="-457200">
              <a:buFont typeface="Arial" pitchFamily="34" charset="0"/>
              <a:buChar char="•"/>
            </a:pPr>
            <a:endParaRPr lang="en-US" b="1" dirty="0"/>
          </a:p>
        </p:txBody>
      </p:sp>
      <p:pic>
        <p:nvPicPr>
          <p:cNvPr id="10" name="Picture 9" descr="WHC_center-1.jpg"/>
          <p:cNvPicPr>
            <a:picLocks noChangeAspect="1"/>
          </p:cNvPicPr>
          <p:nvPr/>
        </p:nvPicPr>
        <p:blipFill rotWithShape="1">
          <a:blip r:embed="rId4">
            <a:extLst>
              <a:ext uri="{28A0092B-C50C-407E-A947-70E740481C1C}">
                <a14:useLocalDpi xmlns:a14="http://schemas.microsoft.com/office/drawing/2010/main" val="0"/>
              </a:ext>
            </a:extLst>
          </a:blip>
          <a:srcRect b="14776"/>
          <a:stretch/>
        </p:blipFill>
        <p:spPr>
          <a:xfrm>
            <a:off x="6822529" y="5655298"/>
            <a:ext cx="2321471" cy="1170172"/>
          </a:xfrm>
          <a:prstGeom prst="rect">
            <a:avLst/>
          </a:prstGeom>
        </p:spPr>
      </p:pic>
      <p:pic>
        <p:nvPicPr>
          <p:cNvPr id="6" name="Picture 5">
            <a:extLst>
              <a:ext uri="{FF2B5EF4-FFF2-40B4-BE49-F238E27FC236}">
                <a16:creationId xmlns:a16="http://schemas.microsoft.com/office/drawing/2014/main" xmlns="" id="{C5EA15BC-2BD4-B145-B927-5D1D30F30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 y="5655298"/>
            <a:ext cx="3302331" cy="1203243"/>
          </a:xfrm>
          <a:prstGeom prst="rect">
            <a:avLst/>
          </a:prstGeom>
        </p:spPr>
      </p:pic>
    </p:spTree>
    <p:extLst>
      <p:ext uri="{BB962C8B-B14F-4D97-AF65-F5344CB8AC3E}">
        <p14:creationId xmlns:p14="http://schemas.microsoft.com/office/powerpoint/2010/main" val="1533730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C6EE"/>
        </a:solidFill>
        <a:effectLst/>
      </p:bgPr>
    </p:bg>
    <p:spTree>
      <p:nvGrpSpPr>
        <p:cNvPr id="1" name=""/>
        <p:cNvGrpSpPr/>
        <p:nvPr/>
      </p:nvGrpSpPr>
      <p:grpSpPr>
        <a:xfrm>
          <a:off x="0" y="0"/>
          <a:ext cx="0" cy="0"/>
          <a:chOff x="0" y="0"/>
          <a:chExt cx="0" cy="0"/>
        </a:xfrm>
      </p:grpSpPr>
      <p:sp>
        <p:nvSpPr>
          <p:cNvPr id="4" name="TextBox 3"/>
          <p:cNvSpPr txBox="1"/>
          <p:nvPr/>
        </p:nvSpPr>
        <p:spPr>
          <a:xfrm>
            <a:off x="5350214" y="4206148"/>
            <a:ext cx="3575018" cy="1600438"/>
          </a:xfrm>
          <a:prstGeom prst="rect">
            <a:avLst/>
          </a:prstGeom>
          <a:noFill/>
        </p:spPr>
        <p:txBody>
          <a:bodyPr wrap="none" rtlCol="0">
            <a:spAutoFit/>
          </a:bodyPr>
          <a:lstStyle/>
          <a:p>
            <a:endParaRPr lang="en-US"/>
          </a:p>
          <a:p>
            <a:pPr algn="ctr"/>
            <a:r>
              <a:rPr lang="en-US" sz="4000" b="1">
                <a:latin typeface="Arial" charset="0"/>
                <a:ea typeface="Arial" charset="0"/>
                <a:cs typeface="Arial" charset="0"/>
              </a:rPr>
              <a:t>STILL</a:t>
            </a:r>
          </a:p>
          <a:p>
            <a:pPr algn="ctr"/>
            <a:r>
              <a:rPr lang="en-US" sz="4000" b="1">
                <a:latin typeface="Arial" charset="0"/>
                <a:ea typeface="Arial" charset="0"/>
                <a:cs typeface="Arial" charset="0"/>
              </a:rPr>
              <a:t>NOT FOR ME!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619"/>
          <a:stretch/>
        </p:blipFill>
        <p:spPr>
          <a:xfrm>
            <a:off x="-434637" y="0"/>
            <a:ext cx="4805464" cy="35240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827" y="0"/>
            <a:ext cx="4711760" cy="3524070"/>
          </a:xfrm>
          <a:prstGeom prst="rect">
            <a:avLst/>
          </a:prstGeom>
        </p:spPr>
      </p:pic>
      <p:pic>
        <p:nvPicPr>
          <p:cNvPr id="7" name="Picture 6">
            <a:extLst>
              <a:ext uri="{FF2B5EF4-FFF2-40B4-BE49-F238E27FC236}">
                <a16:creationId xmlns:a16="http://schemas.microsoft.com/office/drawing/2014/main" xmlns="" id="{4C22552E-7743-1343-B626-00A048D6F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8536" y="3524068"/>
            <a:ext cx="4805464" cy="3333932"/>
          </a:xfrm>
          <a:prstGeom prst="rect">
            <a:avLst/>
          </a:prstGeom>
        </p:spPr>
      </p:pic>
      <p:sp>
        <p:nvSpPr>
          <p:cNvPr id="10" name="TextBox 9">
            <a:extLst>
              <a:ext uri="{FF2B5EF4-FFF2-40B4-BE49-F238E27FC236}">
                <a16:creationId xmlns:a16="http://schemas.microsoft.com/office/drawing/2014/main" xmlns="" id="{7E7FC574-27F4-2548-BC41-91C87964C468}"/>
              </a:ext>
            </a:extLst>
          </p:cNvPr>
          <p:cNvSpPr txBox="1"/>
          <p:nvPr/>
        </p:nvSpPr>
        <p:spPr>
          <a:xfrm>
            <a:off x="275401" y="3848100"/>
            <a:ext cx="3545458" cy="954107"/>
          </a:xfrm>
          <a:prstGeom prst="rect">
            <a:avLst/>
          </a:prstGeom>
          <a:noFill/>
        </p:spPr>
        <p:txBody>
          <a:bodyPr wrap="none" rtlCol="0">
            <a:spAutoFit/>
          </a:bodyPr>
          <a:lstStyle/>
          <a:p>
            <a:r>
              <a:rPr lang="en-US" sz="2800" b="1" dirty="0"/>
              <a:t>Continuous cultivation</a:t>
            </a:r>
          </a:p>
          <a:p>
            <a:pPr algn="ctr"/>
            <a:r>
              <a:rPr lang="en-US" sz="2800" b="1" dirty="0"/>
              <a:t>of </a:t>
            </a:r>
            <a:r>
              <a:rPr lang="en-US" sz="2800" b="1" i="1" dirty="0" err="1"/>
              <a:t>Theileria</a:t>
            </a:r>
            <a:r>
              <a:rPr lang="en-US" sz="2800" b="1" i="1" dirty="0"/>
              <a:t> </a:t>
            </a:r>
            <a:r>
              <a:rPr lang="en-US" sz="2800" b="1" dirty="0"/>
              <a:t>in RBC</a:t>
            </a:r>
          </a:p>
        </p:txBody>
      </p:sp>
      <p:sp>
        <p:nvSpPr>
          <p:cNvPr id="11" name="TextBox 10">
            <a:extLst>
              <a:ext uri="{FF2B5EF4-FFF2-40B4-BE49-F238E27FC236}">
                <a16:creationId xmlns:a16="http://schemas.microsoft.com/office/drawing/2014/main" xmlns="" id="{358A7DCD-DF51-C54F-9729-D03D37F6B153}"/>
              </a:ext>
            </a:extLst>
          </p:cNvPr>
          <p:cNvSpPr txBox="1"/>
          <p:nvPr/>
        </p:nvSpPr>
        <p:spPr>
          <a:xfrm>
            <a:off x="110183" y="5283366"/>
            <a:ext cx="4086953" cy="523220"/>
          </a:xfrm>
          <a:prstGeom prst="rect">
            <a:avLst/>
          </a:prstGeom>
          <a:noFill/>
        </p:spPr>
        <p:txBody>
          <a:bodyPr wrap="none" rtlCol="0">
            <a:spAutoFit/>
          </a:bodyPr>
          <a:lstStyle/>
          <a:p>
            <a:r>
              <a:rPr lang="en-US" sz="2800" b="1" i="1" dirty="0"/>
              <a:t>T. </a:t>
            </a:r>
            <a:r>
              <a:rPr lang="en-US" sz="2800" b="1" i="1" dirty="0" err="1"/>
              <a:t>parva</a:t>
            </a:r>
            <a:r>
              <a:rPr lang="en-US" sz="2800" b="1" i="1" dirty="0"/>
              <a:t> </a:t>
            </a:r>
            <a:r>
              <a:rPr lang="en-US" sz="2800" b="1" dirty="0"/>
              <a:t>does not multiple</a:t>
            </a:r>
          </a:p>
        </p:txBody>
      </p:sp>
      <p:pic>
        <p:nvPicPr>
          <p:cNvPr id="12" name="Picture 11">
            <a:extLst>
              <a:ext uri="{FF2B5EF4-FFF2-40B4-BE49-F238E27FC236}">
                <a16:creationId xmlns:a16="http://schemas.microsoft.com/office/drawing/2014/main" xmlns="" id="{B44943BD-4103-A24D-97B0-E1019F704189}"/>
              </a:ext>
            </a:extLst>
          </p:cNvPr>
          <p:cNvPicPr>
            <a:picLocks noChangeAspect="1"/>
          </p:cNvPicPr>
          <p:nvPr/>
        </p:nvPicPr>
        <p:blipFill rotWithShape="1">
          <a:blip r:embed="rId6"/>
          <a:srcRect r="16354"/>
          <a:stretch/>
        </p:blipFill>
        <p:spPr>
          <a:xfrm rot="16200000">
            <a:off x="507621" y="3027083"/>
            <a:ext cx="3333931" cy="4327901"/>
          </a:xfrm>
          <a:prstGeom prst="rect">
            <a:avLst/>
          </a:prstGeom>
        </p:spPr>
      </p:pic>
    </p:spTree>
    <p:extLst>
      <p:ext uri="{BB962C8B-B14F-4D97-AF65-F5344CB8AC3E}">
        <p14:creationId xmlns:p14="http://schemas.microsoft.com/office/powerpoint/2010/main" val="537020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7C4"/>
        </a:solidFill>
        <a:effectLst/>
      </p:bgPr>
    </p:bg>
    <p:spTree>
      <p:nvGrpSpPr>
        <p:cNvPr id="1" name=""/>
        <p:cNvGrpSpPr/>
        <p:nvPr/>
      </p:nvGrpSpPr>
      <p:grpSpPr>
        <a:xfrm>
          <a:off x="0" y="0"/>
          <a:ext cx="0" cy="0"/>
          <a:chOff x="0" y="0"/>
          <a:chExt cx="0" cy="0"/>
        </a:xfrm>
      </p:grpSpPr>
      <p:pic>
        <p:nvPicPr>
          <p:cNvPr id="7" name="Picture 2" descr="slide18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1593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lide11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01847"/>
            <a:ext cx="4715933" cy="355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20645" y="4679774"/>
            <a:ext cx="3722493" cy="2062103"/>
          </a:xfrm>
          <a:prstGeom prst="rect">
            <a:avLst/>
          </a:prstGeom>
          <a:noFill/>
        </p:spPr>
        <p:txBody>
          <a:bodyPr wrap="none" rtlCol="0">
            <a:spAutoFit/>
          </a:bodyPr>
          <a:lstStyle/>
          <a:p>
            <a:pPr algn="ctr"/>
            <a:r>
              <a:rPr lang="en-US" sz="2400" b="1" dirty="0">
                <a:solidFill>
                  <a:srgbClr val="FFFF00"/>
                </a:solidFill>
                <a:latin typeface="Arial" charset="0"/>
                <a:ea typeface="Arial" charset="0"/>
                <a:cs typeface="Arial" charset="0"/>
              </a:rPr>
              <a:t>International Laboratory</a:t>
            </a:r>
          </a:p>
          <a:p>
            <a:pPr algn="ctr"/>
            <a:r>
              <a:rPr lang="en-US" sz="2400" b="1" dirty="0">
                <a:solidFill>
                  <a:srgbClr val="FFFF00"/>
                </a:solidFill>
                <a:latin typeface="Arial" charset="0"/>
                <a:ea typeface="Arial" charset="0"/>
                <a:cs typeface="Arial" charset="0"/>
              </a:rPr>
              <a:t> for Research </a:t>
            </a:r>
          </a:p>
          <a:p>
            <a:pPr algn="ctr"/>
            <a:r>
              <a:rPr lang="en-US" sz="2400" b="1" dirty="0">
                <a:solidFill>
                  <a:srgbClr val="FFFF00"/>
                </a:solidFill>
                <a:latin typeface="Arial" charset="0"/>
                <a:ea typeface="Arial" charset="0"/>
                <a:cs typeface="Arial" charset="0"/>
              </a:rPr>
              <a:t>on Animal Diseases</a:t>
            </a:r>
          </a:p>
          <a:p>
            <a:pPr algn="ctr"/>
            <a:endParaRPr lang="en-US" sz="2400" b="1" dirty="0">
              <a:solidFill>
                <a:srgbClr val="FFFF00"/>
              </a:solidFill>
              <a:latin typeface="Arial" charset="0"/>
              <a:ea typeface="Arial" charset="0"/>
              <a:cs typeface="Arial" charset="0"/>
            </a:endParaRPr>
          </a:p>
          <a:p>
            <a:pPr algn="ctr"/>
            <a:r>
              <a:rPr lang="en-US" sz="3200" b="1" dirty="0">
                <a:solidFill>
                  <a:srgbClr val="FFFF00"/>
                </a:solidFill>
                <a:latin typeface="Arial" charset="0"/>
                <a:ea typeface="Arial" charset="0"/>
                <a:cs typeface="Arial" charset="0"/>
              </a:rPr>
              <a:t>(now ILRI)</a:t>
            </a:r>
            <a:endParaRPr lang="en-US" sz="3200" dirty="0">
              <a:solidFill>
                <a:srgbClr val="FFFF00"/>
              </a:solidFill>
              <a:latin typeface="Arial" charset="0"/>
              <a:ea typeface="Arial" charset="0"/>
              <a:cs typeface="Arial" charset="0"/>
            </a:endParaRPr>
          </a:p>
        </p:txBody>
      </p:sp>
      <p:pic>
        <p:nvPicPr>
          <p:cNvPr id="10" name="Picture 9"/>
          <p:cNvPicPr>
            <a:picLocks noChangeAspect="1"/>
          </p:cNvPicPr>
          <p:nvPr/>
        </p:nvPicPr>
        <p:blipFill>
          <a:blip r:embed="rId5"/>
          <a:stretch>
            <a:fillRect/>
          </a:stretch>
        </p:blipFill>
        <p:spPr>
          <a:xfrm>
            <a:off x="4715932" y="-128588"/>
            <a:ext cx="4548100" cy="4337539"/>
          </a:xfrm>
          <a:prstGeom prst="rect">
            <a:avLst/>
          </a:prstGeom>
        </p:spPr>
      </p:pic>
      <p:pic>
        <p:nvPicPr>
          <p:cNvPr id="11" name="Picture 10"/>
          <p:cNvPicPr>
            <a:picLocks noChangeAspect="1"/>
          </p:cNvPicPr>
          <p:nvPr/>
        </p:nvPicPr>
        <p:blipFill rotWithShape="1">
          <a:blip r:embed="rId6"/>
          <a:srcRect t="9333"/>
          <a:stretch/>
        </p:blipFill>
        <p:spPr>
          <a:xfrm>
            <a:off x="4783502" y="2668653"/>
            <a:ext cx="1982001" cy="1540298"/>
          </a:xfrm>
          <a:prstGeom prst="rect">
            <a:avLst/>
          </a:prstGeom>
        </p:spPr>
      </p:pic>
    </p:spTree>
    <p:extLst>
      <p:ext uri="{BB962C8B-B14F-4D97-AF65-F5344CB8AC3E}">
        <p14:creationId xmlns:p14="http://schemas.microsoft.com/office/powerpoint/2010/main" val="169298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Box 5"/>
          <p:cNvSpPr txBox="1">
            <a:spLocks noChangeArrowheads="1"/>
          </p:cNvSpPr>
          <p:nvPr/>
        </p:nvSpPr>
        <p:spPr bwMode="auto">
          <a:xfrm>
            <a:off x="4369906" y="533400"/>
            <a:ext cx="184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3600" b="1">
              <a:solidFill>
                <a:srgbClr val="FFFF00"/>
              </a:solidFill>
              <a:latin typeface="Arial"/>
              <a:cs typeface="Arial"/>
            </a:endParaRPr>
          </a:p>
        </p:txBody>
      </p:sp>
      <p:sp>
        <p:nvSpPr>
          <p:cNvPr id="2" name="TextBox 1"/>
          <p:cNvSpPr txBox="1"/>
          <p:nvPr/>
        </p:nvSpPr>
        <p:spPr>
          <a:xfrm>
            <a:off x="7603067" y="1286933"/>
            <a:ext cx="184666" cy="369332"/>
          </a:xfrm>
          <a:prstGeom prst="rect">
            <a:avLst/>
          </a:prstGeom>
          <a:noFill/>
        </p:spPr>
        <p:txBody>
          <a:bodyPr wrap="none" rtlCol="0">
            <a:spAutoFit/>
          </a:bodyPr>
          <a:lstStyle/>
          <a:p>
            <a:endParaRPr lang="en-US"/>
          </a:p>
        </p:txBody>
      </p:sp>
      <p:pic>
        <p:nvPicPr>
          <p:cNvPr id="9" name="Picture 2" descr="slide10 "/>
          <p:cNvPicPr>
            <a:picLocks noChangeAspect="1" noChangeArrowheads="1"/>
          </p:cNvPicPr>
          <p:nvPr/>
        </p:nvPicPr>
        <p:blipFill rotWithShape="1">
          <a:blip r:embed="rId3">
            <a:extLst>
              <a:ext uri="{28A0092B-C50C-407E-A947-70E740481C1C}">
                <a14:useLocalDpi xmlns:a14="http://schemas.microsoft.com/office/drawing/2010/main" val="0"/>
              </a:ext>
            </a:extLst>
          </a:blip>
          <a:srcRect r="7539"/>
          <a:stretch/>
        </p:blipFill>
        <p:spPr bwMode="auto">
          <a:xfrm>
            <a:off x="-1" y="0"/>
            <a:ext cx="5162411"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rot="5400000">
            <a:off x="4546264" y="637507"/>
            <a:ext cx="5213881" cy="3981588"/>
          </a:xfrm>
          <a:prstGeom prst="rect">
            <a:avLst/>
          </a:prstGeom>
        </p:spPr>
      </p:pic>
      <p:sp>
        <p:nvSpPr>
          <p:cNvPr id="3" name="TextBox 2"/>
          <p:cNvSpPr txBox="1"/>
          <p:nvPr/>
        </p:nvSpPr>
        <p:spPr>
          <a:xfrm>
            <a:off x="5679601" y="3186112"/>
            <a:ext cx="1923466" cy="2246769"/>
          </a:xfrm>
          <a:prstGeom prst="rect">
            <a:avLst/>
          </a:prstGeom>
          <a:noFill/>
        </p:spPr>
        <p:txBody>
          <a:bodyPr wrap="square" rtlCol="0">
            <a:spAutoFit/>
          </a:bodyPr>
          <a:lstStyle/>
          <a:p>
            <a:pPr algn="ctr"/>
            <a:r>
              <a:rPr lang="en-US" sz="2800" b="1"/>
              <a:t>GOAL:</a:t>
            </a:r>
          </a:p>
          <a:p>
            <a:pPr algn="ctr"/>
            <a:r>
              <a:rPr lang="en-US" sz="2800" b="1"/>
              <a:t>Develop a Vaccine to East Coast Fever</a:t>
            </a:r>
          </a:p>
        </p:txBody>
      </p:sp>
      <p:pic>
        <p:nvPicPr>
          <p:cNvPr id="12" name="Picture 4" descr="best buff 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6300"/>
            <a:ext cx="5180791" cy="349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Ixod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83284">
            <a:off x="869950" y="1494741"/>
            <a:ext cx="11620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262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373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0" y="0"/>
            <a:ext cx="9212940" cy="6858000"/>
          </a:xfrm>
          <a:prstGeom prst="rect">
            <a:avLst/>
          </a:prstGeom>
        </p:spPr>
      </p:pic>
      <p:sp>
        <p:nvSpPr>
          <p:cNvPr id="3" name="TextBox 2"/>
          <p:cNvSpPr txBox="1"/>
          <p:nvPr/>
        </p:nvSpPr>
        <p:spPr>
          <a:xfrm>
            <a:off x="442912" y="1185863"/>
            <a:ext cx="1697901" cy="369332"/>
          </a:xfrm>
          <a:prstGeom prst="rect">
            <a:avLst/>
          </a:prstGeom>
          <a:noFill/>
        </p:spPr>
        <p:txBody>
          <a:bodyPr wrap="none" rtlCol="0">
            <a:spAutoFit/>
          </a:bodyPr>
          <a:lstStyle/>
          <a:p>
            <a:r>
              <a:rPr lang="en-US" b="1">
                <a:solidFill>
                  <a:schemeClr val="bg1"/>
                </a:solidFill>
                <a:latin typeface="Arial" charset="0"/>
                <a:ea typeface="Arial" charset="0"/>
                <a:cs typeface="Arial" charset="0"/>
              </a:rPr>
              <a:t>Immunologist</a:t>
            </a:r>
          </a:p>
        </p:txBody>
      </p:sp>
      <p:sp>
        <p:nvSpPr>
          <p:cNvPr id="4" name="TextBox 3"/>
          <p:cNvSpPr txBox="1"/>
          <p:nvPr/>
        </p:nvSpPr>
        <p:spPr>
          <a:xfrm>
            <a:off x="442912" y="3237101"/>
            <a:ext cx="1261884" cy="646331"/>
          </a:xfrm>
          <a:prstGeom prst="rect">
            <a:avLst/>
          </a:prstGeom>
          <a:noFill/>
        </p:spPr>
        <p:txBody>
          <a:bodyPr wrap="none" rtlCol="0">
            <a:spAutoFit/>
          </a:bodyPr>
          <a:lstStyle/>
          <a:p>
            <a:pPr algn="ctr"/>
            <a:r>
              <a:rPr lang="en-US" b="1">
                <a:solidFill>
                  <a:schemeClr val="bg1"/>
                </a:solidFill>
                <a:latin typeface="Arial" charset="0"/>
                <a:ea typeface="Arial" charset="0"/>
                <a:cs typeface="Arial" charset="0"/>
              </a:rPr>
              <a:t>Molecular</a:t>
            </a:r>
          </a:p>
          <a:p>
            <a:pPr algn="ctr"/>
            <a:r>
              <a:rPr lang="en-US" b="1">
                <a:solidFill>
                  <a:schemeClr val="bg1"/>
                </a:solidFill>
                <a:latin typeface="Arial" charset="0"/>
                <a:ea typeface="Arial" charset="0"/>
                <a:cs typeface="Arial" charset="0"/>
              </a:rPr>
              <a:t>Biologist</a:t>
            </a:r>
          </a:p>
        </p:txBody>
      </p:sp>
      <p:sp>
        <p:nvSpPr>
          <p:cNvPr id="5" name="TextBox 4"/>
          <p:cNvSpPr txBox="1"/>
          <p:nvPr/>
        </p:nvSpPr>
        <p:spPr>
          <a:xfrm>
            <a:off x="785313" y="5196006"/>
            <a:ext cx="1838965" cy="369332"/>
          </a:xfrm>
          <a:prstGeom prst="rect">
            <a:avLst/>
          </a:prstGeom>
          <a:noFill/>
        </p:spPr>
        <p:txBody>
          <a:bodyPr wrap="none" rtlCol="0">
            <a:spAutoFit/>
          </a:bodyPr>
          <a:lstStyle/>
          <a:p>
            <a:r>
              <a:rPr lang="en-US" b="1">
                <a:solidFill>
                  <a:schemeClr val="bg1"/>
                </a:solidFill>
                <a:latin typeface="Arial" charset="0"/>
                <a:ea typeface="Arial" charset="0"/>
                <a:cs typeface="Arial" charset="0"/>
              </a:rPr>
              <a:t>Epidemiologist</a:t>
            </a:r>
          </a:p>
        </p:txBody>
      </p:sp>
      <p:sp>
        <p:nvSpPr>
          <p:cNvPr id="6" name="TextBox 5"/>
          <p:cNvSpPr txBox="1"/>
          <p:nvPr/>
        </p:nvSpPr>
        <p:spPr>
          <a:xfrm>
            <a:off x="6843712" y="1185863"/>
            <a:ext cx="1710725" cy="369332"/>
          </a:xfrm>
          <a:prstGeom prst="rect">
            <a:avLst/>
          </a:prstGeom>
          <a:noFill/>
        </p:spPr>
        <p:txBody>
          <a:bodyPr wrap="none" rtlCol="0">
            <a:spAutoFit/>
          </a:bodyPr>
          <a:lstStyle/>
          <a:p>
            <a:r>
              <a:rPr lang="en-US" b="1">
                <a:solidFill>
                  <a:schemeClr val="bg1"/>
                </a:solidFill>
                <a:latin typeface="Arial" charset="0"/>
                <a:ea typeface="Arial" charset="0"/>
                <a:cs typeface="Arial" charset="0"/>
              </a:rPr>
              <a:t>Parasitologist</a:t>
            </a:r>
          </a:p>
        </p:txBody>
      </p:sp>
      <p:sp>
        <p:nvSpPr>
          <p:cNvPr id="7" name="TextBox 6"/>
          <p:cNvSpPr txBox="1"/>
          <p:nvPr/>
        </p:nvSpPr>
        <p:spPr>
          <a:xfrm>
            <a:off x="7390329" y="3105834"/>
            <a:ext cx="1133644" cy="646331"/>
          </a:xfrm>
          <a:prstGeom prst="rect">
            <a:avLst/>
          </a:prstGeom>
          <a:noFill/>
        </p:spPr>
        <p:txBody>
          <a:bodyPr wrap="none" rtlCol="0">
            <a:spAutoFit/>
          </a:bodyPr>
          <a:lstStyle/>
          <a:p>
            <a:pPr algn="ctr"/>
            <a:r>
              <a:rPr lang="en-US" b="1">
                <a:solidFill>
                  <a:schemeClr val="bg1"/>
                </a:solidFill>
                <a:latin typeface="Arial" charset="0"/>
                <a:ea typeface="Arial" charset="0"/>
                <a:cs typeface="Arial" charset="0"/>
              </a:rPr>
              <a:t>Tissue </a:t>
            </a:r>
          </a:p>
          <a:p>
            <a:pPr algn="ctr"/>
            <a:r>
              <a:rPr lang="en-US" b="1">
                <a:solidFill>
                  <a:schemeClr val="bg1"/>
                </a:solidFill>
                <a:latin typeface="Arial" charset="0"/>
                <a:ea typeface="Arial" charset="0"/>
                <a:cs typeface="Arial" charset="0"/>
              </a:rPr>
              <a:t>Culturist</a:t>
            </a:r>
          </a:p>
        </p:txBody>
      </p:sp>
      <p:sp>
        <p:nvSpPr>
          <p:cNvPr id="8" name="TextBox 7"/>
          <p:cNvSpPr txBox="1"/>
          <p:nvPr/>
        </p:nvSpPr>
        <p:spPr>
          <a:xfrm>
            <a:off x="6843712" y="5057506"/>
            <a:ext cx="1172116" cy="646331"/>
          </a:xfrm>
          <a:prstGeom prst="rect">
            <a:avLst/>
          </a:prstGeom>
          <a:noFill/>
          <a:ln>
            <a:noFill/>
          </a:ln>
        </p:spPr>
        <p:txBody>
          <a:bodyPr wrap="none" rtlCol="0">
            <a:spAutoFit/>
          </a:bodyPr>
          <a:lstStyle/>
          <a:p>
            <a:pPr algn="ctr"/>
            <a:r>
              <a:rPr lang="en-US" b="1">
                <a:solidFill>
                  <a:schemeClr val="bg1"/>
                </a:solidFill>
                <a:latin typeface="Arial" charset="0"/>
                <a:ea typeface="Arial" charset="0"/>
                <a:cs typeface="Arial" charset="0"/>
              </a:rPr>
              <a:t>Cell </a:t>
            </a:r>
          </a:p>
          <a:p>
            <a:pPr algn="ctr"/>
            <a:r>
              <a:rPr lang="en-US" b="1">
                <a:solidFill>
                  <a:schemeClr val="bg1"/>
                </a:solidFill>
                <a:latin typeface="Arial" charset="0"/>
                <a:ea typeface="Arial" charset="0"/>
                <a:cs typeface="Arial" charset="0"/>
              </a:rPr>
              <a:t>Biologist</a:t>
            </a:r>
          </a:p>
        </p:txBody>
      </p:sp>
      <p:sp>
        <p:nvSpPr>
          <p:cNvPr id="9" name="TextBox 8"/>
          <p:cNvSpPr txBox="1"/>
          <p:nvPr/>
        </p:nvSpPr>
        <p:spPr>
          <a:xfrm>
            <a:off x="3290233" y="231756"/>
            <a:ext cx="2494594" cy="1323439"/>
          </a:xfrm>
          <a:prstGeom prst="rect">
            <a:avLst/>
          </a:prstGeom>
          <a:noFill/>
        </p:spPr>
        <p:txBody>
          <a:bodyPr wrap="none" rtlCol="0">
            <a:spAutoFit/>
          </a:bodyPr>
          <a:lstStyle/>
          <a:p>
            <a:pPr algn="ctr"/>
            <a:r>
              <a:rPr lang="en-US" sz="4000" b="1">
                <a:solidFill>
                  <a:schemeClr val="bg1"/>
                </a:solidFill>
                <a:latin typeface="Arial" charset="0"/>
                <a:ea typeface="Arial" charset="0"/>
                <a:cs typeface="Arial" charset="0"/>
              </a:rPr>
              <a:t>Team</a:t>
            </a:r>
          </a:p>
          <a:p>
            <a:pPr algn="ctr"/>
            <a:r>
              <a:rPr lang="en-US" sz="4000" b="1">
                <a:solidFill>
                  <a:schemeClr val="bg1"/>
                </a:solidFill>
                <a:latin typeface="Arial" charset="0"/>
                <a:ea typeface="Arial" charset="0"/>
                <a:cs typeface="Arial" charset="0"/>
              </a:rPr>
              <a:t>Research</a:t>
            </a:r>
          </a:p>
        </p:txBody>
      </p:sp>
    </p:spTree>
    <p:extLst>
      <p:ext uri="{BB962C8B-B14F-4D97-AF65-F5344CB8AC3E}">
        <p14:creationId xmlns:p14="http://schemas.microsoft.com/office/powerpoint/2010/main" val="148426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256"/>
          <a:stretch/>
        </p:blipFill>
        <p:spPr>
          <a:xfrm>
            <a:off x="269471" y="671512"/>
            <a:ext cx="4715733" cy="42291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747" y="1806646"/>
            <a:ext cx="2576212" cy="3557625"/>
          </a:xfrm>
          <a:prstGeom prst="rect">
            <a:avLst/>
          </a:prstGeom>
        </p:spPr>
      </p:pic>
      <p:sp>
        <p:nvSpPr>
          <p:cNvPr id="3" name="TextBox 2"/>
          <p:cNvSpPr txBox="1"/>
          <p:nvPr/>
        </p:nvSpPr>
        <p:spPr>
          <a:xfrm>
            <a:off x="104662" y="5364271"/>
            <a:ext cx="5433988" cy="646331"/>
          </a:xfrm>
          <a:prstGeom prst="rect">
            <a:avLst/>
          </a:prstGeom>
          <a:noFill/>
        </p:spPr>
        <p:txBody>
          <a:bodyPr wrap="none" rtlCol="0">
            <a:spAutoFit/>
          </a:bodyPr>
          <a:lstStyle/>
          <a:p>
            <a:r>
              <a:rPr lang="en-US" sz="3600" b="1">
                <a:latin typeface="Arial" charset="0"/>
                <a:ea typeface="Arial" charset="0"/>
                <a:cs typeface="Arial" charset="0"/>
              </a:rPr>
              <a:t>TRANSFORMATIONAL!</a:t>
            </a:r>
          </a:p>
        </p:txBody>
      </p:sp>
      <p:sp>
        <p:nvSpPr>
          <p:cNvPr id="5" name="TextBox 4"/>
          <p:cNvSpPr txBox="1"/>
          <p:nvPr/>
        </p:nvSpPr>
        <p:spPr>
          <a:xfrm>
            <a:off x="5174719" y="484554"/>
            <a:ext cx="3602268" cy="584775"/>
          </a:xfrm>
          <a:prstGeom prst="rect">
            <a:avLst/>
          </a:prstGeom>
          <a:noFill/>
        </p:spPr>
        <p:txBody>
          <a:bodyPr wrap="none" rtlCol="0">
            <a:spAutoFit/>
          </a:bodyPr>
          <a:lstStyle/>
          <a:p>
            <a:pPr algn="ctr"/>
            <a:r>
              <a:rPr lang="en-US" sz="3200" b="1">
                <a:latin typeface="Arial" charset="0"/>
                <a:ea typeface="Arial" charset="0"/>
                <a:cs typeface="Arial" charset="0"/>
              </a:rPr>
              <a:t>THIS IS FOR ME!!</a:t>
            </a:r>
          </a:p>
        </p:txBody>
      </p:sp>
    </p:spTree>
    <p:extLst>
      <p:ext uri="{BB962C8B-B14F-4D97-AF65-F5344CB8AC3E}">
        <p14:creationId xmlns:p14="http://schemas.microsoft.com/office/powerpoint/2010/main" val="1111985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500064" y="4886326"/>
            <a:ext cx="3581365" cy="769441"/>
          </a:xfrm>
          <a:prstGeom prst="rect">
            <a:avLst/>
          </a:prstGeom>
          <a:noFill/>
        </p:spPr>
        <p:txBody>
          <a:bodyPr wrap="none" rtlCol="0">
            <a:spAutoFit/>
          </a:bodyPr>
          <a:lstStyle/>
          <a:p>
            <a:r>
              <a:rPr lang="en-US" sz="4400" b="1">
                <a:solidFill>
                  <a:schemeClr val="bg1"/>
                </a:solidFill>
                <a:latin typeface="Arial" charset="0"/>
                <a:ea typeface="Arial" charset="0"/>
                <a:cs typeface="Arial" charset="0"/>
              </a:rPr>
              <a:t>Out of Africa</a:t>
            </a:r>
          </a:p>
        </p:txBody>
      </p:sp>
      <p:sp>
        <p:nvSpPr>
          <p:cNvPr id="4" name="TextBox 3"/>
          <p:cNvSpPr txBox="1"/>
          <p:nvPr/>
        </p:nvSpPr>
        <p:spPr>
          <a:xfrm>
            <a:off x="4816421" y="5655767"/>
            <a:ext cx="3592587" cy="769441"/>
          </a:xfrm>
          <a:prstGeom prst="rect">
            <a:avLst/>
          </a:prstGeom>
          <a:noFill/>
        </p:spPr>
        <p:txBody>
          <a:bodyPr wrap="none" rtlCol="0">
            <a:spAutoFit/>
          </a:bodyPr>
          <a:lstStyle/>
          <a:p>
            <a:r>
              <a:rPr lang="en-US" sz="4400" b="1">
                <a:solidFill>
                  <a:schemeClr val="bg1"/>
                </a:solidFill>
                <a:latin typeface="Arial" charset="0"/>
                <a:ea typeface="Arial" charset="0"/>
                <a:cs typeface="Arial" charset="0"/>
              </a:rPr>
              <a:t>To California</a:t>
            </a:r>
          </a:p>
        </p:txBody>
      </p:sp>
    </p:spTree>
    <p:extLst>
      <p:ext uri="{BB962C8B-B14F-4D97-AF65-F5344CB8AC3E}">
        <p14:creationId xmlns:p14="http://schemas.microsoft.com/office/powerpoint/2010/main" val="1503595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514600"/>
            <a:ext cx="5029200" cy="1143000"/>
          </a:xfrm>
        </p:spPr>
        <p:txBody>
          <a:bodyPr>
            <a:normAutofit fontScale="90000"/>
          </a:bodyPr>
          <a:lstStyle/>
          <a:p>
            <a:r>
              <a:rPr lang="en-US"/>
              <a:t/>
            </a:r>
            <a:br>
              <a:rPr lang="en-US"/>
            </a:br>
            <a:r>
              <a:rPr lang="en-US" b="1"/>
              <a:t> </a:t>
            </a:r>
            <a:r>
              <a:rPr lang="en-US"/>
              <a:t/>
            </a:r>
            <a:br>
              <a:rPr lang="en-US"/>
            </a:br>
            <a:endParaRPr lang="en-US"/>
          </a:p>
        </p:txBody>
      </p:sp>
      <p:pic>
        <p:nvPicPr>
          <p:cNvPr id="13" name="Picture 12" descr="IMG_0392.jpg"/>
          <p:cNvPicPr>
            <a:picLocks noChangeAspect="1"/>
          </p:cNvPicPr>
          <p:nvPr/>
        </p:nvPicPr>
        <p:blipFill rotWithShape="1">
          <a:blip r:embed="rId3" cstate="print">
            <a:extLst>
              <a:ext uri="{28A0092B-C50C-407E-A947-70E740481C1C}">
                <a14:useLocalDpi xmlns:a14="http://schemas.microsoft.com/office/drawing/2010/main" val="0"/>
              </a:ext>
            </a:extLst>
          </a:blip>
          <a:srcRect t="6897" b="7471"/>
          <a:stretch/>
        </p:blipFill>
        <p:spPr>
          <a:xfrm>
            <a:off x="6934200" y="4334933"/>
            <a:ext cx="2209800" cy="2523067"/>
          </a:xfrm>
          <a:prstGeom prst="rect">
            <a:avLst/>
          </a:prstGeom>
        </p:spPr>
      </p:pic>
      <p:sp>
        <p:nvSpPr>
          <p:cNvPr id="14" name="TextBox 13"/>
          <p:cNvSpPr txBox="1"/>
          <p:nvPr/>
        </p:nvSpPr>
        <p:spPr>
          <a:xfrm>
            <a:off x="3505200" y="1981200"/>
            <a:ext cx="3581400" cy="646331"/>
          </a:xfrm>
          <a:prstGeom prst="rect">
            <a:avLst/>
          </a:prstGeom>
          <a:noFill/>
        </p:spPr>
        <p:txBody>
          <a:bodyPr wrap="square" rtlCol="0">
            <a:spAutoFit/>
          </a:bodyPr>
          <a:lstStyle/>
          <a:p>
            <a:endParaRPr lang="en-US" sz="3600" b="1"/>
          </a:p>
        </p:txBody>
      </p:sp>
      <p:pic>
        <p:nvPicPr>
          <p:cNvPr id="22" name="Picture 21"/>
          <p:cNvPicPr>
            <a:picLocks noChangeAspect="1"/>
          </p:cNvPicPr>
          <p:nvPr/>
        </p:nvPicPr>
        <p:blipFill rotWithShape="1">
          <a:blip r:embed="rId4"/>
          <a:srcRect t="6229" b="21290"/>
          <a:stretch/>
        </p:blipFill>
        <p:spPr>
          <a:xfrm>
            <a:off x="6685163" y="3237132"/>
            <a:ext cx="2484238" cy="1197188"/>
          </a:xfrm>
          <a:prstGeom prst="rect">
            <a:avLst/>
          </a:prstGeom>
        </p:spPr>
      </p:pic>
      <p:pic>
        <p:nvPicPr>
          <p:cNvPr id="24" name="Picture 23" descr="feca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19600"/>
            <a:ext cx="3430339" cy="2438400"/>
          </a:xfrm>
          <a:prstGeom prst="rect">
            <a:avLst/>
          </a:prstGeom>
        </p:spPr>
      </p:pic>
      <p:pic>
        <p:nvPicPr>
          <p:cNvPr id="15" name="Picture 14" descr="IMG_279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9962" y="1435149"/>
            <a:ext cx="3505200" cy="3028675"/>
          </a:xfrm>
          <a:prstGeom prst="rect">
            <a:avLst/>
          </a:prstGeom>
        </p:spPr>
      </p:pic>
      <p:pic>
        <p:nvPicPr>
          <p:cNvPr id="9" name="Picture 6" descr="Tanzania 08 886.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3315006" cy="44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Tanzania 08 water sampling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5162" y="1435150"/>
            <a:ext cx="2402641" cy="180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86175" y="14720"/>
            <a:ext cx="5279009" cy="2246769"/>
          </a:xfrm>
          <a:prstGeom prst="rect">
            <a:avLst/>
          </a:prstGeom>
          <a:noFill/>
        </p:spPr>
        <p:txBody>
          <a:bodyPr wrap="none" rtlCol="0">
            <a:spAutoFit/>
          </a:bodyPr>
          <a:lstStyle/>
          <a:p>
            <a:pPr algn="ctr"/>
            <a:r>
              <a:rPr lang="en-US" sz="2800" b="1">
                <a:latin typeface="Arial" charset="0"/>
                <a:ea typeface="Arial" charset="0"/>
                <a:cs typeface="Arial" charset="0"/>
              </a:rPr>
              <a:t>University of California, Davis</a:t>
            </a:r>
          </a:p>
          <a:p>
            <a:pPr algn="ctr"/>
            <a:endParaRPr lang="en-US" sz="2800" b="1">
              <a:latin typeface="Arial" charset="0"/>
              <a:ea typeface="Arial" charset="0"/>
              <a:cs typeface="Arial" charset="0"/>
            </a:endParaRPr>
          </a:p>
          <a:p>
            <a:pPr algn="ctr"/>
            <a:r>
              <a:rPr lang="en-US" sz="2800" b="1">
                <a:latin typeface="Arial" charset="0"/>
                <a:ea typeface="Arial" charset="0"/>
                <a:cs typeface="Arial" charset="0"/>
              </a:rPr>
              <a:t>Work with Students</a:t>
            </a:r>
          </a:p>
          <a:p>
            <a:pPr algn="ctr"/>
            <a:endParaRPr lang="en-US" sz="2800" b="1">
              <a:latin typeface="Arial" charset="0"/>
              <a:ea typeface="Arial" charset="0"/>
              <a:cs typeface="Arial" charset="0"/>
            </a:endParaRPr>
          </a:p>
          <a:p>
            <a:pPr algn="ctr"/>
            <a:endParaRPr lang="en-US" sz="2800" b="1">
              <a:latin typeface="Arial" charset="0"/>
              <a:ea typeface="Arial" charset="0"/>
              <a:cs typeface="Arial" charset="0"/>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4270" y="4434320"/>
            <a:ext cx="3556000" cy="2667000"/>
          </a:xfrm>
          <a:prstGeom prst="rect">
            <a:avLst/>
          </a:prstGeom>
        </p:spPr>
      </p:pic>
    </p:spTree>
    <p:extLst>
      <p:ext uri="{BB962C8B-B14F-4D97-AF65-F5344CB8AC3E}">
        <p14:creationId xmlns:p14="http://schemas.microsoft.com/office/powerpoint/2010/main" val="588182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2267" y="1371600"/>
            <a:ext cx="184666" cy="369332"/>
          </a:xfrm>
          <a:prstGeom prst="rect">
            <a:avLst/>
          </a:prstGeom>
          <a:noFill/>
        </p:spPr>
        <p:txBody>
          <a:bodyPr wrap="none" rtlCol="0">
            <a:spAutoFit/>
          </a:bodyPr>
          <a:lstStyle/>
          <a:p>
            <a:endParaRPr lang="en-US"/>
          </a:p>
        </p:txBody>
      </p:sp>
      <p:pic>
        <p:nvPicPr>
          <p:cNvPr id="8" name="Picture 6" descr="CA 5 image for naming paper"/>
          <p:cNvPicPr>
            <a:picLocks noChangeAspect="1" noChangeArrowheads="1"/>
          </p:cNvPicPr>
          <p:nvPr/>
        </p:nvPicPr>
        <p:blipFill rotWithShape="1">
          <a:blip r:embed="rId3">
            <a:extLst>
              <a:ext uri="{28A0092B-C50C-407E-A947-70E740481C1C}">
                <a14:useLocalDpi xmlns:a14="http://schemas.microsoft.com/office/drawing/2010/main" val="0"/>
              </a:ext>
            </a:extLst>
          </a:blip>
          <a:srcRect l="7525" t="52223" r="67782" b="6877"/>
          <a:stretch/>
        </p:blipFill>
        <p:spPr bwMode="auto">
          <a:xfrm>
            <a:off x="1" y="-8071"/>
            <a:ext cx="2950216" cy="32469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Ixo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20515">
            <a:off x="3852002" y="1722519"/>
            <a:ext cx="1019386" cy="140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629466" y="35922"/>
            <a:ext cx="184731" cy="461665"/>
          </a:xfrm>
          <a:prstGeom prst="rect">
            <a:avLst/>
          </a:prstGeom>
          <a:noFill/>
        </p:spPr>
        <p:txBody>
          <a:bodyPr wrap="none" rtlCol="0">
            <a:spAutoFit/>
          </a:bodyPr>
          <a:lstStyle/>
          <a:p>
            <a:pPr algn="ctr"/>
            <a:endParaRPr lang="en-US" sz="2400" b="1">
              <a:latin typeface="Arial" charset="0"/>
              <a:ea typeface="Arial" charset="0"/>
              <a:cs typeface="Arial" charset="0"/>
            </a:endParaRPr>
          </a:p>
        </p:txBody>
      </p:sp>
      <p:sp>
        <p:nvSpPr>
          <p:cNvPr id="14" name="TextBox 13"/>
          <p:cNvSpPr txBox="1"/>
          <p:nvPr/>
        </p:nvSpPr>
        <p:spPr>
          <a:xfrm>
            <a:off x="22639" y="-8071"/>
            <a:ext cx="1954381" cy="646331"/>
          </a:xfrm>
          <a:prstGeom prst="rect">
            <a:avLst/>
          </a:prstGeom>
          <a:noFill/>
        </p:spPr>
        <p:txBody>
          <a:bodyPr wrap="none" rtlCol="0">
            <a:spAutoFit/>
          </a:bodyPr>
          <a:lstStyle/>
          <a:p>
            <a:r>
              <a:rPr lang="en-US" sz="3600" b="1" dirty="0" err="1">
                <a:latin typeface="Arial" charset="0"/>
                <a:ea typeface="Arial" charset="0"/>
                <a:cs typeface="Arial" charset="0"/>
              </a:rPr>
              <a:t>Babesia</a:t>
            </a:r>
            <a:endParaRPr lang="en-US" sz="3600" b="1" dirty="0">
              <a:latin typeface="Arial" charset="0"/>
              <a:ea typeface="Arial" charset="0"/>
              <a:cs typeface="Arial" charset="0"/>
            </a:endParaRPr>
          </a:p>
        </p:txBody>
      </p:sp>
      <p:sp>
        <p:nvSpPr>
          <p:cNvPr id="9" name="TextBox 8"/>
          <p:cNvSpPr txBox="1"/>
          <p:nvPr/>
        </p:nvSpPr>
        <p:spPr>
          <a:xfrm>
            <a:off x="2925705" y="291987"/>
            <a:ext cx="6073155" cy="1323439"/>
          </a:xfrm>
          <a:prstGeom prst="rect">
            <a:avLst/>
          </a:prstGeom>
          <a:noFill/>
        </p:spPr>
        <p:txBody>
          <a:bodyPr wrap="square" rtlCol="0">
            <a:spAutoFit/>
          </a:bodyPr>
          <a:lstStyle/>
          <a:p>
            <a:pPr algn="ctr"/>
            <a:r>
              <a:rPr lang="en-US" sz="4000" b="1" dirty="0">
                <a:latin typeface="Arial" charset="0"/>
                <a:ea typeface="Arial" charset="0"/>
                <a:cs typeface="Arial" charset="0"/>
              </a:rPr>
              <a:t>Plenty of Problems  </a:t>
            </a:r>
          </a:p>
          <a:p>
            <a:pPr algn="ctr"/>
            <a:r>
              <a:rPr lang="en-US" sz="4000" b="1" dirty="0">
                <a:latin typeface="Arial" charset="0"/>
                <a:ea typeface="Arial" charset="0"/>
                <a:cs typeface="Arial" charset="0"/>
              </a:rPr>
              <a:t>and Discoveries</a:t>
            </a:r>
          </a:p>
        </p:txBody>
      </p:sp>
      <p:pic>
        <p:nvPicPr>
          <p:cNvPr id="15" name="Picture 14" descr="Screen Shot 2016-02-24 at 7.42.34 PM.png">
            <a:extLst>
              <a:ext uri="{FF2B5EF4-FFF2-40B4-BE49-F238E27FC236}">
                <a16:creationId xmlns:a16="http://schemas.microsoft.com/office/drawing/2014/main" xmlns="" id="{8113A5C3-73DA-274E-9E91-2F5A9E418F61}"/>
              </a:ext>
            </a:extLst>
          </p:cNvPr>
          <p:cNvPicPr>
            <a:picLocks noChangeAspect="1"/>
          </p:cNvPicPr>
          <p:nvPr/>
        </p:nvPicPr>
        <p:blipFill rotWithShape="1">
          <a:blip r:embed="rId5">
            <a:extLst>
              <a:ext uri="{28A0092B-C50C-407E-A947-70E740481C1C}">
                <a14:useLocalDpi xmlns:a14="http://schemas.microsoft.com/office/drawing/2010/main" val="0"/>
              </a:ext>
            </a:extLst>
          </a:blip>
          <a:srcRect t="14927"/>
          <a:stretch/>
        </p:blipFill>
        <p:spPr>
          <a:xfrm>
            <a:off x="22639" y="3364430"/>
            <a:ext cx="9144000" cy="3474230"/>
          </a:xfrm>
          <a:prstGeom prst="rect">
            <a:avLst/>
          </a:prstGeom>
        </p:spPr>
      </p:pic>
      <p:graphicFrame>
        <p:nvGraphicFramePr>
          <p:cNvPr id="16" name="Object 3">
            <a:hlinkClick r:id="" action="ppaction://ole?verb=0"/>
            <a:extLst>
              <a:ext uri="{FF2B5EF4-FFF2-40B4-BE49-F238E27FC236}">
                <a16:creationId xmlns:a16="http://schemas.microsoft.com/office/drawing/2014/main" xmlns="" id="{BC3DCFE7-1FC7-2643-8C1D-66E5BEC46B95}"/>
              </a:ext>
            </a:extLst>
          </p:cNvPr>
          <p:cNvGraphicFramePr>
            <a:graphicFrameLocks/>
          </p:cNvGraphicFramePr>
          <p:nvPr>
            <p:extLst>
              <p:ext uri="{D42A27DB-BD31-4B8C-83A1-F6EECF244321}">
                <p14:modId xmlns:p14="http://schemas.microsoft.com/office/powerpoint/2010/main" val="2871134481"/>
              </p:ext>
            </p:extLst>
          </p:nvPr>
        </p:nvGraphicFramePr>
        <p:xfrm>
          <a:off x="7322460" y="1607138"/>
          <a:ext cx="1676400" cy="1676400"/>
        </p:xfrm>
        <a:graphic>
          <a:graphicData uri="http://schemas.openxmlformats.org/presentationml/2006/ole">
            <mc:AlternateContent xmlns:mc="http://schemas.openxmlformats.org/markup-compatibility/2006">
              <mc:Choice xmlns:v="urn:schemas-microsoft-com:vml" Requires="v">
                <p:oleObj spid="_x0000_s20490" name="Clip" r:id="rId6" imgW="1974427" imgH="2570480" progId="MS_ClipArt_Gallery.2">
                  <p:embed/>
                </p:oleObj>
              </mc:Choice>
              <mc:Fallback>
                <p:oleObj name="Clip" r:id="rId6" imgW="1974427" imgH="2570480" progId="MS_ClipArt_Gallery.2">
                  <p:embed/>
                  <p:pic>
                    <p:nvPicPr>
                      <p:cNvPr id="53250" name="Object 3">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2460" y="1607138"/>
                        <a:ext cx="1676400" cy="1676400"/>
                      </a:xfrm>
                      <a:prstGeom prst="rect">
                        <a:avLst/>
                      </a:prstGeom>
                      <a:noFill/>
                      <a:ln>
                        <a:noFill/>
                      </a:ln>
                      <a:effectLst/>
                      <a:extLst/>
                    </p:spPr>
                  </p:pic>
                </p:oleObj>
              </mc:Fallback>
            </mc:AlternateContent>
          </a:graphicData>
        </a:graphic>
      </p:graphicFrame>
      <p:pic>
        <p:nvPicPr>
          <p:cNvPr id="17" name="Picture 2" descr="babesia duncani title.png">
            <a:extLst>
              <a:ext uri="{FF2B5EF4-FFF2-40B4-BE49-F238E27FC236}">
                <a16:creationId xmlns:a16="http://schemas.microsoft.com/office/drawing/2014/main" xmlns="" id="{813E6D3F-8562-D842-A46D-6A9271196F03}"/>
              </a:ext>
            </a:extLst>
          </p:cNvPr>
          <p:cNvPicPr>
            <a:picLocks noChangeAspect="1"/>
          </p:cNvPicPr>
          <p:nvPr/>
        </p:nvPicPr>
        <p:blipFill>
          <a:blip r:embed="rId8">
            <a:extLst>
              <a:ext uri="{28A0092B-C50C-407E-A947-70E740481C1C}">
                <a14:useLocalDpi xmlns:a14="http://schemas.microsoft.com/office/drawing/2010/main" val="0"/>
              </a:ext>
            </a:extLst>
          </a:blip>
          <a:srcRect b="35110"/>
          <a:stretch>
            <a:fillRect/>
          </a:stretch>
        </p:blipFill>
        <p:spPr bwMode="auto">
          <a:xfrm>
            <a:off x="22639" y="3282917"/>
            <a:ext cx="914400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178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87746" name="Oval 2"/>
          <p:cNvSpPr>
            <a:spLocks noChangeArrowheads="1"/>
          </p:cNvSpPr>
          <p:nvPr/>
        </p:nvSpPr>
        <p:spPr bwMode="auto">
          <a:xfrm>
            <a:off x="5562600" y="3429000"/>
            <a:ext cx="3200400" cy="3200400"/>
          </a:xfrm>
          <a:prstGeom prst="ellipse">
            <a:avLst/>
          </a:prstGeom>
          <a:solidFill>
            <a:schemeClr val="tx1">
              <a:alpha val="25000"/>
            </a:scheme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7747" name="Oval 3"/>
          <p:cNvSpPr>
            <a:spLocks noChangeArrowheads="1"/>
          </p:cNvSpPr>
          <p:nvPr/>
        </p:nvSpPr>
        <p:spPr bwMode="auto">
          <a:xfrm>
            <a:off x="533400" y="3429000"/>
            <a:ext cx="3200400" cy="3200400"/>
          </a:xfrm>
          <a:prstGeom prst="ellipse">
            <a:avLst/>
          </a:prstGeom>
          <a:solidFill>
            <a:schemeClr val="tx1">
              <a:alpha val="25000"/>
            </a:scheme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7748" name="Oval 4"/>
          <p:cNvSpPr>
            <a:spLocks noChangeArrowheads="1"/>
          </p:cNvSpPr>
          <p:nvPr/>
        </p:nvSpPr>
        <p:spPr bwMode="auto">
          <a:xfrm>
            <a:off x="3062288" y="228600"/>
            <a:ext cx="3200400" cy="3200400"/>
          </a:xfrm>
          <a:prstGeom prst="ellipse">
            <a:avLst/>
          </a:prstGeom>
          <a:solidFill>
            <a:schemeClr val="tx1">
              <a:alpha val="25000"/>
            </a:schemeClr>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87749" name="Picture 5" descr="c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388" y="1473200"/>
            <a:ext cx="1600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0" name="Picture 6" descr="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648200"/>
            <a:ext cx="132873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1" name="Picture 7" descr="ch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343400"/>
            <a:ext cx="14636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2" name="Picture 8" descr="c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04800"/>
            <a:ext cx="1828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3" name="Picture 9" descr="d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188" y="787400"/>
            <a:ext cx="12001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0" descr="hor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914400"/>
            <a:ext cx="155733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5" name="Picture 11" descr="oppos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 y="3721100"/>
            <a:ext cx="14208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6" name="Picture 12" descr="ot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6100" y="3832225"/>
            <a:ext cx="126841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7" name="Picture 13" descr="r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715000"/>
            <a:ext cx="635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8" name="Picture 14" descr="shee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5024438"/>
            <a:ext cx="14097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9" name="Picture 15" descr="woma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733800"/>
            <a:ext cx="1335088"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60" name="Picture 16" descr="buffal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4495800"/>
            <a:ext cx="2178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61" name="Picture 17" descr="tic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4663" y="4005263"/>
            <a:ext cx="831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813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 0.0 L 0.0 0.08889 " pathEditMode="relative" ptsTypes="AA">
                                      <p:cBhvr>
                                        <p:cTn id="6" dur="2000" fill="hold"/>
                                        <p:tgtEl>
                                          <p:spTgt spid="287754"/>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 0.0 L 0.0 0.08889 " pathEditMode="relative" ptsTypes="AA">
                                      <p:cBhvr>
                                        <p:cTn id="8" dur="2000" fill="hold"/>
                                        <p:tgtEl>
                                          <p:spTgt spid="28775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 0.0 L 0.0 0.08889 " pathEditMode="relative" ptsTypes="AA">
                                      <p:cBhvr>
                                        <p:cTn id="10" dur="2000" fill="hold"/>
                                        <p:tgtEl>
                                          <p:spTgt spid="28775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 0.0 L 0.0 0.08889 " pathEditMode="relative" ptsTypes="AA">
                                      <p:cBhvr>
                                        <p:cTn id="12" dur="2000" fill="hold"/>
                                        <p:tgtEl>
                                          <p:spTgt spid="28774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 0.0 L 0.0 0.08889 " pathEditMode="relative" ptsTypes="AA">
                                      <p:cBhvr>
                                        <p:cTn id="14" dur="2000" fill="hold"/>
                                        <p:tgtEl>
                                          <p:spTgt spid="28774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0 0.0 L -0.14166 -0.04444 " pathEditMode="relative" ptsTypes="AA">
                                      <p:cBhvr>
                                        <p:cTn id="16" dur="2000" fill="hold"/>
                                        <p:tgtEl>
                                          <p:spTgt spid="287751"/>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0 0.0 L -0.14166 -0.04444 " pathEditMode="relative" ptsTypes="AA">
                                      <p:cBhvr>
                                        <p:cTn id="18" dur="2000" fill="hold"/>
                                        <p:tgtEl>
                                          <p:spTgt spid="28775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 0.0 L -0.14166 -0.04444 " pathEditMode="relative" ptsTypes="AA">
                                      <p:cBhvr>
                                        <p:cTn id="20" dur="2000" fill="hold"/>
                                        <p:tgtEl>
                                          <p:spTgt spid="28774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 0.0 L 0.14167 -0.04445 " pathEditMode="relative" ptsTypes="AA">
                                      <p:cBhvr>
                                        <p:cTn id="22" dur="2000" fill="hold"/>
                                        <p:tgtEl>
                                          <p:spTgt spid="287747"/>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 0.0 L 0.14167 -0.04445 " pathEditMode="relative" ptsTypes="AA">
                                      <p:cBhvr>
                                        <p:cTn id="24" dur="2000" fill="hold"/>
                                        <p:tgtEl>
                                          <p:spTgt spid="287750"/>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0 0.0 L 0.14167 -0.04445 " pathEditMode="relative" ptsTypes="AA">
                                      <p:cBhvr>
                                        <p:cTn id="26" dur="2000" fill="hold"/>
                                        <p:tgtEl>
                                          <p:spTgt spid="287755"/>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0 0.0 L 0.14167 -0.04445 " pathEditMode="relative" ptsTypes="AA">
                                      <p:cBhvr>
                                        <p:cTn id="28" dur="2000" fill="hold"/>
                                        <p:tgtEl>
                                          <p:spTgt spid="287756"/>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0 0.0 L 0.14167 -0.04445 " pathEditMode="relative" ptsTypes="AA">
                                      <p:cBhvr>
                                        <p:cTn id="30" dur="2000" fill="hold"/>
                                        <p:tgtEl>
                                          <p:spTgt spid="287757"/>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0 0.0 L 0.14167 -0.04445 " pathEditMode="relative" ptsTypes="AA">
                                      <p:cBhvr>
                                        <p:cTn id="32" dur="2000" fill="hold"/>
                                        <p:tgtEl>
                                          <p:spTgt spid="287758"/>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 0.0 L 0.14167 -0.04445 " pathEditMode="relative" ptsTypes="AA">
                                      <p:cBhvr>
                                        <p:cTn id="34" dur="2000" fill="hold"/>
                                        <p:tgtEl>
                                          <p:spTgt spid="287760"/>
                                        </p:tgtEl>
                                        <p:attrNameLst>
                                          <p:attrName>ppt_x</p:attrName>
                                          <p:attrName>ppt_y</p:attrName>
                                        </p:attrNameLst>
                                      </p:cBhvr>
                                    </p:animMotion>
                                  </p:childTnLst>
                                </p:cTn>
                              </p:par>
                              <p:par>
                                <p:cTn id="35" presetID="7" presetClass="entr" presetSubtype="4" fill="hold" nodeType="withEffect">
                                  <p:stCondLst>
                                    <p:cond delay="0"/>
                                  </p:stCondLst>
                                  <p:childTnLst>
                                    <p:set>
                                      <p:cBhvr>
                                        <p:cTn id="36" dur="1" fill="hold">
                                          <p:stCondLst>
                                            <p:cond delay="0"/>
                                          </p:stCondLst>
                                        </p:cTn>
                                        <p:tgtEl>
                                          <p:spTgt spid="287761"/>
                                        </p:tgtEl>
                                        <p:attrNameLst>
                                          <p:attrName>style.visibility</p:attrName>
                                        </p:attrNameLst>
                                      </p:cBhvr>
                                      <p:to>
                                        <p:strVal val="visible"/>
                                      </p:to>
                                    </p:set>
                                    <p:anim calcmode="lin" valueType="num">
                                      <p:cBhvr additive="base">
                                        <p:cTn id="37" dur="2000" fill="hold"/>
                                        <p:tgtEl>
                                          <p:spTgt spid="287761"/>
                                        </p:tgtEl>
                                        <p:attrNameLst>
                                          <p:attrName>ppt_x</p:attrName>
                                        </p:attrNameLst>
                                      </p:cBhvr>
                                      <p:tavLst>
                                        <p:tav tm="0">
                                          <p:val>
                                            <p:strVal val="#ppt_x"/>
                                          </p:val>
                                        </p:tav>
                                        <p:tav tm="100000">
                                          <p:val>
                                            <p:strVal val="#ppt_x"/>
                                          </p:val>
                                        </p:tav>
                                      </p:tavLst>
                                    </p:anim>
                                    <p:anim calcmode="lin" valueType="num">
                                      <p:cBhvr additive="base">
                                        <p:cTn id="38" dur="2000" fill="hold"/>
                                        <p:tgtEl>
                                          <p:spTgt spid="2877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animBg="1"/>
      <p:bldP spid="287747" grpId="0" animBg="1"/>
      <p:bldP spid="2877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2267" y="1371600"/>
            <a:ext cx="184666" cy="369332"/>
          </a:xfrm>
          <a:prstGeom prst="rect">
            <a:avLst/>
          </a:prstGeom>
          <a:noFill/>
        </p:spPr>
        <p:txBody>
          <a:bodyPr wrap="none" rtlCol="0">
            <a:spAutoFit/>
          </a:bodyPr>
          <a:lstStyle/>
          <a:p>
            <a:endParaRPr lang="en-US"/>
          </a:p>
        </p:txBody>
      </p:sp>
      <p:pic>
        <p:nvPicPr>
          <p:cNvPr id="3" name="Picture 2"/>
          <p:cNvPicPr>
            <a:picLocks noChangeAspect="1"/>
          </p:cNvPicPr>
          <p:nvPr/>
        </p:nvPicPr>
        <p:blipFill>
          <a:blip r:embed="rId2"/>
          <a:stretch>
            <a:fillRect/>
          </a:stretch>
        </p:blipFill>
        <p:spPr>
          <a:xfrm>
            <a:off x="0" y="3240651"/>
            <a:ext cx="5851410" cy="3617349"/>
          </a:xfrm>
          <a:prstGeom prst="rect">
            <a:avLst/>
          </a:prstGeom>
        </p:spPr>
      </p:pic>
      <p:pic>
        <p:nvPicPr>
          <p:cNvPr id="4" name="Picture 2" descr="horse with EPM"/>
          <p:cNvPicPr>
            <a:picLocks noChangeAspect="1" noChangeArrowheads="1"/>
          </p:cNvPicPr>
          <p:nvPr/>
        </p:nvPicPr>
        <p:blipFill rotWithShape="1">
          <a:blip r:embed="rId3">
            <a:extLst>
              <a:ext uri="{28A0092B-C50C-407E-A947-70E740481C1C}">
                <a14:useLocalDpi xmlns:a14="http://schemas.microsoft.com/office/drawing/2010/main" val="0"/>
              </a:ext>
            </a:extLst>
          </a:blip>
          <a:srcRect l="5881" r="9762"/>
          <a:stretch/>
        </p:blipFill>
        <p:spPr bwMode="auto">
          <a:xfrm>
            <a:off x="5851410" y="1857474"/>
            <a:ext cx="3371219" cy="50005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766" y="3186014"/>
            <a:ext cx="2512226" cy="646331"/>
          </a:xfrm>
          <a:prstGeom prst="rect">
            <a:avLst/>
          </a:prstGeom>
          <a:noFill/>
        </p:spPr>
        <p:txBody>
          <a:bodyPr wrap="none" rtlCol="0">
            <a:spAutoFit/>
          </a:bodyPr>
          <a:lstStyle/>
          <a:p>
            <a:r>
              <a:rPr lang="en-US" sz="3600" b="1">
                <a:latin typeface="Arial" charset="0"/>
                <a:ea typeface="Arial" charset="0"/>
                <a:cs typeface="Arial" charset="0"/>
              </a:rPr>
              <a:t>Neospora</a:t>
            </a:r>
            <a:r>
              <a:rPr lang="en-US" sz="3600" dirty="0">
                <a:latin typeface="Arial" charset="0"/>
                <a:ea typeface="Arial" charset="0"/>
                <a:cs typeface="Arial" charset="0"/>
              </a:rPr>
              <a:t> </a:t>
            </a:r>
            <a:r>
              <a:rPr lang="en-US" dirty="0"/>
              <a:t>-</a:t>
            </a:r>
          </a:p>
        </p:txBody>
      </p:sp>
      <p:sp>
        <p:nvSpPr>
          <p:cNvPr id="7" name="TextBox 6"/>
          <p:cNvSpPr txBox="1"/>
          <p:nvPr/>
        </p:nvSpPr>
        <p:spPr>
          <a:xfrm>
            <a:off x="7858162" y="1921251"/>
            <a:ext cx="1184940" cy="646331"/>
          </a:xfrm>
          <a:prstGeom prst="rect">
            <a:avLst/>
          </a:prstGeom>
          <a:noFill/>
        </p:spPr>
        <p:txBody>
          <a:bodyPr wrap="none" rtlCol="0">
            <a:spAutoFit/>
          </a:bodyPr>
          <a:lstStyle/>
          <a:p>
            <a:r>
              <a:rPr lang="en-US" sz="3600" b="1">
                <a:latin typeface="Arial" charset="0"/>
                <a:ea typeface="Arial" charset="0"/>
                <a:cs typeface="Arial" charset="0"/>
              </a:rPr>
              <a:t>EPM</a:t>
            </a:r>
          </a:p>
        </p:txBody>
      </p:sp>
      <p:pic>
        <p:nvPicPr>
          <p:cNvPr id="8" name="Picture 6" descr="CA 5 image for naming paper"/>
          <p:cNvPicPr>
            <a:picLocks noChangeAspect="1" noChangeArrowheads="1"/>
          </p:cNvPicPr>
          <p:nvPr/>
        </p:nvPicPr>
        <p:blipFill rotWithShape="1">
          <a:blip r:embed="rId4">
            <a:extLst>
              <a:ext uri="{28A0092B-C50C-407E-A947-70E740481C1C}">
                <a14:useLocalDpi xmlns:a14="http://schemas.microsoft.com/office/drawing/2010/main" val="0"/>
              </a:ext>
            </a:extLst>
          </a:blip>
          <a:srcRect l="7525" t="52223" r="67782" b="6877"/>
          <a:stretch/>
        </p:blipFill>
        <p:spPr bwMode="auto">
          <a:xfrm>
            <a:off x="1" y="-8071"/>
            <a:ext cx="2950216" cy="32469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29466" y="35922"/>
            <a:ext cx="184731" cy="461665"/>
          </a:xfrm>
          <a:prstGeom prst="rect">
            <a:avLst/>
          </a:prstGeom>
          <a:noFill/>
        </p:spPr>
        <p:txBody>
          <a:bodyPr wrap="none" rtlCol="0">
            <a:spAutoFit/>
          </a:bodyPr>
          <a:lstStyle/>
          <a:p>
            <a:pPr algn="ctr"/>
            <a:endParaRPr lang="en-US" sz="2400" b="1">
              <a:latin typeface="Arial" charset="0"/>
              <a:ea typeface="Arial" charset="0"/>
              <a:cs typeface="Arial" charset="0"/>
            </a:endParaRPr>
          </a:p>
        </p:txBody>
      </p:sp>
      <p:sp>
        <p:nvSpPr>
          <p:cNvPr id="14" name="TextBox 13"/>
          <p:cNvSpPr txBox="1"/>
          <p:nvPr/>
        </p:nvSpPr>
        <p:spPr>
          <a:xfrm>
            <a:off x="22639" y="-8071"/>
            <a:ext cx="1954381" cy="646331"/>
          </a:xfrm>
          <a:prstGeom prst="rect">
            <a:avLst/>
          </a:prstGeom>
          <a:noFill/>
        </p:spPr>
        <p:txBody>
          <a:bodyPr wrap="none" rtlCol="0">
            <a:spAutoFit/>
          </a:bodyPr>
          <a:lstStyle/>
          <a:p>
            <a:r>
              <a:rPr lang="en-US" sz="3600" b="1" dirty="0" err="1">
                <a:latin typeface="Arial" charset="0"/>
                <a:ea typeface="Arial" charset="0"/>
                <a:cs typeface="Arial" charset="0"/>
              </a:rPr>
              <a:t>Babesia</a:t>
            </a:r>
            <a:endParaRPr lang="en-US" sz="3600" b="1" dirty="0">
              <a:latin typeface="Arial" charset="0"/>
              <a:ea typeface="Arial" charset="0"/>
              <a:cs typeface="Arial" charset="0"/>
            </a:endParaRPr>
          </a:p>
        </p:txBody>
      </p:sp>
      <p:sp>
        <p:nvSpPr>
          <p:cNvPr id="9" name="TextBox 8"/>
          <p:cNvSpPr txBox="1"/>
          <p:nvPr/>
        </p:nvSpPr>
        <p:spPr>
          <a:xfrm>
            <a:off x="2925705" y="291987"/>
            <a:ext cx="6073155" cy="1323439"/>
          </a:xfrm>
          <a:prstGeom prst="rect">
            <a:avLst/>
          </a:prstGeom>
          <a:noFill/>
        </p:spPr>
        <p:txBody>
          <a:bodyPr wrap="square" rtlCol="0">
            <a:spAutoFit/>
          </a:bodyPr>
          <a:lstStyle/>
          <a:p>
            <a:pPr algn="ctr"/>
            <a:r>
              <a:rPr lang="en-US" sz="4000" b="1" dirty="0">
                <a:latin typeface="Arial" charset="0"/>
                <a:ea typeface="Arial" charset="0"/>
                <a:cs typeface="Arial" charset="0"/>
              </a:rPr>
              <a:t>Plenty of Problems  </a:t>
            </a:r>
          </a:p>
          <a:p>
            <a:pPr algn="ctr"/>
            <a:r>
              <a:rPr lang="en-US" sz="4000" b="1" dirty="0">
                <a:latin typeface="Arial" charset="0"/>
                <a:ea typeface="Arial" charset="0"/>
                <a:cs typeface="Arial" charset="0"/>
              </a:rPr>
              <a:t>and Discoveries</a:t>
            </a:r>
          </a:p>
        </p:txBody>
      </p:sp>
    </p:spTree>
    <p:extLst>
      <p:ext uri="{BB962C8B-B14F-4D97-AF65-F5344CB8AC3E}">
        <p14:creationId xmlns:p14="http://schemas.microsoft.com/office/powerpoint/2010/main" val="205548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460" t="4538" r="6347" b="4398"/>
          <a:stretch/>
        </p:blipFill>
        <p:spPr>
          <a:xfrm>
            <a:off x="2704289" y="3442316"/>
            <a:ext cx="2431915" cy="344560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986" t="4539" r="5407" b="4397"/>
          <a:stretch/>
        </p:blipFill>
        <p:spPr>
          <a:xfrm>
            <a:off x="0" y="3412394"/>
            <a:ext cx="2704289" cy="3445606"/>
          </a:xfrm>
          <a:prstGeom prst="rect">
            <a:avLst/>
          </a:prstGeom>
        </p:spPr>
      </p:pic>
      <p:pic>
        <p:nvPicPr>
          <p:cNvPr id="5" name="Picture 4" descr="20130926161630_00003A.jpg"/>
          <p:cNvPicPr>
            <a:picLocks noChangeAspect="1"/>
          </p:cNvPicPr>
          <p:nvPr/>
        </p:nvPicPr>
        <p:blipFill rotWithShape="1">
          <a:blip r:embed="rId5" cstate="print">
            <a:extLst>
              <a:ext uri="{28A0092B-C50C-407E-A947-70E740481C1C}">
                <a14:useLocalDpi xmlns:a14="http://schemas.microsoft.com/office/drawing/2010/main" val="0"/>
              </a:ext>
            </a:extLst>
          </a:blip>
          <a:srcRect l="12800" t="8079" r="10387" b="6113"/>
          <a:stretch/>
        </p:blipFill>
        <p:spPr>
          <a:xfrm>
            <a:off x="6712084" y="1"/>
            <a:ext cx="2431915" cy="3429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606"/>
            <a:ext cx="6712085" cy="3412394"/>
          </a:xfrm>
          <a:prstGeom prst="rect">
            <a:avLst/>
          </a:prstGeom>
        </p:spPr>
      </p:pic>
      <p:pic>
        <p:nvPicPr>
          <p:cNvPr id="8" name="Picture 7" descr="20130926161630_00006A.jpg"/>
          <p:cNvPicPr>
            <a:picLocks noChangeAspect="1"/>
          </p:cNvPicPr>
          <p:nvPr/>
        </p:nvPicPr>
        <p:blipFill rotWithShape="1">
          <a:blip r:embed="rId7" cstate="print">
            <a:extLst>
              <a:ext uri="{28A0092B-C50C-407E-A947-70E740481C1C}">
                <a14:useLocalDpi xmlns:a14="http://schemas.microsoft.com/office/drawing/2010/main" val="0"/>
              </a:ext>
            </a:extLst>
          </a:blip>
          <a:srcRect l="2911" t="12659" b="12368"/>
          <a:stretch/>
        </p:blipFill>
        <p:spPr>
          <a:xfrm>
            <a:off x="5136204" y="3429000"/>
            <a:ext cx="4007796" cy="3774332"/>
          </a:xfrm>
          <a:prstGeom prst="rect">
            <a:avLst/>
          </a:prstGeom>
        </p:spPr>
      </p:pic>
    </p:spTree>
    <p:extLst>
      <p:ext uri="{BB962C8B-B14F-4D97-AF65-F5344CB8AC3E}">
        <p14:creationId xmlns:p14="http://schemas.microsoft.com/office/powerpoint/2010/main" val="330171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GraniteCany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5"/>
          <p:cNvSpPr>
            <a:spLocks noChangeArrowheads="1"/>
          </p:cNvSpPr>
          <p:nvPr/>
        </p:nvSpPr>
        <p:spPr bwMode="auto">
          <a:xfrm>
            <a:off x="7286625" y="4419600"/>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600" b="1" i="1">
              <a:solidFill>
                <a:schemeClr val="bg1"/>
              </a:solidFill>
            </a:endParaRPr>
          </a:p>
        </p:txBody>
      </p:sp>
      <p:pic>
        <p:nvPicPr>
          <p:cNvPr id="8"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19" y="3599235"/>
            <a:ext cx="5087587" cy="366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ottermugcrop"/>
          <p:cNvPicPr>
            <a:picLocks noChangeAspect="1" noChangeArrowheads="1"/>
          </p:cNvPicPr>
          <p:nvPr/>
        </p:nvPicPr>
        <p:blipFill>
          <a:blip r:embed="rId5">
            <a:extLst>
              <a:ext uri="{28A0092B-C50C-407E-A947-70E740481C1C}">
                <a14:useLocalDpi xmlns:a14="http://schemas.microsoft.com/office/drawing/2010/main" val="0"/>
              </a:ext>
            </a:extLst>
          </a:blip>
          <a:srcRect l="2831" t="8485"/>
          <a:stretch>
            <a:fillRect/>
          </a:stretch>
        </p:blipFill>
        <p:spPr bwMode="auto">
          <a:xfrm>
            <a:off x="4715859" y="0"/>
            <a:ext cx="4710997" cy="3770515"/>
          </a:xfrm>
          <a:prstGeom prst="rect">
            <a:avLst/>
          </a:prstGeom>
          <a:noFill/>
          <a:ln w="57150" cmpd="sng">
            <a:solidFill>
              <a:schemeClr val="bg2">
                <a:lumMod val="25000"/>
                <a:lumOff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4" descr="oocy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114800"/>
            <a:ext cx="1093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7163" y="3834825"/>
            <a:ext cx="2544351" cy="584775"/>
          </a:xfrm>
          <a:prstGeom prst="rect">
            <a:avLst/>
          </a:prstGeom>
          <a:noFill/>
        </p:spPr>
        <p:txBody>
          <a:bodyPr wrap="none" rtlCol="0">
            <a:spAutoFit/>
          </a:bodyPr>
          <a:lstStyle/>
          <a:p>
            <a:r>
              <a:rPr lang="en-US" sz="3200" b="1" dirty="0">
                <a:solidFill>
                  <a:schemeClr val="bg1"/>
                </a:solidFill>
                <a:latin typeface="Arial" charset="0"/>
                <a:ea typeface="Arial" charset="0"/>
                <a:cs typeface="Arial" charset="0"/>
              </a:rPr>
              <a:t>Toxoplasma</a:t>
            </a:r>
          </a:p>
        </p:txBody>
      </p:sp>
    </p:spTree>
    <p:extLst>
      <p:ext uri="{BB962C8B-B14F-4D97-AF65-F5344CB8AC3E}">
        <p14:creationId xmlns:p14="http://schemas.microsoft.com/office/powerpoint/2010/main" val="3996018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3000"/>
                                  </p:stCondLst>
                                  <p:childTnLst>
                                    <p:animMotion origin="layout" path="M 0.06527 -0.08889 L 0.12361 -0.24445 " pathEditMode="relative" ptsTypes="AA">
                                      <p:cBhvr>
                                        <p:cTn id="2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228600"/>
            <a:ext cx="9144000" cy="762000"/>
          </a:xfrm>
        </p:spPr>
        <p:txBody>
          <a:bodyPr>
            <a:normAutofit fontScale="90000"/>
          </a:bodyPr>
          <a:lstStyle/>
          <a:p>
            <a:pPr eaLnBrk="1" hangingPunct="1"/>
            <a:r>
              <a:rPr lang="en-US" altLang="en-US" sz="4800" b="1">
                <a:solidFill>
                  <a:srgbClr val="FFC000"/>
                </a:solidFill>
                <a:latin typeface="Arial" charset="0"/>
                <a:ea typeface="ＭＳ Ｐゴシック" charset="-128"/>
              </a:rPr>
              <a:t>Toxoplasmosis in Humans</a:t>
            </a:r>
          </a:p>
        </p:txBody>
      </p:sp>
      <p:sp>
        <p:nvSpPr>
          <p:cNvPr id="1280003" name="Rectangle 3"/>
          <p:cNvSpPr>
            <a:spLocks noGrp="1" noChangeArrowheads="1"/>
          </p:cNvSpPr>
          <p:nvPr>
            <p:ph idx="1"/>
          </p:nvPr>
        </p:nvSpPr>
        <p:spPr>
          <a:xfrm>
            <a:off x="228600" y="1092200"/>
            <a:ext cx="8686800" cy="1358900"/>
          </a:xfrm>
        </p:spPr>
        <p:txBody>
          <a:bodyPr/>
          <a:lstStyle/>
          <a:p>
            <a:pPr algn="ctr" eaLnBrk="1" hangingPunct="1">
              <a:buFontTx/>
              <a:buNone/>
            </a:pPr>
            <a:r>
              <a:rPr lang="en-US" altLang="en-US" sz="4000" b="1">
                <a:solidFill>
                  <a:srgbClr val="FFFFFF"/>
                </a:solidFill>
                <a:latin typeface="Arial" charset="0"/>
                <a:ea typeface="ＭＳ Ｐゴシック" charset="-128"/>
              </a:rPr>
              <a:t>Most no symptoms or flu-like illness</a:t>
            </a:r>
          </a:p>
          <a:p>
            <a:pPr eaLnBrk="1" hangingPunct="1"/>
            <a:endParaRPr lang="en-US" altLang="en-US" sz="3600" b="1">
              <a:ea typeface="ＭＳ Ｐゴシック" charset="-128"/>
            </a:endParaRPr>
          </a:p>
        </p:txBody>
      </p:sp>
      <p:pic>
        <p:nvPicPr>
          <p:cNvPr id="1280004" name="Picture 4" descr="060 "/>
          <p:cNvPicPr>
            <a:picLocks noChangeAspect="1" noChangeArrowheads="1"/>
          </p:cNvPicPr>
          <p:nvPr/>
        </p:nvPicPr>
        <p:blipFill>
          <a:blip r:embed="rId3">
            <a:extLst>
              <a:ext uri="{28A0092B-C50C-407E-A947-70E740481C1C}">
                <a14:useLocalDpi xmlns:a14="http://schemas.microsoft.com/office/drawing/2010/main" val="0"/>
              </a:ext>
            </a:extLst>
          </a:blip>
          <a:srcRect l="24722" r="5734" b="8516"/>
          <a:stretch>
            <a:fillRect/>
          </a:stretch>
        </p:blipFill>
        <p:spPr bwMode="auto">
          <a:xfrm>
            <a:off x="5505450" y="3341687"/>
            <a:ext cx="363855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05" name="Text Box 5"/>
          <p:cNvSpPr txBox="1">
            <a:spLocks noChangeArrowheads="1"/>
          </p:cNvSpPr>
          <p:nvPr/>
        </p:nvSpPr>
        <p:spPr bwMode="auto">
          <a:xfrm>
            <a:off x="304800" y="2590800"/>
            <a:ext cx="4876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en-US" sz="4000" b="1">
                <a:solidFill>
                  <a:srgbClr val="FFC000"/>
                </a:solidFill>
                <a:latin typeface="Arial" charset="0"/>
              </a:rPr>
              <a:t>Greatest risk of disease</a:t>
            </a:r>
          </a:p>
          <a:p>
            <a:pPr algn="ctr" eaLnBrk="1" hangingPunct="1">
              <a:spcBef>
                <a:spcPct val="0"/>
              </a:spcBef>
              <a:buFontTx/>
              <a:buNone/>
            </a:pPr>
            <a:endParaRPr lang="en-US" altLang="en-US" sz="3600" b="1">
              <a:solidFill>
                <a:srgbClr val="FFFFFF"/>
              </a:solidFill>
              <a:latin typeface="Arial" charset="0"/>
            </a:endParaRPr>
          </a:p>
          <a:p>
            <a:pPr algn="ctr" eaLnBrk="1" hangingPunct="1">
              <a:spcBef>
                <a:spcPct val="0"/>
              </a:spcBef>
              <a:buFontTx/>
              <a:buNone/>
            </a:pPr>
            <a:r>
              <a:rPr lang="en-US" altLang="en-US" sz="3600" b="1">
                <a:solidFill>
                  <a:srgbClr val="FFFFFF"/>
                </a:solidFill>
                <a:latin typeface="Arial" charset="0"/>
              </a:rPr>
              <a:t>	Pregnancy</a:t>
            </a:r>
          </a:p>
          <a:p>
            <a:pPr algn="ctr" eaLnBrk="1" hangingPunct="1">
              <a:spcBef>
                <a:spcPct val="0"/>
              </a:spcBef>
              <a:buFontTx/>
              <a:buNone/>
            </a:pPr>
            <a:endParaRPr lang="en-US" altLang="en-US" sz="3600" b="1">
              <a:solidFill>
                <a:srgbClr val="FFFFFF"/>
              </a:solidFill>
              <a:latin typeface="Arial" charset="0"/>
            </a:endParaRPr>
          </a:p>
          <a:p>
            <a:pPr eaLnBrk="1" hangingPunct="1">
              <a:spcBef>
                <a:spcPct val="0"/>
              </a:spcBef>
              <a:buFontTx/>
              <a:buNone/>
            </a:pPr>
            <a:endParaRPr lang="en-US" altLang="en-US" sz="3600">
              <a:latin typeface="Arial" charset="0"/>
            </a:endParaRPr>
          </a:p>
        </p:txBody>
      </p:sp>
      <p:sp>
        <p:nvSpPr>
          <p:cNvPr id="6" name="TextBox 5"/>
          <p:cNvSpPr txBox="1"/>
          <p:nvPr/>
        </p:nvSpPr>
        <p:spPr>
          <a:xfrm>
            <a:off x="228600" y="5287963"/>
            <a:ext cx="4953000" cy="1570037"/>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rgbClr val="FFFFFF"/>
                </a:solidFill>
                <a:latin typeface="Arial" charset="0"/>
                <a:cs typeface="Arial" charset="0"/>
              </a:rPr>
              <a:t>Immunosuppression</a:t>
            </a:r>
          </a:p>
          <a:p>
            <a:pPr eaLnBrk="1" hangingPunct="1">
              <a:defRPr/>
            </a:pPr>
            <a:r>
              <a:rPr lang="en-US" sz="3600" b="1">
                <a:effectLst>
                  <a:outerShdw blurRad="38100" dist="38100" dir="2700000" algn="tl">
                    <a:srgbClr val="FFFFFF"/>
                  </a:outerShdw>
                </a:effectLst>
              </a:rPr>
              <a:t>			</a:t>
            </a:r>
          </a:p>
          <a:p>
            <a:pPr eaLnBrk="1" hangingPunct="1">
              <a:defRPr/>
            </a:pPr>
            <a:endParaRPr lang="en-US">
              <a:effectLst>
                <a:outerShdw blurRad="38100" dist="38100" dir="2700000" algn="tl">
                  <a:srgbClr val="FFFFFF"/>
                </a:outerShdw>
              </a:effectLst>
            </a:endParaRPr>
          </a:p>
        </p:txBody>
      </p:sp>
    </p:spTree>
    <p:extLst>
      <p:ext uri="{BB962C8B-B14F-4D97-AF65-F5344CB8AC3E}">
        <p14:creationId xmlns:p14="http://schemas.microsoft.com/office/powerpoint/2010/main" val="3015067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0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8000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80005">
                                            <p:txEl>
                                              <p:pRg st="2" end="2"/>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128000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9" name="Picture 7" descr="giardia"/>
          <p:cNvPicPr>
            <a:picLocks noChangeAspect="1" noChangeArrowheads="1"/>
          </p:cNvPicPr>
          <p:nvPr/>
        </p:nvPicPr>
        <p:blipFill>
          <a:blip r:embed="rId3">
            <a:extLst>
              <a:ext uri="{28A0092B-C50C-407E-A947-70E740481C1C}">
                <a14:useLocalDpi xmlns:a14="http://schemas.microsoft.com/office/drawing/2010/main" val="0"/>
              </a:ext>
            </a:extLst>
          </a:blip>
          <a:srcRect l="2434" t="4660" r="3651" b="2719"/>
          <a:stretch>
            <a:fillRect/>
          </a:stretch>
        </p:blipFill>
        <p:spPr bwMode="auto">
          <a:xfrm>
            <a:off x="4495800" y="-1"/>
            <a:ext cx="4648200" cy="384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iardia-trp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17"/>
            <a:ext cx="4495800" cy="384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srcRect l="34825"/>
          <a:stretch/>
        </p:blipFill>
        <p:spPr>
          <a:xfrm>
            <a:off x="154781" y="3847515"/>
            <a:ext cx="4186238" cy="2831504"/>
          </a:xfrm>
          <a:prstGeom prst="rect">
            <a:avLst/>
          </a:prstGeom>
        </p:spPr>
      </p:pic>
      <p:sp>
        <p:nvSpPr>
          <p:cNvPr id="3" name="TextBox 2"/>
          <p:cNvSpPr txBox="1"/>
          <p:nvPr/>
        </p:nvSpPr>
        <p:spPr>
          <a:xfrm>
            <a:off x="5076474" y="4400550"/>
            <a:ext cx="3486852" cy="1569660"/>
          </a:xfrm>
          <a:prstGeom prst="rect">
            <a:avLst/>
          </a:prstGeom>
          <a:noFill/>
        </p:spPr>
        <p:txBody>
          <a:bodyPr wrap="none" rtlCol="0">
            <a:spAutoFit/>
          </a:bodyPr>
          <a:lstStyle/>
          <a:p>
            <a:r>
              <a:rPr lang="en-US" sz="3200" b="1" i="1" dirty="0">
                <a:solidFill>
                  <a:schemeClr val="bg1"/>
                </a:solidFill>
                <a:latin typeface="Arial" charset="0"/>
                <a:ea typeface="Arial" charset="0"/>
                <a:cs typeface="Arial" charset="0"/>
              </a:rPr>
              <a:t>Giardia</a:t>
            </a:r>
          </a:p>
          <a:p>
            <a:endParaRPr lang="en-US" sz="3200" b="1" i="1" dirty="0">
              <a:solidFill>
                <a:schemeClr val="bg1"/>
              </a:solidFill>
              <a:latin typeface="Arial" charset="0"/>
              <a:ea typeface="Arial" charset="0"/>
              <a:cs typeface="Arial" charset="0"/>
            </a:endParaRPr>
          </a:p>
          <a:p>
            <a:r>
              <a:rPr lang="en-US" sz="3200" b="1" i="1" dirty="0">
                <a:solidFill>
                  <a:schemeClr val="bg1"/>
                </a:solidFill>
                <a:latin typeface="Arial" charset="0"/>
                <a:ea typeface="Arial" charset="0"/>
                <a:cs typeface="Arial" charset="0"/>
              </a:rPr>
              <a:t>Cryptosporidium</a:t>
            </a:r>
          </a:p>
        </p:txBody>
      </p:sp>
    </p:spTree>
    <p:extLst>
      <p:ext uri="{BB962C8B-B14F-4D97-AF65-F5344CB8AC3E}">
        <p14:creationId xmlns:p14="http://schemas.microsoft.com/office/powerpoint/2010/main" val="1014885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0"/>
            <a:ext cx="5178425"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9"/>
          <p:cNvPicPr>
            <a:picLocks noChangeAspect="1"/>
          </p:cNvPicPr>
          <p:nvPr/>
        </p:nvPicPr>
        <p:blipFill>
          <a:blip r:embed="rId4">
            <a:extLst>
              <a:ext uri="{28A0092B-C50C-407E-A947-70E740481C1C}">
                <a14:useLocalDpi xmlns:a14="http://schemas.microsoft.com/office/drawing/2010/main" val="0"/>
              </a:ext>
            </a:extLst>
          </a:blip>
          <a:srcRect l="6084"/>
          <a:stretch>
            <a:fillRect/>
          </a:stretch>
        </p:blipFill>
        <p:spPr bwMode="auto">
          <a:xfrm>
            <a:off x="-82550" y="0"/>
            <a:ext cx="443230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G_0103"/>
          <p:cNvPicPr>
            <a:picLocks noChangeAspect="1" noChangeArrowheads="1"/>
          </p:cNvPicPr>
          <p:nvPr/>
        </p:nvPicPr>
        <p:blipFill rotWithShape="1">
          <a:blip r:embed="rId5">
            <a:lum contrast="20000"/>
            <a:extLst>
              <a:ext uri="{28A0092B-C50C-407E-A947-70E740481C1C}">
                <a14:useLocalDpi xmlns:a14="http://schemas.microsoft.com/office/drawing/2010/main" val="0"/>
              </a:ext>
            </a:extLst>
          </a:blip>
          <a:srcRect t="12778" b="19027"/>
          <a:stretch/>
        </p:blipFill>
        <p:spPr bwMode="auto">
          <a:xfrm>
            <a:off x="0" y="3336588"/>
            <a:ext cx="9144000" cy="35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70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19"/>
            <a:ext cx="5802440" cy="4591475"/>
          </a:xfrm>
          <a:prstGeom prst="rect">
            <a:avLst/>
          </a:prstGeom>
        </p:spPr>
      </p:pic>
      <p:pic>
        <p:nvPicPr>
          <p:cNvPr id="13" name="Picture 5"/>
          <p:cNvPicPr>
            <a:picLocks noChangeArrowheads="1"/>
          </p:cNvPicPr>
          <p:nvPr/>
        </p:nvPicPr>
        <p:blipFill>
          <a:blip r:embed="rId4">
            <a:extLst>
              <a:ext uri="{28A0092B-C50C-407E-A947-70E740481C1C}">
                <a14:useLocalDpi xmlns:a14="http://schemas.microsoft.com/office/drawing/2010/main" val="0"/>
              </a:ext>
            </a:extLst>
          </a:blip>
          <a:srcRect b="5357"/>
          <a:stretch>
            <a:fillRect/>
          </a:stretch>
        </p:blipFill>
        <p:spPr>
          <a:xfrm>
            <a:off x="5802440" y="0"/>
            <a:ext cx="3341559" cy="2798734"/>
          </a:xfrm>
          <a:prstGeom prst="rect">
            <a:avLst/>
          </a:prstGeom>
        </p:spPr>
      </p:pic>
      <p:pic>
        <p:nvPicPr>
          <p:cNvPr id="14" name="Picture 13"/>
          <p:cNvPicPr>
            <a:picLocks noChangeAspect="1"/>
          </p:cNvPicPr>
          <p:nvPr/>
        </p:nvPicPr>
        <p:blipFill rotWithShape="1">
          <a:blip r:embed="rId5"/>
          <a:srcRect l="16676"/>
          <a:stretch/>
        </p:blipFill>
        <p:spPr>
          <a:xfrm>
            <a:off x="5802440" y="2798734"/>
            <a:ext cx="2015321" cy="1797270"/>
          </a:xfrm>
          <a:prstGeom prst="rect">
            <a:avLst/>
          </a:prstGeom>
        </p:spPr>
      </p:pic>
      <p:pic>
        <p:nvPicPr>
          <p:cNvPr id="16" name="Picture 15" descr="Darling kitten 2.jpg"/>
          <p:cNvPicPr>
            <a:picLocks noChangeAspect="1"/>
          </p:cNvPicPr>
          <p:nvPr/>
        </p:nvPicPr>
        <p:blipFill rotWithShape="1">
          <a:blip r:embed="rId6">
            <a:extLst>
              <a:ext uri="{28A0092B-C50C-407E-A947-70E740481C1C}">
                <a14:useLocalDpi xmlns:a14="http://schemas.microsoft.com/office/drawing/2010/main" val="0"/>
              </a:ext>
            </a:extLst>
          </a:blip>
          <a:srcRect l="21056" t="12319" b="27284"/>
          <a:stretch/>
        </p:blipFill>
        <p:spPr bwMode="auto">
          <a:xfrm>
            <a:off x="7577917" y="2798734"/>
            <a:ext cx="1566083" cy="17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64275" y="4567771"/>
            <a:ext cx="3417888" cy="229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4611194"/>
            <a:ext cx="5764275" cy="2308324"/>
          </a:xfrm>
          <a:prstGeom prst="rect">
            <a:avLst/>
          </a:prstGeom>
          <a:noFill/>
        </p:spPr>
        <p:txBody>
          <a:bodyPr wrap="square" rtlCol="0">
            <a:spAutoFit/>
          </a:bodyPr>
          <a:lstStyle/>
          <a:p>
            <a:pPr algn="ctr"/>
            <a:r>
              <a:rPr lang="en-US" sz="3600" b="1" dirty="0">
                <a:latin typeface="Arial" panose="020B0604020202020204" pitchFamily="34" charset="0"/>
                <a:ea typeface="Arial" charset="0"/>
                <a:cs typeface="Arial" panose="020B0604020202020204" pitchFamily="34" charset="0"/>
              </a:rPr>
              <a:t>Land to Sea</a:t>
            </a:r>
          </a:p>
          <a:p>
            <a:pPr algn="ctr"/>
            <a:endParaRPr lang="en-US" sz="3600" b="1" dirty="0">
              <a:latin typeface="Arial" panose="020B0604020202020204" pitchFamily="34" charset="0"/>
              <a:ea typeface="Arial" charset="0"/>
              <a:cs typeface="Arial" panose="020B0604020202020204" pitchFamily="34" charset="0"/>
            </a:endParaRPr>
          </a:p>
          <a:p>
            <a:pPr algn="ctr"/>
            <a:r>
              <a:rPr lang="en-US" sz="3600" b="1" dirty="0">
                <a:latin typeface="Arial" panose="020B0604020202020204" pitchFamily="34" charset="0"/>
                <a:ea typeface="Arial" charset="0"/>
                <a:cs typeface="Arial" panose="020B0604020202020204" pitchFamily="34" charset="0"/>
              </a:rPr>
              <a:t>Land-use &amp; </a:t>
            </a:r>
          </a:p>
          <a:p>
            <a:pPr algn="ctr"/>
            <a:r>
              <a:rPr lang="en-US" sz="3600" b="1" dirty="0">
                <a:latin typeface="Arial" panose="020B0604020202020204" pitchFamily="34" charset="0"/>
                <a:ea typeface="Arial" charset="0"/>
                <a:cs typeface="Arial" panose="020B0604020202020204" pitchFamily="34" charset="0"/>
              </a:rPr>
              <a:t>Climate Change</a:t>
            </a:r>
          </a:p>
        </p:txBody>
      </p:sp>
    </p:spTree>
    <p:extLst>
      <p:ext uri="{BB962C8B-B14F-4D97-AF65-F5344CB8AC3E}">
        <p14:creationId xmlns:p14="http://schemas.microsoft.com/office/powerpoint/2010/main" val="1069602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E4B2D"/>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441575" y="152400"/>
            <a:ext cx="6473825" cy="1058863"/>
          </a:xfrm>
        </p:spPr>
        <p:txBody>
          <a:bodyPr/>
          <a:lstStyle/>
          <a:p>
            <a:pPr eaLnBrk="1" hangingPunct="1"/>
            <a:r>
              <a:rPr lang="en-US" altLang="en-US" sz="4000" b="1">
                <a:solidFill>
                  <a:srgbClr val="FFFF00"/>
                </a:solidFill>
                <a:latin typeface="Arial" charset="0"/>
                <a:ea typeface="ＭＳ Ｐゴシック" charset="-128"/>
              </a:rPr>
              <a:t>One Health </a:t>
            </a:r>
            <a:r>
              <a:rPr lang="en-US" altLang="en-US" sz="4000" b="1">
                <a:solidFill>
                  <a:srgbClr val="FFFF00"/>
                </a:solidFill>
                <a:latin typeface="Wingdings" charset="2"/>
                <a:ea typeface="ＭＳ Ｐゴシック" charset="-128"/>
                <a:sym typeface="Wingdings" charset="2"/>
              </a:rPr>
              <a:t></a:t>
            </a:r>
            <a:r>
              <a:rPr lang="en-US" altLang="en-US" sz="4000" b="1">
                <a:solidFill>
                  <a:srgbClr val="FFFF00"/>
                </a:solidFill>
                <a:latin typeface="Arial" charset="0"/>
                <a:ea typeface="ＭＳ Ｐゴシック" charset="-128"/>
              </a:rPr>
              <a:t>  Teamwork</a:t>
            </a:r>
          </a:p>
        </p:txBody>
      </p:sp>
      <p:pic>
        <p:nvPicPr>
          <p:cNvPr id="120835" name="Picture 5" descr="John_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953000"/>
            <a:ext cx="2312988"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10"/>
          <p:cNvSpPr>
            <a:spLocks noChangeArrowheads="1"/>
          </p:cNvSpPr>
          <p:nvPr/>
        </p:nvSpPr>
        <p:spPr bwMode="auto">
          <a:xfrm>
            <a:off x="7086600" y="1295400"/>
            <a:ext cx="2362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20000"/>
              </a:spcBef>
            </a:pPr>
            <a:r>
              <a:rPr lang="en-US" altLang="en-US" sz="2000" b="1">
                <a:solidFill>
                  <a:srgbClr val="FFFFFF"/>
                </a:solidFill>
                <a:latin typeface="Arial" charset="0"/>
              </a:rPr>
              <a:t>Coastal </a:t>
            </a:r>
          </a:p>
          <a:p>
            <a:pPr>
              <a:spcBef>
                <a:spcPct val="20000"/>
              </a:spcBef>
            </a:pPr>
            <a:r>
              <a:rPr lang="en-US" altLang="en-US" sz="2000" b="1">
                <a:solidFill>
                  <a:srgbClr val="FFFFFF"/>
                </a:solidFill>
                <a:latin typeface="Arial" charset="0"/>
              </a:rPr>
              <a:t>Oceanography</a:t>
            </a:r>
          </a:p>
        </p:txBody>
      </p:sp>
      <p:sp>
        <p:nvSpPr>
          <p:cNvPr id="120837" name="Rectangle 11"/>
          <p:cNvSpPr>
            <a:spLocks noChangeArrowheads="1"/>
          </p:cNvSpPr>
          <p:nvPr/>
        </p:nvSpPr>
        <p:spPr bwMode="auto">
          <a:xfrm>
            <a:off x="457200" y="13716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20000"/>
              </a:spcBef>
            </a:pPr>
            <a:endParaRPr lang="en-US" altLang="en-US"/>
          </a:p>
        </p:txBody>
      </p:sp>
      <p:sp>
        <p:nvSpPr>
          <p:cNvPr id="120838" name="Rectangle 12"/>
          <p:cNvSpPr>
            <a:spLocks noChangeArrowheads="1"/>
          </p:cNvSpPr>
          <p:nvPr/>
        </p:nvSpPr>
        <p:spPr bwMode="auto">
          <a:xfrm>
            <a:off x="0" y="419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20000"/>
              </a:spcBef>
            </a:pPr>
            <a:endParaRPr lang="en-US" altLang="en-US" sz="2000" b="1">
              <a:solidFill>
                <a:srgbClr val="FFFFFF"/>
              </a:solidFill>
              <a:latin typeface="Arial" charset="0"/>
            </a:endParaRPr>
          </a:p>
        </p:txBody>
      </p:sp>
      <p:sp>
        <p:nvSpPr>
          <p:cNvPr id="120839" name="Text Box 13"/>
          <p:cNvSpPr txBox="1">
            <a:spLocks noChangeArrowheads="1"/>
          </p:cNvSpPr>
          <p:nvPr/>
        </p:nvSpPr>
        <p:spPr bwMode="auto">
          <a:xfrm>
            <a:off x="7177088" y="4887913"/>
            <a:ext cx="1966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rgbClr val="FFFFFF"/>
                </a:solidFill>
                <a:latin typeface="Arial" charset="0"/>
              </a:rPr>
              <a:t>Environmental Engineering</a:t>
            </a:r>
          </a:p>
        </p:txBody>
      </p:sp>
      <p:sp>
        <p:nvSpPr>
          <p:cNvPr id="120840" name="Text Box 14"/>
          <p:cNvSpPr txBox="1">
            <a:spLocks noChangeArrowheads="1"/>
          </p:cNvSpPr>
          <p:nvPr/>
        </p:nvSpPr>
        <p:spPr bwMode="auto">
          <a:xfrm>
            <a:off x="7315200" y="58674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rgbClr val="FFFFFF"/>
                </a:solidFill>
                <a:latin typeface="Arial" charset="0"/>
              </a:rPr>
              <a:t>Hydrology</a:t>
            </a:r>
          </a:p>
        </p:txBody>
      </p:sp>
      <p:sp>
        <p:nvSpPr>
          <p:cNvPr id="120841" name="Text Box 15"/>
          <p:cNvSpPr txBox="1">
            <a:spLocks noChangeArrowheads="1"/>
          </p:cNvSpPr>
          <p:nvPr/>
        </p:nvSpPr>
        <p:spPr bwMode="auto">
          <a:xfrm>
            <a:off x="7239000" y="64357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rgbClr val="FFFFFF"/>
                </a:solidFill>
                <a:latin typeface="Arial" charset="0"/>
              </a:rPr>
              <a:t>Chemistry</a:t>
            </a:r>
          </a:p>
        </p:txBody>
      </p:sp>
      <p:sp>
        <p:nvSpPr>
          <p:cNvPr id="120842" name="TextBox 2"/>
          <p:cNvSpPr txBox="1">
            <a:spLocks noChangeArrowheads="1"/>
          </p:cNvSpPr>
          <p:nvPr/>
        </p:nvSpPr>
        <p:spPr bwMode="auto">
          <a:xfrm>
            <a:off x="152400" y="2362200"/>
            <a:ext cx="25146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sz="2000" b="1">
              <a:solidFill>
                <a:srgbClr val="FFFFFF"/>
              </a:solidFill>
              <a:latin typeface="Arial" charset="0"/>
            </a:endParaRPr>
          </a:p>
          <a:p>
            <a:pPr eaLnBrk="1" hangingPunct="1">
              <a:spcBef>
                <a:spcPct val="0"/>
              </a:spcBef>
              <a:buFontTx/>
              <a:buNone/>
            </a:pPr>
            <a:r>
              <a:rPr lang="en-US" altLang="en-US" sz="2000" b="1">
                <a:solidFill>
                  <a:srgbClr val="FFFFFF"/>
                </a:solidFill>
                <a:latin typeface="Arial" charset="0"/>
              </a:rPr>
              <a:t>Microbiology/</a:t>
            </a:r>
          </a:p>
          <a:p>
            <a:pPr eaLnBrk="1" hangingPunct="1">
              <a:spcBef>
                <a:spcPct val="0"/>
              </a:spcBef>
              <a:buFontTx/>
              <a:buNone/>
            </a:pPr>
            <a:r>
              <a:rPr lang="en-US" altLang="en-US" sz="2000" b="1">
                <a:solidFill>
                  <a:srgbClr val="FFFFFF"/>
                </a:solidFill>
                <a:latin typeface="Arial" charset="0"/>
              </a:rPr>
              <a:t>Parasitology </a:t>
            </a:r>
          </a:p>
          <a:p>
            <a:pPr eaLnBrk="1" hangingPunct="1">
              <a:spcBef>
                <a:spcPct val="0"/>
              </a:spcBef>
              <a:buFontTx/>
              <a:buNone/>
            </a:pPr>
            <a:endParaRPr lang="en-US" altLang="en-US" sz="2000" b="1">
              <a:solidFill>
                <a:srgbClr val="FFFFFF"/>
              </a:solidFill>
              <a:latin typeface="Arial" charset="0"/>
            </a:endParaRPr>
          </a:p>
          <a:p>
            <a:pPr eaLnBrk="1" hangingPunct="1">
              <a:spcBef>
                <a:spcPct val="0"/>
              </a:spcBef>
              <a:buFontTx/>
              <a:buNone/>
            </a:pPr>
            <a:endParaRPr lang="en-US" altLang="en-US" sz="2000" b="1">
              <a:solidFill>
                <a:srgbClr val="FFFFFF"/>
              </a:solidFill>
              <a:latin typeface="Arial" charset="0"/>
            </a:endParaRPr>
          </a:p>
          <a:p>
            <a:pPr eaLnBrk="1" hangingPunct="1">
              <a:spcBef>
                <a:spcPct val="0"/>
              </a:spcBef>
              <a:buFontTx/>
              <a:buNone/>
            </a:pPr>
            <a:r>
              <a:rPr lang="en-US" altLang="en-US" sz="2000" b="1">
                <a:solidFill>
                  <a:srgbClr val="FFFFFF"/>
                </a:solidFill>
                <a:latin typeface="Arial" charset="0"/>
              </a:rPr>
              <a:t>Epidemiology</a:t>
            </a:r>
          </a:p>
          <a:p>
            <a:pPr eaLnBrk="1" hangingPunct="1">
              <a:spcBef>
                <a:spcPct val="0"/>
              </a:spcBef>
              <a:buFontTx/>
              <a:buNone/>
            </a:pPr>
            <a:endParaRPr lang="en-US" altLang="en-US" sz="2000" b="1">
              <a:solidFill>
                <a:srgbClr val="FFFFFF"/>
              </a:solidFill>
              <a:latin typeface="Arial" charset="0"/>
            </a:endParaRPr>
          </a:p>
          <a:p>
            <a:pPr eaLnBrk="1" hangingPunct="1">
              <a:spcBef>
                <a:spcPct val="0"/>
              </a:spcBef>
              <a:buFontTx/>
              <a:buNone/>
            </a:pPr>
            <a:endParaRPr lang="en-US" altLang="en-US" sz="2000" b="1">
              <a:solidFill>
                <a:srgbClr val="FFFFFF"/>
              </a:solidFill>
              <a:latin typeface="Arial" charset="0"/>
            </a:endParaRPr>
          </a:p>
          <a:p>
            <a:pPr eaLnBrk="1" hangingPunct="1">
              <a:spcBef>
                <a:spcPct val="0"/>
              </a:spcBef>
              <a:buFontTx/>
              <a:buNone/>
            </a:pPr>
            <a:r>
              <a:rPr lang="en-US" altLang="en-US" sz="2000" b="1">
                <a:solidFill>
                  <a:srgbClr val="FFFFFF"/>
                </a:solidFill>
                <a:latin typeface="Arial" charset="0"/>
              </a:rPr>
              <a:t>Molecular </a:t>
            </a:r>
          </a:p>
          <a:p>
            <a:pPr eaLnBrk="1" hangingPunct="1">
              <a:spcBef>
                <a:spcPct val="0"/>
              </a:spcBef>
              <a:buFontTx/>
              <a:buNone/>
            </a:pPr>
            <a:r>
              <a:rPr lang="en-US" altLang="en-US" sz="2000" b="1">
                <a:solidFill>
                  <a:srgbClr val="FFFFFF"/>
                </a:solidFill>
                <a:latin typeface="Arial" charset="0"/>
              </a:rPr>
              <a:t>     to</a:t>
            </a:r>
          </a:p>
          <a:p>
            <a:pPr eaLnBrk="1" hangingPunct="1">
              <a:spcBef>
                <a:spcPct val="0"/>
              </a:spcBef>
              <a:buFontTx/>
              <a:buNone/>
            </a:pPr>
            <a:r>
              <a:rPr lang="en-US" altLang="en-US" sz="2000" b="1">
                <a:solidFill>
                  <a:srgbClr val="FFFFFF"/>
                </a:solidFill>
                <a:latin typeface="Arial" charset="0"/>
              </a:rPr>
              <a:t>Modeling</a:t>
            </a:r>
          </a:p>
          <a:p>
            <a:pPr eaLnBrk="1" hangingPunct="1">
              <a:spcBef>
                <a:spcPct val="0"/>
              </a:spcBef>
              <a:buFontTx/>
              <a:buNone/>
            </a:pPr>
            <a:endParaRPr lang="en-US" altLang="en-US" sz="2000" b="1">
              <a:solidFill>
                <a:srgbClr val="FFFFFF"/>
              </a:solidFill>
              <a:latin typeface="Arial" charset="0"/>
            </a:endParaRPr>
          </a:p>
          <a:p>
            <a:pPr eaLnBrk="1" hangingPunct="1">
              <a:spcBef>
                <a:spcPct val="0"/>
              </a:spcBef>
              <a:buFontTx/>
              <a:buNone/>
            </a:pPr>
            <a:endParaRPr lang="en-US" altLang="en-US" sz="2000" b="1">
              <a:solidFill>
                <a:srgbClr val="FFFFFF"/>
              </a:solidFill>
              <a:latin typeface="Arial" charset="0"/>
            </a:endParaRPr>
          </a:p>
        </p:txBody>
      </p:sp>
      <p:pic>
        <p:nvPicPr>
          <p:cNvPr id="120843" name="Picture 16" descr="NSF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463"/>
            <a:ext cx="2212975"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4" name="TextBox 1"/>
          <p:cNvSpPr txBox="1">
            <a:spLocks noChangeArrowheads="1"/>
          </p:cNvSpPr>
          <p:nvPr/>
        </p:nvSpPr>
        <p:spPr bwMode="auto">
          <a:xfrm>
            <a:off x="7848600" y="33528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800" b="1">
                <a:solidFill>
                  <a:schemeClr val="bg1"/>
                </a:solidFill>
                <a:latin typeface="Arial" charset="0"/>
              </a:rPr>
              <a:t>Ecology</a:t>
            </a:r>
          </a:p>
        </p:txBody>
      </p:sp>
      <p:sp>
        <p:nvSpPr>
          <p:cNvPr id="120845" name="TextBox 2"/>
          <p:cNvSpPr txBox="1">
            <a:spLocks noChangeArrowheads="1"/>
          </p:cNvSpPr>
          <p:nvPr/>
        </p:nvSpPr>
        <p:spPr bwMode="auto">
          <a:xfrm>
            <a:off x="539750" y="6096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sz="1800">
              <a:latin typeface="Calibri" charset="0"/>
            </a:endParaRPr>
          </a:p>
        </p:txBody>
      </p:sp>
      <p:sp>
        <p:nvSpPr>
          <p:cNvPr id="120846" name="TextBox 3"/>
          <p:cNvSpPr txBox="1">
            <a:spLocks noChangeArrowheads="1"/>
          </p:cNvSpPr>
          <p:nvPr/>
        </p:nvSpPr>
        <p:spPr bwMode="auto">
          <a:xfrm>
            <a:off x="746125" y="5826125"/>
            <a:ext cx="19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sz="1800" b="1">
              <a:solidFill>
                <a:srgbClr val="FFFFFF"/>
              </a:solidFill>
              <a:latin typeface="Arial" charset="0"/>
            </a:endParaRPr>
          </a:p>
          <a:p>
            <a:pPr eaLnBrk="1" hangingPunct="1">
              <a:spcBef>
                <a:spcPct val="0"/>
              </a:spcBef>
              <a:buFontTx/>
              <a:buNone/>
            </a:pPr>
            <a:endParaRPr lang="en-US" altLang="en-US" sz="1800">
              <a:latin typeface="Calibri" charset="0"/>
            </a:endParaRPr>
          </a:p>
        </p:txBody>
      </p:sp>
      <p:pic>
        <p:nvPicPr>
          <p:cNvPr id="120847" name="Picture 26" descr="Karen Leor Canada Mar 30, 2015 4-59 PM.jpg"/>
          <p:cNvPicPr>
            <a:picLocks noChangeAspect="1"/>
          </p:cNvPicPr>
          <p:nvPr/>
        </p:nvPicPr>
        <p:blipFill>
          <a:blip r:embed="rId5">
            <a:extLst>
              <a:ext uri="{28A0092B-C50C-407E-A947-70E740481C1C}">
                <a14:useLocalDpi xmlns:a14="http://schemas.microsoft.com/office/drawing/2010/main" val="0"/>
              </a:ext>
            </a:extLst>
          </a:blip>
          <a:srcRect l="55547" t="16805"/>
          <a:stretch>
            <a:fillRect/>
          </a:stretch>
        </p:blipFill>
        <p:spPr bwMode="auto">
          <a:xfrm>
            <a:off x="1828800" y="4648200"/>
            <a:ext cx="148113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8" name="Picture 28" descr="Liz 201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6482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9" name="Picture 4" descr="John Largier at Sea.jpg"/>
          <p:cNvPicPr>
            <a:picLocks noChangeAspect="1"/>
          </p:cNvPicPr>
          <p:nvPr/>
        </p:nvPicPr>
        <p:blipFill>
          <a:blip r:embed="rId7">
            <a:extLst>
              <a:ext uri="{28A0092B-C50C-407E-A947-70E740481C1C}">
                <a14:useLocalDpi xmlns:a14="http://schemas.microsoft.com/office/drawing/2010/main" val="0"/>
              </a:ext>
            </a:extLst>
          </a:blip>
          <a:srcRect l="18576" t="34721"/>
          <a:stretch>
            <a:fillRect/>
          </a:stretch>
        </p:blipFill>
        <p:spPr bwMode="auto">
          <a:xfrm>
            <a:off x="3962400" y="1143000"/>
            <a:ext cx="3041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0" name="Picture 7" descr="Tim_&amp;_Jim_surveying"/>
          <p:cNvPicPr>
            <a:picLocks noChangeAspect="1" noChangeArrowheads="1"/>
          </p:cNvPicPr>
          <p:nvPr/>
        </p:nvPicPr>
        <p:blipFill>
          <a:blip r:embed="rId8">
            <a:extLst>
              <a:ext uri="{28A0092B-C50C-407E-A947-70E740481C1C}">
                <a14:useLocalDpi xmlns:a14="http://schemas.microsoft.com/office/drawing/2010/main" val="0"/>
              </a:ext>
            </a:extLst>
          </a:blip>
          <a:srcRect l="3935" t="11069" r="50252"/>
          <a:stretch>
            <a:fillRect/>
          </a:stretch>
        </p:blipFill>
        <p:spPr bwMode="auto">
          <a:xfrm>
            <a:off x="6324600" y="2743200"/>
            <a:ext cx="15748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1" name="image22.png"/>
          <p:cNvPicPr>
            <a:picLocks noChangeAspect="1" noChangeArrowheads="1"/>
          </p:cNvPicPr>
          <p:nvPr/>
        </p:nvPicPr>
        <p:blipFill>
          <a:blip r:embed="rId9">
            <a:extLst>
              <a:ext uri="{28A0092B-C50C-407E-A947-70E740481C1C}">
                <a14:useLocalDpi xmlns:a14="http://schemas.microsoft.com/office/drawing/2010/main" val="0"/>
              </a:ext>
            </a:extLst>
          </a:blip>
          <a:srcRect l="14285"/>
          <a:stretch>
            <a:fillRect/>
          </a:stretch>
        </p:blipFill>
        <p:spPr bwMode="auto">
          <a:xfrm>
            <a:off x="3962400" y="2895600"/>
            <a:ext cx="2362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2" name="TextBox 5"/>
          <p:cNvSpPr txBox="1">
            <a:spLocks noChangeArrowheads="1"/>
          </p:cNvSpPr>
          <p:nvPr/>
        </p:nvSpPr>
        <p:spPr bwMode="auto">
          <a:xfrm>
            <a:off x="4953000" y="4572000"/>
            <a:ext cx="1325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800" b="1">
                <a:solidFill>
                  <a:srgbClr val="FFFFFF"/>
                </a:solidFill>
                <a:latin typeface="Arial" charset="0"/>
              </a:rPr>
              <a:t>Pathology</a:t>
            </a:r>
          </a:p>
          <a:p>
            <a:pPr eaLnBrk="1" hangingPunct="1">
              <a:spcBef>
                <a:spcPct val="0"/>
              </a:spcBef>
              <a:buFontTx/>
              <a:buNone/>
            </a:pPr>
            <a:endParaRPr lang="en-US" altLang="en-US" sz="1800">
              <a:latin typeface="Calibri" charset="0"/>
            </a:endParaRPr>
          </a:p>
        </p:txBody>
      </p:sp>
      <p:pic>
        <p:nvPicPr>
          <p:cNvPr id="34" name="Picture 3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14600" y="2667000"/>
            <a:ext cx="1676400" cy="2055090"/>
          </a:xfrm>
          <a:prstGeom prst="rect">
            <a:avLst/>
          </a:prstGeom>
          <a:ln>
            <a:solidFill>
              <a:srgbClr val="002855"/>
            </a:solidFill>
          </a:ln>
          <a:effectLst>
            <a:outerShdw blurRad="50800" dist="38100" dir="18900000" algn="bl" rotWithShape="0">
              <a:prstClr val="black">
                <a:alpha val="40000"/>
              </a:prstClr>
            </a:outerShdw>
            <a:softEdge rad="50800"/>
          </a:effectLst>
        </p:spPr>
      </p:pic>
    </p:spTree>
    <p:extLst>
      <p:ext uri="{BB962C8B-B14F-4D97-AF65-F5344CB8AC3E}">
        <p14:creationId xmlns:p14="http://schemas.microsoft.com/office/powerpoint/2010/main" val="343809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FE0"/>
        </a:solidFill>
        <a:effectLst/>
      </p:bgPr>
    </p:bg>
    <p:spTree>
      <p:nvGrpSpPr>
        <p:cNvPr id="1" name=""/>
        <p:cNvGrpSpPr/>
        <p:nvPr/>
      </p:nvGrpSpPr>
      <p:grpSpPr>
        <a:xfrm>
          <a:off x="0" y="0"/>
          <a:ext cx="0" cy="0"/>
          <a:chOff x="0" y="0"/>
          <a:chExt cx="0" cy="0"/>
        </a:xfrm>
      </p:grpSpPr>
      <p:pic>
        <p:nvPicPr>
          <p:cNvPr id="122898" name="Picture 18" descr="coyote-dog-paws"/>
          <p:cNvPicPr>
            <a:picLocks noChangeAspect="1" noChangeArrowheads="1"/>
          </p:cNvPicPr>
          <p:nvPr/>
        </p:nvPicPr>
        <p:blipFill>
          <a:blip r:embed="rId3">
            <a:clrChange>
              <a:clrFrom>
                <a:srgbClr val="FFFFFF"/>
              </a:clrFrom>
              <a:clrTo>
                <a:srgbClr val="FFFFFF">
                  <a:alpha val="0"/>
                </a:srgbClr>
              </a:clrTo>
            </a:clrChange>
            <a:lum bright="12000" contrast="-50000"/>
            <a:grayscl/>
            <a:extLst>
              <a:ext uri="{28A0092B-C50C-407E-A947-70E740481C1C}">
                <a14:useLocalDpi xmlns:a14="http://schemas.microsoft.com/office/drawing/2010/main" val="0"/>
              </a:ext>
            </a:extLst>
          </a:blip>
          <a:srcRect l="40369" t="48428" r="13046" b="6000"/>
          <a:stretch>
            <a:fillRect/>
          </a:stretch>
        </p:blipFill>
        <p:spPr bwMode="auto">
          <a:xfrm rot="-1822417">
            <a:off x="1338499" y="2752619"/>
            <a:ext cx="9175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4" name="Picture 14" descr="handblue"/>
          <p:cNvPicPr>
            <a:picLocks noChangeAspect="1" noChangeArrowheads="1"/>
          </p:cNvPicPr>
          <p:nvPr/>
        </p:nvPicPr>
        <p:blipFill>
          <a:blip r:embed="rId4">
            <a:clrChange>
              <a:clrFrom>
                <a:srgbClr val="F1F4F9"/>
              </a:clrFrom>
              <a:clrTo>
                <a:srgbClr val="F1F4F9">
                  <a:alpha val="0"/>
                </a:srgbClr>
              </a:clrTo>
            </a:clrChange>
            <a:extLst>
              <a:ext uri="{28A0092B-C50C-407E-A947-70E740481C1C}">
                <a14:useLocalDpi xmlns:a14="http://schemas.microsoft.com/office/drawing/2010/main" val="0"/>
              </a:ext>
            </a:extLst>
          </a:blip>
          <a:srcRect/>
          <a:stretch>
            <a:fillRect/>
          </a:stretch>
        </p:blipFill>
        <p:spPr bwMode="auto">
          <a:xfrm rot="2406210" flipH="1">
            <a:off x="2104249" y="1334447"/>
            <a:ext cx="12192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2" name="Picture 12" descr="map"/>
          <p:cNvPicPr>
            <a:picLocks noChangeAspect="1" noChangeArrowheads="1"/>
          </p:cNvPicPr>
          <p:nvPr/>
        </p:nvPicPr>
        <p:blipFill>
          <a:blip r:embed="rId5">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514600" y="3657600"/>
            <a:ext cx="4572000" cy="230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6"/>
          <p:cNvSpPr>
            <a:spLocks noChangeArrowheads="1"/>
          </p:cNvSpPr>
          <p:nvPr/>
        </p:nvSpPr>
        <p:spPr bwMode="auto">
          <a:xfrm>
            <a:off x="5638800" y="1905000"/>
            <a:ext cx="2971800" cy="4191000"/>
          </a:xfrm>
          <a:prstGeom prst="rect">
            <a:avLst/>
          </a:prstGeom>
          <a:noFill/>
          <a:ln>
            <a:noFill/>
          </a:ln>
          <a:effectLst>
            <a:outerShdw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endParaRPr lang="en-US"/>
          </a:p>
        </p:txBody>
      </p:sp>
      <p:sp>
        <p:nvSpPr>
          <p:cNvPr id="122887" name="Oval 7"/>
          <p:cNvSpPr>
            <a:spLocks noChangeArrowheads="1"/>
          </p:cNvSpPr>
          <p:nvPr/>
        </p:nvSpPr>
        <p:spPr bwMode="auto">
          <a:xfrm>
            <a:off x="838200" y="1981200"/>
            <a:ext cx="1905000" cy="1828800"/>
          </a:xfrm>
          <a:prstGeom prst="ellipse">
            <a:avLst/>
          </a:prstGeom>
          <a:solidFill>
            <a:srgbClr val="FFFF99">
              <a:alpha val="50195"/>
            </a:srgbClr>
          </a:solidFill>
          <a:ln w="9525">
            <a:solidFill>
              <a:schemeClr val="tx1"/>
            </a:solidFill>
            <a:round/>
            <a:headEnd/>
            <a:tailEnd/>
          </a:ln>
        </p:spPr>
        <p:txBody>
          <a:bodyPr wrap="none" anchor="ctr"/>
          <a:lstStyle/>
          <a:p>
            <a:pPr algn="ctr" eaLnBrk="0" hangingPunct="0"/>
            <a:r>
              <a:rPr lang="en-US">
                <a:solidFill>
                  <a:srgbClr val="000000"/>
                </a:solidFill>
              </a:rPr>
              <a:t>      ANIMAL       </a:t>
            </a:r>
          </a:p>
        </p:txBody>
      </p:sp>
      <p:sp>
        <p:nvSpPr>
          <p:cNvPr id="122888" name="Oval 8"/>
          <p:cNvSpPr>
            <a:spLocks noChangeArrowheads="1"/>
          </p:cNvSpPr>
          <p:nvPr/>
        </p:nvSpPr>
        <p:spPr bwMode="auto">
          <a:xfrm>
            <a:off x="1752600" y="685800"/>
            <a:ext cx="1828800" cy="1828800"/>
          </a:xfrm>
          <a:prstGeom prst="ellipse">
            <a:avLst/>
          </a:prstGeom>
          <a:solidFill>
            <a:srgbClr val="CC99FF">
              <a:alpha val="50195"/>
            </a:srgbClr>
          </a:solidFill>
          <a:ln w="9525">
            <a:solidFill>
              <a:schemeClr val="tx1"/>
            </a:solidFill>
            <a:round/>
            <a:headEnd/>
            <a:tailEnd/>
          </a:ln>
        </p:spPr>
        <p:txBody>
          <a:bodyPr wrap="none" anchor="ctr"/>
          <a:lstStyle/>
          <a:p>
            <a:pPr algn="ctr" eaLnBrk="0" hangingPunct="0"/>
            <a:endParaRPr lang="en-US">
              <a:solidFill>
                <a:srgbClr val="000000"/>
              </a:solidFill>
            </a:endParaRPr>
          </a:p>
          <a:p>
            <a:pPr algn="ctr" eaLnBrk="0" hangingPunct="0"/>
            <a:r>
              <a:rPr lang="en-US">
                <a:solidFill>
                  <a:srgbClr val="000000"/>
                </a:solidFill>
              </a:rPr>
              <a:t>HUMAN</a:t>
            </a:r>
          </a:p>
          <a:p>
            <a:pPr algn="ctr" eaLnBrk="0" hangingPunct="0"/>
            <a:endParaRPr lang="en-US">
              <a:solidFill>
                <a:srgbClr val="000000"/>
              </a:solidFill>
            </a:endParaRPr>
          </a:p>
          <a:p>
            <a:pPr algn="ctr" eaLnBrk="0" hangingPunct="0"/>
            <a:endParaRPr lang="en-US">
              <a:solidFill>
                <a:srgbClr val="000000"/>
              </a:solidFill>
            </a:endParaRPr>
          </a:p>
        </p:txBody>
      </p:sp>
      <p:sp>
        <p:nvSpPr>
          <p:cNvPr id="122889" name="Oval 9"/>
          <p:cNvSpPr>
            <a:spLocks noChangeArrowheads="1"/>
          </p:cNvSpPr>
          <p:nvPr/>
        </p:nvSpPr>
        <p:spPr bwMode="auto">
          <a:xfrm>
            <a:off x="1676400" y="152400"/>
            <a:ext cx="6629400" cy="6096000"/>
          </a:xfrm>
          <a:prstGeom prst="ellipse">
            <a:avLst/>
          </a:prstGeom>
          <a:solidFill>
            <a:srgbClr val="CCFFCC">
              <a:alpha val="50195"/>
            </a:srgbClr>
          </a:solidFill>
          <a:ln w="9525">
            <a:solidFill>
              <a:schemeClr val="tx1"/>
            </a:solidFill>
            <a:round/>
            <a:headEnd/>
            <a:tailEnd/>
          </a:ln>
        </p:spPr>
        <p:txBody>
          <a:bodyPr wrap="none" anchor="ctr"/>
          <a:lstStyle/>
          <a:p>
            <a:pPr algn="ctr" eaLnBrk="0" hangingPunct="0"/>
            <a:r>
              <a:rPr lang="en-US">
                <a:solidFill>
                  <a:srgbClr val="000000"/>
                </a:solidFill>
              </a:rPr>
              <a:t> ECOSYSTEM  </a:t>
            </a:r>
            <a:r>
              <a:rPr lang="en-US" sz="1200">
                <a:solidFill>
                  <a:srgbClr val="000000"/>
                </a:solidFill>
              </a:rPr>
              <a:t>  </a:t>
            </a:r>
          </a:p>
        </p:txBody>
      </p:sp>
      <p:sp>
        <p:nvSpPr>
          <p:cNvPr id="122891" name="Rectangle 11"/>
          <p:cNvSpPr>
            <a:spLocks noChangeArrowheads="1"/>
          </p:cNvSpPr>
          <p:nvPr/>
        </p:nvSpPr>
        <p:spPr bwMode="auto">
          <a:xfrm>
            <a:off x="3124200" y="0"/>
            <a:ext cx="4114800" cy="13716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eaLnBrk="0" hangingPunct="0">
              <a:defRPr/>
            </a:pPr>
            <a:endParaRPr lang="en-US" sz="4400" b="1">
              <a:solidFill>
                <a:srgbClr val="FFFF00"/>
              </a:solidFill>
              <a:ea typeface="ＭＳ Ｐゴシック" charset="-128"/>
              <a:cs typeface="ＭＳ Ｐゴシック" charset="-128"/>
            </a:endParaRPr>
          </a:p>
        </p:txBody>
      </p:sp>
      <p:sp>
        <p:nvSpPr>
          <p:cNvPr id="19467" name="Rectangle 15"/>
          <p:cNvSpPr>
            <a:spLocks noChangeArrowheads="1"/>
          </p:cNvSpPr>
          <p:nvPr/>
        </p:nvSpPr>
        <p:spPr bwMode="auto">
          <a:xfrm>
            <a:off x="838200" y="3657600"/>
            <a:ext cx="3048000" cy="533400"/>
          </a:xfrm>
          <a:prstGeom prst="rect">
            <a:avLst/>
          </a:prstGeom>
          <a:noFill/>
          <a:ln>
            <a:noFill/>
          </a:ln>
          <a:effectLst>
            <a:outerShdw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0" hangingPunct="0">
              <a:spcBef>
                <a:spcPct val="20000"/>
              </a:spcBef>
            </a:pPr>
            <a:endParaRPr lang="en-US"/>
          </a:p>
        </p:txBody>
      </p:sp>
      <p:sp>
        <p:nvSpPr>
          <p:cNvPr id="122896" name="Rectangle 16"/>
          <p:cNvSpPr>
            <a:spLocks noChangeArrowheads="1"/>
          </p:cNvSpPr>
          <p:nvPr/>
        </p:nvSpPr>
        <p:spPr bwMode="auto">
          <a:xfrm>
            <a:off x="4648200" y="51816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lvl="1" indent="-342900" eaLnBrk="0" hangingPunct="0">
              <a:spcBef>
                <a:spcPct val="20000"/>
              </a:spcBef>
            </a:pPr>
            <a:endParaRPr lang="en-US" sz="3200" b="1">
              <a:solidFill>
                <a:srgbClr val="FFFF00"/>
              </a:solidFill>
            </a:endParaRPr>
          </a:p>
        </p:txBody>
      </p:sp>
      <p:sp>
        <p:nvSpPr>
          <p:cNvPr id="122897" name="Rectangle 17"/>
          <p:cNvSpPr>
            <a:spLocks noChangeArrowheads="1"/>
          </p:cNvSpPr>
          <p:nvPr/>
        </p:nvSpPr>
        <p:spPr bwMode="auto">
          <a:xfrm>
            <a:off x="2743200" y="4495800"/>
            <a:ext cx="4114800" cy="533400"/>
          </a:xfrm>
          <a:prstGeom prst="rect">
            <a:avLst/>
          </a:prstGeom>
          <a:noFill/>
          <a:ln>
            <a:noFill/>
          </a:ln>
          <a:effectLst>
            <a:outerShdw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en-US" sz="3200" b="1">
              <a:solidFill>
                <a:srgbClr val="FFFF00"/>
              </a:solidFill>
            </a:endParaRPr>
          </a:p>
        </p:txBody>
      </p:sp>
      <p:sp>
        <p:nvSpPr>
          <p:cNvPr id="2" name="TextBox 1"/>
          <p:cNvSpPr txBox="1"/>
          <p:nvPr/>
        </p:nvSpPr>
        <p:spPr>
          <a:xfrm>
            <a:off x="5410200" y="152400"/>
            <a:ext cx="3616019" cy="3108544"/>
          </a:xfrm>
          <a:prstGeom prst="rect">
            <a:avLst/>
          </a:prstGeom>
          <a:noFill/>
        </p:spPr>
        <p:txBody>
          <a:bodyPr wrap="none" rtlCol="0">
            <a:spAutoFit/>
          </a:bodyPr>
          <a:lstStyle/>
          <a:p>
            <a:pPr eaLnBrk="1" hangingPunct="1"/>
            <a:r>
              <a:rPr lang="en-US" sz="2800" b="1">
                <a:solidFill>
                  <a:srgbClr val="000000"/>
                </a:solidFill>
                <a:latin typeface="Arial"/>
                <a:cs typeface="Arial"/>
              </a:rPr>
              <a:t>Holistic</a:t>
            </a:r>
          </a:p>
          <a:p>
            <a:pPr eaLnBrk="1" hangingPunct="1"/>
            <a:endParaRPr lang="en-US" sz="2800" b="1">
              <a:solidFill>
                <a:srgbClr val="000000"/>
              </a:solidFill>
              <a:latin typeface="Arial"/>
              <a:cs typeface="Arial"/>
            </a:endParaRPr>
          </a:p>
          <a:p>
            <a:pPr eaLnBrk="1" hangingPunct="1"/>
            <a:r>
              <a:rPr lang="en-US" sz="2800" b="1">
                <a:solidFill>
                  <a:srgbClr val="000000"/>
                </a:solidFill>
                <a:latin typeface="Arial"/>
                <a:cs typeface="Arial"/>
              </a:rPr>
              <a:t>Collaborative  </a:t>
            </a:r>
          </a:p>
          <a:p>
            <a:pPr eaLnBrk="1" hangingPunct="1"/>
            <a:endParaRPr lang="en-US" sz="2800" b="1">
              <a:solidFill>
                <a:srgbClr val="000000"/>
              </a:solidFill>
              <a:latin typeface="Arial"/>
              <a:cs typeface="Arial"/>
            </a:endParaRPr>
          </a:p>
          <a:p>
            <a:pPr eaLnBrk="1" hangingPunct="1"/>
            <a:r>
              <a:rPr lang="en-US" sz="2800" b="1">
                <a:solidFill>
                  <a:srgbClr val="000000"/>
                </a:solidFill>
                <a:latin typeface="Arial"/>
                <a:cs typeface="Arial"/>
              </a:rPr>
              <a:t>Focused on </a:t>
            </a:r>
          </a:p>
          <a:p>
            <a:pPr eaLnBrk="1" hangingPunct="1"/>
            <a:r>
              <a:rPr lang="en-US" sz="2800" b="1">
                <a:solidFill>
                  <a:srgbClr val="000000"/>
                </a:solidFill>
                <a:latin typeface="Arial"/>
                <a:cs typeface="Arial"/>
              </a:rPr>
              <a:t>integrated solutions</a:t>
            </a:r>
          </a:p>
          <a:p>
            <a:endParaRPr lang="en-US" sz="2800"/>
          </a:p>
        </p:txBody>
      </p:sp>
      <p:sp>
        <p:nvSpPr>
          <p:cNvPr id="3" name="Rectangle 2"/>
          <p:cNvSpPr/>
          <p:nvPr/>
        </p:nvSpPr>
        <p:spPr>
          <a:xfrm>
            <a:off x="152400" y="152400"/>
            <a:ext cx="2821606" cy="584776"/>
          </a:xfrm>
          <a:prstGeom prst="rect">
            <a:avLst/>
          </a:prstGeom>
        </p:spPr>
        <p:txBody>
          <a:bodyPr wrap="none">
            <a:spAutoFit/>
          </a:bodyPr>
          <a:lstStyle/>
          <a:p>
            <a:pPr algn="ctr">
              <a:defRPr/>
            </a:pPr>
            <a:r>
              <a:rPr lang="en-US" sz="3200" b="1">
                <a:solidFill>
                  <a:srgbClr val="000000"/>
                </a:solidFill>
                <a:ea typeface="ＭＳ Ｐゴシック" charset="-128"/>
                <a:cs typeface="ＭＳ Ｐゴシック" charset="-128"/>
              </a:rPr>
              <a:t>ONE HEALTH</a:t>
            </a:r>
          </a:p>
        </p:txBody>
      </p:sp>
    </p:spTree>
    <p:extLst>
      <p:ext uri="{BB962C8B-B14F-4D97-AF65-F5344CB8AC3E}">
        <p14:creationId xmlns:p14="http://schemas.microsoft.com/office/powerpoint/2010/main" val="4178979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2898"/>
                                        </p:tgtEl>
                                        <p:attrNameLst>
                                          <p:attrName>style.visibility</p:attrName>
                                        </p:attrNameLst>
                                      </p:cBhvr>
                                      <p:to>
                                        <p:strVal val="visible"/>
                                      </p:to>
                                    </p:set>
                                    <p:animEffect transition="in" filter="dissolve">
                                      <p:cBhvr>
                                        <p:cTn id="7" dur="1000"/>
                                        <p:tgtEl>
                                          <p:spTgt spid="12289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2887"/>
                                        </p:tgtEl>
                                        <p:attrNameLst>
                                          <p:attrName>style.visibility</p:attrName>
                                        </p:attrNameLst>
                                      </p:cBhvr>
                                      <p:to>
                                        <p:strVal val="visible"/>
                                      </p:to>
                                    </p:set>
                                    <p:animEffect transition="in" filter="dissolve">
                                      <p:cBhvr>
                                        <p:cTn id="10" dur="1000"/>
                                        <p:tgtEl>
                                          <p:spTgt spid="122887"/>
                                        </p:tgtEl>
                                      </p:cBhvr>
                                    </p:animEffect>
                                  </p:childTnLst>
                                </p:cTn>
                              </p:par>
                            </p:childTnLst>
                          </p:cTn>
                        </p:par>
                        <p:par>
                          <p:cTn id="11" fill="hold">
                            <p:stCondLst>
                              <p:cond delay="1000"/>
                            </p:stCondLst>
                            <p:childTnLst>
                              <p:par>
                                <p:cTn id="12" presetID="9" presetClass="entr" presetSubtype="0" fill="hold" nodeType="afterEffect">
                                  <p:stCondLst>
                                    <p:cond delay="500"/>
                                  </p:stCondLst>
                                  <p:childTnLst>
                                    <p:set>
                                      <p:cBhvr>
                                        <p:cTn id="13" dur="1" fill="hold">
                                          <p:stCondLst>
                                            <p:cond delay="0"/>
                                          </p:stCondLst>
                                        </p:cTn>
                                        <p:tgtEl>
                                          <p:spTgt spid="122894"/>
                                        </p:tgtEl>
                                        <p:attrNameLst>
                                          <p:attrName>style.visibility</p:attrName>
                                        </p:attrNameLst>
                                      </p:cBhvr>
                                      <p:to>
                                        <p:strVal val="visible"/>
                                      </p:to>
                                    </p:set>
                                    <p:animEffect transition="in" filter="dissolve">
                                      <p:cBhvr>
                                        <p:cTn id="14" dur="1000"/>
                                        <p:tgtEl>
                                          <p:spTgt spid="12289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2888"/>
                                        </p:tgtEl>
                                        <p:attrNameLst>
                                          <p:attrName>style.visibility</p:attrName>
                                        </p:attrNameLst>
                                      </p:cBhvr>
                                      <p:to>
                                        <p:strVal val="visible"/>
                                      </p:to>
                                    </p:set>
                                    <p:animEffect transition="in" filter="dissolve">
                                      <p:cBhvr>
                                        <p:cTn id="17" dur="1000"/>
                                        <p:tgtEl>
                                          <p:spTgt spid="122888"/>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path" presetSubtype="0" accel="50000" decel="50000" fill="hold" grpId="1" nodeType="clickEffect">
                                  <p:stCondLst>
                                    <p:cond delay="0"/>
                                  </p:stCondLst>
                                  <p:childTnLst>
                                    <p:animMotion origin="layout" path="M -0.05 -0.02222 L 0.15 0.06111 " pathEditMode="relative" rAng="0" ptsTypes="AA">
                                      <p:cBhvr>
                                        <p:cTn id="21" dur="2000" fill="hold"/>
                                        <p:tgtEl>
                                          <p:spTgt spid="122888"/>
                                        </p:tgtEl>
                                        <p:attrNameLst>
                                          <p:attrName>ppt_x</p:attrName>
                                          <p:attrName>ppt_y</p:attrName>
                                        </p:attrNameLst>
                                      </p:cBhvr>
                                      <p:rCtr x="10000" y="4167"/>
                                    </p:animMotion>
                                  </p:childTnLst>
                                </p:cTn>
                              </p:par>
                              <p:par>
                                <p:cTn id="22" presetID="49" presetClass="path" presetSubtype="0" accel="50000" decel="50000" fill="hold" nodeType="withEffect">
                                  <p:stCondLst>
                                    <p:cond delay="0"/>
                                  </p:stCondLst>
                                  <p:childTnLst>
                                    <p:animMotion origin="layout" path="M -0.07188 -0.03889 L 0.13646 0.06134 " pathEditMode="relative" rAng="0" ptsTypes="AA">
                                      <p:cBhvr>
                                        <p:cTn id="23" dur="2000" fill="hold"/>
                                        <p:tgtEl>
                                          <p:spTgt spid="122894"/>
                                        </p:tgtEl>
                                        <p:attrNameLst>
                                          <p:attrName>ppt_x</p:attrName>
                                          <p:attrName>ppt_y</p:attrName>
                                        </p:attrNameLst>
                                      </p:cBhvr>
                                      <p:rCtr x="10417" y="5000"/>
                                    </p:animMotion>
                                  </p:childTnLst>
                                </p:cTn>
                              </p:par>
                              <p:par>
                                <p:cTn id="24" presetID="63" presetClass="path" presetSubtype="0" accel="50000" decel="50000" fill="hold" grpId="1" nodeType="withEffect">
                                  <p:stCondLst>
                                    <p:cond delay="0"/>
                                  </p:stCondLst>
                                  <p:childTnLst>
                                    <p:animMotion origin="layout" path="M -0.0625 -1.11111E-6 L 0.17917 0.00556 " pathEditMode="relative" rAng="0" ptsTypes="AA">
                                      <p:cBhvr>
                                        <p:cTn id="25" dur="2000" fill="hold"/>
                                        <p:tgtEl>
                                          <p:spTgt spid="122887"/>
                                        </p:tgtEl>
                                        <p:attrNameLst>
                                          <p:attrName>ppt_x</p:attrName>
                                          <p:attrName>ppt_y</p:attrName>
                                        </p:attrNameLst>
                                      </p:cBhvr>
                                      <p:rCtr x="12083" y="278"/>
                                    </p:animMotion>
                                  </p:childTnLst>
                                </p:cTn>
                              </p:par>
                              <p:par>
                                <p:cTn id="26" presetID="63" presetClass="path" presetSubtype="0" accel="50000" decel="50000" fill="hold" nodeType="withEffect">
                                  <p:stCondLst>
                                    <p:cond delay="0"/>
                                  </p:stCondLst>
                                  <p:childTnLst>
                                    <p:animMotion origin="layout" path="M -0.0382 0.00185 L 0.15694 0.01481 " pathEditMode="relative" rAng="0" ptsTypes="AA">
                                      <p:cBhvr>
                                        <p:cTn id="27" dur="2000" fill="hold"/>
                                        <p:tgtEl>
                                          <p:spTgt spid="122898"/>
                                        </p:tgtEl>
                                        <p:attrNameLst>
                                          <p:attrName>ppt_x</p:attrName>
                                          <p:attrName>ppt_y</p:attrName>
                                        </p:attrNameLst>
                                      </p:cBhvr>
                                      <p:rCtr x="9757" y="648"/>
                                    </p:animMotion>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nodePh="1">
                                  <p:stCondLst>
                                    <p:cond delay="0"/>
                                  </p:stCondLst>
                                  <p:endCondLst>
                                    <p:cond evt="begin" delay="0">
                                      <p:tn val="30"/>
                                    </p:cond>
                                  </p:endCondLst>
                                  <p:childTnLst>
                                    <p:set>
                                      <p:cBhvr>
                                        <p:cTn id="31" dur="1" fill="hold">
                                          <p:stCondLst>
                                            <p:cond delay="0"/>
                                          </p:stCondLst>
                                        </p:cTn>
                                        <p:tgtEl>
                                          <p:spTgt spid="122896">
                                            <p:txEl>
                                              <p:pRg st="0" end="0"/>
                                            </p:txEl>
                                          </p:spTgt>
                                        </p:tgtEl>
                                        <p:attrNameLst>
                                          <p:attrName>style.visibility</p:attrName>
                                        </p:attrNameLst>
                                      </p:cBhvr>
                                      <p:to>
                                        <p:strVal val="visible"/>
                                      </p:to>
                                    </p:set>
                                    <p:animEffect transition="in" filter="dissolve">
                                      <p:cBhvr>
                                        <p:cTn id="32" dur="1000"/>
                                        <p:tgtEl>
                                          <p:spTgt spid="122896">
                                            <p:txEl>
                                              <p:pRg st="0" end="0"/>
                                            </p:txEl>
                                          </p:spTgt>
                                        </p:tgtEl>
                                      </p:cBhvr>
                                    </p:animEffect>
                                  </p:childTnLst>
                                </p:cTn>
                              </p:par>
                              <p:par>
                                <p:cTn id="33" presetID="10" presetClass="exit" presetSubtype="0" fill="hold" nodeType="withEffect" nodePh="1">
                                  <p:stCondLst>
                                    <p:cond delay="0"/>
                                  </p:stCondLst>
                                  <p:endCondLst>
                                    <p:cond evt="begin" delay="0">
                                      <p:tn val="33"/>
                                    </p:cond>
                                  </p:endCondLst>
                                  <p:childTnLst>
                                    <p:animEffect transition="out" filter="fade">
                                      <p:cBhvr>
                                        <p:cTn id="34" dur="1000"/>
                                        <p:tgtEl>
                                          <p:spTgt spid="122897">
                                            <p:txEl>
                                              <p:pRg st="0" end="0"/>
                                            </p:txEl>
                                          </p:spTgt>
                                        </p:tgtEl>
                                      </p:cBhvr>
                                    </p:animEffect>
                                    <p:set>
                                      <p:cBhvr>
                                        <p:cTn id="35" dur="1" fill="hold">
                                          <p:stCondLst>
                                            <p:cond delay="999"/>
                                          </p:stCondLst>
                                        </p:cTn>
                                        <p:tgtEl>
                                          <p:spTgt spid="122897">
                                            <p:txEl>
                                              <p:pRg st="0" end="0"/>
                                            </p:txEl>
                                          </p:spTgt>
                                        </p:tgtEl>
                                        <p:attrNameLst>
                                          <p:attrName>style.visibility</p:attrName>
                                        </p:attrNameLst>
                                      </p:cBhvr>
                                      <p:to>
                                        <p:strVal val="hidden"/>
                                      </p:to>
                                    </p:set>
                                  </p:childTnLst>
                                </p:cTn>
                              </p:par>
                              <p:par>
                                <p:cTn id="36" presetID="10" presetClass="exit" presetSubtype="0" fill="hold" nodeType="withEffect" nodePh="1">
                                  <p:stCondLst>
                                    <p:cond delay="0"/>
                                  </p:stCondLst>
                                  <p:endCondLst>
                                    <p:cond evt="begin" delay="0">
                                      <p:tn val="36"/>
                                    </p:cond>
                                  </p:endCondLst>
                                  <p:childTnLst>
                                    <p:animEffect transition="out" filter="fade">
                                      <p:cBhvr>
                                        <p:cTn id="37" dur="1000"/>
                                        <p:tgtEl>
                                          <p:spTgt spid="122896">
                                            <p:txEl>
                                              <p:pRg st="0" end="0"/>
                                            </p:txEl>
                                          </p:spTgt>
                                        </p:tgtEl>
                                      </p:cBhvr>
                                    </p:animEffect>
                                    <p:set>
                                      <p:cBhvr>
                                        <p:cTn id="38" dur="1" fill="hold">
                                          <p:stCondLst>
                                            <p:cond delay="999"/>
                                          </p:stCondLst>
                                        </p:cTn>
                                        <p:tgtEl>
                                          <p:spTgt spid="122896">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22892"/>
                                        </p:tgtEl>
                                        <p:attrNameLst>
                                          <p:attrName>style.visibility</p:attrName>
                                        </p:attrNameLst>
                                      </p:cBhvr>
                                      <p:to>
                                        <p:strVal val="visible"/>
                                      </p:to>
                                    </p:set>
                                    <p:animEffect transition="in" filter="dissolve">
                                      <p:cBhvr>
                                        <p:cTn id="43" dur="2000"/>
                                        <p:tgtEl>
                                          <p:spTgt spid="12289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22889"/>
                                        </p:tgtEl>
                                        <p:attrNameLst>
                                          <p:attrName>style.visibility</p:attrName>
                                        </p:attrNameLst>
                                      </p:cBhvr>
                                      <p:to>
                                        <p:strVal val="visible"/>
                                      </p:to>
                                    </p:set>
                                    <p:animEffect transition="in" filter="dissolve">
                                      <p:cBhvr>
                                        <p:cTn id="46" dur="2000"/>
                                        <p:tgtEl>
                                          <p:spTgt spid="12288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1000"/>
                                  </p:stCondLst>
                                  <p:childTnLst>
                                    <p:set>
                                      <p:cBhvr>
                                        <p:cTn id="53" dur="1" fill="hold">
                                          <p:stCondLst>
                                            <p:cond delay="0"/>
                                          </p:stCondLst>
                                        </p:cTn>
                                        <p:tgtEl>
                                          <p:spTgt spid="2">
                                            <p:txEl>
                                              <p:pRg st="2" end="2"/>
                                            </p:txEl>
                                          </p:spTgt>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nodeType="afterEffect">
                                  <p:stCondLst>
                                    <p:cond delay="1000"/>
                                  </p:stCondLst>
                                  <p:childTnLst>
                                    <p:set>
                                      <p:cBhvr>
                                        <p:cTn id="56" dur="1" fill="hold">
                                          <p:stCondLst>
                                            <p:cond delay="0"/>
                                          </p:stCondLst>
                                        </p:cTn>
                                        <p:tgtEl>
                                          <p:spTgt spid="2">
                                            <p:txEl>
                                              <p:pRg st="4" end="4"/>
                                            </p:txEl>
                                          </p:spTgt>
                                        </p:tgtEl>
                                        <p:attrNameLst>
                                          <p:attrName>style.visibility</p:attrName>
                                        </p:attrNameLst>
                                      </p:cBhvr>
                                      <p:to>
                                        <p:strVal val="visible"/>
                                      </p:to>
                                    </p:set>
                                  </p:childTnLst>
                                </p:cTn>
                              </p:par>
                              <p:par>
                                <p:cTn id="57" presetID="1" presetClass="entr" presetSubtype="0" fill="hold" nodeType="withEffect">
                                  <p:stCondLst>
                                    <p:cond delay="1000"/>
                                  </p:stCondLst>
                                  <p:childTnLst>
                                    <p:set>
                                      <p:cBhvr>
                                        <p:cTn id="5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7" grpId="0" animBg="1"/>
      <p:bldP spid="122887" grpId="1" animBg="1"/>
      <p:bldP spid="122888" grpId="0" animBg="1"/>
      <p:bldP spid="122888" grpId="1" animBg="1"/>
      <p:bldP spid="1228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35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2888" y="4171354"/>
            <a:ext cx="6629400" cy="1538883"/>
          </a:xfrm>
          <a:prstGeom prst="rect">
            <a:avLst/>
          </a:prstGeom>
          <a:solidFill>
            <a:srgbClr val="0033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spcBef>
                <a:spcPts val="600"/>
              </a:spcBef>
              <a:spcAft>
                <a:spcPts val="600"/>
              </a:spcAft>
            </a:pPr>
            <a:r>
              <a:rPr lang="en-US" sz="2400">
                <a:solidFill>
                  <a:prstClr val="white"/>
                </a:solidFill>
                <a:latin typeface="Arial"/>
                <a:cs typeface="Calibri" pitchFamily="34" charset="0"/>
              </a:rPr>
              <a:t>Mission</a:t>
            </a:r>
          </a:p>
          <a:p>
            <a:pPr algn="ctr">
              <a:spcBef>
                <a:spcPts val="600"/>
              </a:spcBef>
              <a:spcAft>
                <a:spcPts val="600"/>
              </a:spcAft>
            </a:pPr>
            <a:r>
              <a:rPr lang="en-US" sz="3000" b="1">
                <a:solidFill>
                  <a:prstClr val="white"/>
                </a:solidFill>
                <a:latin typeface="Arial"/>
                <a:cs typeface="Calibri" pitchFamily="34" charset="0"/>
              </a:rPr>
              <a:t>Advance the Health of Animals, People, and the Environment</a:t>
            </a:r>
          </a:p>
        </p:txBody>
      </p:sp>
    </p:spTree>
    <p:extLst>
      <p:ext uri="{BB962C8B-B14F-4D97-AF65-F5344CB8AC3E}">
        <p14:creationId xmlns:p14="http://schemas.microsoft.com/office/powerpoint/2010/main" val="2734199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3232738" cy="2971800"/>
          </a:xfrm>
          <a:prstGeom prst="rect">
            <a:avLst/>
          </a:prstGeom>
        </p:spPr>
      </p:pic>
      <p:pic>
        <p:nvPicPr>
          <p:cNvPr id="8" name="Picture 7"/>
          <p:cNvPicPr>
            <a:picLocks noChangeAspect="1"/>
          </p:cNvPicPr>
          <p:nvPr/>
        </p:nvPicPr>
        <p:blipFill>
          <a:blip r:embed="rId4"/>
          <a:stretch>
            <a:fillRect/>
          </a:stretch>
        </p:blipFill>
        <p:spPr>
          <a:xfrm rot="5400000">
            <a:off x="5708081" y="3287525"/>
            <a:ext cx="3958394" cy="318255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0"/>
            <a:ext cx="3048000" cy="318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645079"/>
            <a:ext cx="2514600" cy="2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stretch>
            <a:fillRect/>
          </a:stretch>
        </p:blipFill>
        <p:spPr>
          <a:xfrm>
            <a:off x="0" y="4746170"/>
            <a:ext cx="2819400" cy="2111829"/>
          </a:xfrm>
          <a:prstGeom prst="rect">
            <a:avLst/>
          </a:prstGeom>
        </p:spPr>
      </p:pic>
      <p:pic>
        <p:nvPicPr>
          <p:cNvPr id="15" name="Picture 14"/>
          <p:cNvPicPr>
            <a:picLocks noChangeAspect="1"/>
          </p:cNvPicPr>
          <p:nvPr/>
        </p:nvPicPr>
        <p:blipFill>
          <a:blip r:embed="rId8"/>
          <a:stretch>
            <a:fillRect/>
          </a:stretch>
        </p:blipFill>
        <p:spPr>
          <a:xfrm>
            <a:off x="2819399" y="2888847"/>
            <a:ext cx="3276601" cy="2177488"/>
          </a:xfrm>
          <a:prstGeom prst="rect">
            <a:avLst/>
          </a:prstGeom>
        </p:spPr>
      </p:pic>
      <p:sp>
        <p:nvSpPr>
          <p:cNvPr id="16" name="TextBox 15"/>
          <p:cNvSpPr txBox="1"/>
          <p:nvPr/>
        </p:nvSpPr>
        <p:spPr>
          <a:xfrm>
            <a:off x="152400" y="3276600"/>
            <a:ext cx="2590800" cy="1323439"/>
          </a:xfrm>
          <a:prstGeom prst="rect">
            <a:avLst/>
          </a:prstGeom>
          <a:noFill/>
        </p:spPr>
        <p:txBody>
          <a:bodyPr wrap="square" rtlCol="0">
            <a:spAutoFit/>
          </a:bodyPr>
          <a:lstStyle/>
          <a:p>
            <a:r>
              <a:rPr lang="en-US" sz="2000" b="1"/>
              <a:t>Clinical medicine, surgery, oncology, pathology, immunology, ID</a:t>
            </a:r>
          </a:p>
        </p:txBody>
      </p:sp>
      <p:sp>
        <p:nvSpPr>
          <p:cNvPr id="17" name="TextBox 16"/>
          <p:cNvSpPr txBox="1"/>
          <p:nvPr/>
        </p:nvSpPr>
        <p:spPr>
          <a:xfrm>
            <a:off x="6836833" y="1524000"/>
            <a:ext cx="2324100" cy="1323439"/>
          </a:xfrm>
          <a:prstGeom prst="rect">
            <a:avLst/>
          </a:prstGeom>
          <a:noFill/>
        </p:spPr>
        <p:txBody>
          <a:bodyPr wrap="square" rtlCol="0">
            <a:spAutoFit/>
          </a:bodyPr>
          <a:lstStyle/>
          <a:p>
            <a:endParaRPr lang="en-US" sz="2000" b="1"/>
          </a:p>
          <a:p>
            <a:r>
              <a:rPr lang="en-US" sz="2000" b="1"/>
              <a:t>Biomedical &amp; translational research</a:t>
            </a:r>
          </a:p>
        </p:txBody>
      </p:sp>
      <p:pic>
        <p:nvPicPr>
          <p:cNvPr id="18" name="Picture 5" descr="cat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5102225"/>
            <a:ext cx="17811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10"/>
          <a:srcRect l="4597" r="8813"/>
          <a:stretch/>
        </p:blipFill>
        <p:spPr>
          <a:xfrm>
            <a:off x="6248400" y="152400"/>
            <a:ext cx="1143000" cy="1650017"/>
          </a:xfrm>
          <a:prstGeom prst="rect">
            <a:avLst/>
          </a:prstGeom>
        </p:spPr>
      </p:pic>
      <p:sp>
        <p:nvSpPr>
          <p:cNvPr id="20" name="TextBox 19"/>
          <p:cNvSpPr txBox="1"/>
          <p:nvPr/>
        </p:nvSpPr>
        <p:spPr>
          <a:xfrm>
            <a:off x="2819400" y="228600"/>
            <a:ext cx="2350849" cy="400110"/>
          </a:xfrm>
          <a:prstGeom prst="rect">
            <a:avLst/>
          </a:prstGeom>
          <a:noFill/>
        </p:spPr>
        <p:txBody>
          <a:bodyPr wrap="none" rtlCol="0">
            <a:spAutoFit/>
          </a:bodyPr>
          <a:lstStyle/>
          <a:p>
            <a:r>
              <a:rPr lang="en-US" sz="2000" b="1"/>
              <a:t>Advancing Health</a:t>
            </a:r>
          </a:p>
        </p:txBody>
      </p:sp>
    </p:spTree>
    <p:extLst>
      <p:ext uri="{BB962C8B-B14F-4D97-AF65-F5344CB8AC3E}">
        <p14:creationId xmlns:p14="http://schemas.microsoft.com/office/powerpoint/2010/main" val="209475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55600"/>
            <a:ext cx="70104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768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FCA5"/>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0" y="228600"/>
            <a:ext cx="2514600" cy="1190625"/>
          </a:xfrm>
          <a:effectLst>
            <a:outerShdw blurRad="63500" dist="53882" dir="2700000" algn="ctr" rotWithShape="0">
              <a:srgbClr val="000000">
                <a:alpha val="74998"/>
              </a:srgbClr>
            </a:outerShdw>
          </a:effectLst>
        </p:spPr>
        <p:txBody>
          <a:bodyPr/>
          <a:lstStyle/>
          <a:p>
            <a:pPr>
              <a:lnSpc>
                <a:spcPct val="80000"/>
              </a:lnSpc>
              <a:defRPr/>
            </a:pPr>
            <a:r>
              <a:rPr lang="en-US" dirty="0">
                <a:latin typeface="Century Schoolbook" charset="0"/>
                <a:cs typeface="+mj-cs"/>
              </a:rPr>
              <a:t/>
            </a:r>
            <a:br>
              <a:rPr lang="en-US" dirty="0">
                <a:latin typeface="Century Schoolbook" charset="0"/>
                <a:cs typeface="+mj-cs"/>
              </a:rPr>
            </a:br>
            <a:endParaRPr lang="en-US" dirty="0">
              <a:latin typeface="Century Schoolbook" charset="0"/>
              <a:cs typeface="+mj-cs"/>
            </a:endParaRPr>
          </a:p>
        </p:txBody>
      </p:sp>
      <p:pic>
        <p:nvPicPr>
          <p:cNvPr id="4" name="Picture 3"/>
          <p:cNvPicPr>
            <a:picLocks noChangeAspect="1"/>
          </p:cNvPicPr>
          <p:nvPr/>
        </p:nvPicPr>
        <p:blipFill rotWithShape="1">
          <a:blip r:embed="rId3"/>
          <a:srcRect l="32498"/>
          <a:stretch/>
        </p:blipFill>
        <p:spPr>
          <a:xfrm>
            <a:off x="-76230" y="4396902"/>
            <a:ext cx="2667060" cy="2461098"/>
          </a:xfrm>
          <a:prstGeom prst="rect">
            <a:avLst/>
          </a:prstGeom>
        </p:spPr>
      </p:pic>
      <p:pic>
        <p:nvPicPr>
          <p:cNvPr id="6" name="Picture 5"/>
          <p:cNvPicPr>
            <a:picLocks noChangeAspect="1"/>
          </p:cNvPicPr>
          <p:nvPr/>
        </p:nvPicPr>
        <p:blipFill>
          <a:blip r:embed="rId4"/>
          <a:stretch>
            <a:fillRect/>
          </a:stretch>
        </p:blipFill>
        <p:spPr>
          <a:xfrm>
            <a:off x="6096106" y="2590800"/>
            <a:ext cx="3047894" cy="2057400"/>
          </a:xfrm>
          <a:prstGeom prst="rect">
            <a:avLst/>
          </a:prstGeom>
        </p:spPr>
      </p:pic>
      <p:pic>
        <p:nvPicPr>
          <p:cNvPr id="7" name="Picture 6"/>
          <p:cNvPicPr>
            <a:picLocks noChangeAspect="1"/>
          </p:cNvPicPr>
          <p:nvPr/>
        </p:nvPicPr>
        <p:blipFill rotWithShape="1">
          <a:blip r:embed="rId5"/>
          <a:srcRect l="16676"/>
          <a:stretch/>
        </p:blipFill>
        <p:spPr>
          <a:xfrm>
            <a:off x="6172200" y="0"/>
            <a:ext cx="2980267" cy="2682240"/>
          </a:xfrm>
          <a:prstGeom prst="rect">
            <a:avLst/>
          </a:prstGeom>
        </p:spPr>
      </p:pic>
      <p:pic>
        <p:nvPicPr>
          <p:cNvPr id="19" name="Picture 18"/>
          <p:cNvPicPr>
            <a:picLocks noChangeAspect="1"/>
          </p:cNvPicPr>
          <p:nvPr/>
        </p:nvPicPr>
        <p:blipFill rotWithShape="1">
          <a:blip r:embed="rId6"/>
          <a:srcRect r="26061"/>
          <a:stretch/>
        </p:blipFill>
        <p:spPr>
          <a:xfrm>
            <a:off x="2590830" y="4175974"/>
            <a:ext cx="3056068" cy="268202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4194" y="4396902"/>
            <a:ext cx="3548273" cy="249938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8751" y="1633977"/>
            <a:ext cx="3246498" cy="2762925"/>
          </a:xfrm>
          <a:prstGeom prst="rect">
            <a:avLst/>
          </a:prstGeom>
        </p:spPr>
      </p:pic>
      <p:pic>
        <p:nvPicPr>
          <p:cNvPr id="13" name="Picture 12"/>
          <p:cNvPicPr>
            <a:picLocks noChangeAspect="1"/>
          </p:cNvPicPr>
          <p:nvPr/>
        </p:nvPicPr>
        <p:blipFill>
          <a:blip r:embed="rId9"/>
          <a:stretch>
            <a:fillRect/>
          </a:stretch>
        </p:blipFill>
        <p:spPr>
          <a:xfrm>
            <a:off x="-8467" y="1627453"/>
            <a:ext cx="2971801" cy="2769449"/>
          </a:xfrm>
          <a:prstGeom prst="rect">
            <a:avLst/>
          </a:prstGeom>
        </p:spPr>
      </p:pic>
      <p:sp>
        <p:nvSpPr>
          <p:cNvPr id="2" name="TextBox 1"/>
          <p:cNvSpPr txBox="1"/>
          <p:nvPr/>
        </p:nvSpPr>
        <p:spPr>
          <a:xfrm>
            <a:off x="472661" y="546568"/>
            <a:ext cx="5174237" cy="769441"/>
          </a:xfrm>
          <a:prstGeom prst="rect">
            <a:avLst/>
          </a:prstGeom>
          <a:noFill/>
        </p:spPr>
        <p:txBody>
          <a:bodyPr wrap="none" rtlCol="0">
            <a:spAutoFit/>
          </a:bodyPr>
          <a:lstStyle/>
          <a:p>
            <a:r>
              <a:rPr lang="en-US" sz="4400" b="1" dirty="0">
                <a:latin typeface="Arial" charset="0"/>
                <a:ea typeface="Arial" charset="0"/>
                <a:cs typeface="Arial" charset="0"/>
              </a:rPr>
              <a:t>Rural  Veterinarian</a:t>
            </a:r>
          </a:p>
        </p:txBody>
      </p:sp>
    </p:spTree>
    <p:extLst>
      <p:ext uri="{BB962C8B-B14F-4D97-AF65-F5344CB8AC3E}">
        <p14:creationId xmlns:p14="http://schemas.microsoft.com/office/powerpoint/2010/main" val="2613633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idx="1"/>
          </p:nvPr>
        </p:nvSpPr>
        <p:spPr>
          <a:xfrm>
            <a:off x="0" y="33867"/>
            <a:ext cx="9144000" cy="3276600"/>
          </a:xfrm>
        </p:spPr>
        <p:txBody>
          <a:bodyPr>
            <a:noAutofit/>
          </a:bodyPr>
          <a:lstStyle/>
          <a:p>
            <a:pPr algn="ctr">
              <a:buFontTx/>
              <a:buNone/>
            </a:pPr>
            <a:r>
              <a:rPr lang="en-US" sz="2800" b="1">
                <a:latin typeface="Arial" charset="0"/>
                <a:ea typeface="ＭＳ Ｐゴシック" charset="0"/>
                <a:cs typeface="Arial" charset="0"/>
              </a:rPr>
              <a:t>Global climate &amp; land use changes </a:t>
            </a:r>
          </a:p>
          <a:p>
            <a:pPr algn="ctr">
              <a:buFontTx/>
              <a:buNone/>
            </a:pPr>
            <a:r>
              <a:rPr lang="en-US" sz="2800" b="1">
                <a:latin typeface="Arial" charset="0"/>
                <a:ea typeface="ＭＳ Ｐゴシック" charset="0"/>
                <a:cs typeface="Arial" charset="0"/>
              </a:rPr>
              <a:t>&amp; human population growth</a:t>
            </a:r>
          </a:p>
          <a:p>
            <a:pPr algn="ctr">
              <a:buFontTx/>
              <a:buNone/>
            </a:pPr>
            <a:endParaRPr lang="en-US" sz="2800" b="1">
              <a:latin typeface="Arial" charset="0"/>
              <a:ea typeface="ＭＳ Ｐゴシック" charset="0"/>
              <a:cs typeface="Arial" charset="0"/>
            </a:endParaRPr>
          </a:p>
          <a:p>
            <a:pPr algn="ctr">
              <a:buFontTx/>
              <a:buNone/>
            </a:pPr>
            <a:endParaRPr lang="en-US" sz="2800" b="1">
              <a:latin typeface="Arial" charset="0"/>
              <a:ea typeface="ＭＳ Ｐゴシック" charset="0"/>
              <a:cs typeface="Arial" charset="0"/>
            </a:endParaRPr>
          </a:p>
          <a:p>
            <a:pPr algn="ctr">
              <a:buFontTx/>
              <a:buNone/>
            </a:pPr>
            <a:r>
              <a:rPr lang="en-US" sz="2800" b="1">
                <a:latin typeface="Arial" charset="0"/>
                <a:ea typeface="ＭＳ Ｐゴシック" charset="0"/>
                <a:cs typeface="Arial" charset="0"/>
              </a:rPr>
              <a:t>Increased contact between wildlife,</a:t>
            </a:r>
          </a:p>
          <a:p>
            <a:pPr algn="ctr">
              <a:buFontTx/>
              <a:buNone/>
            </a:pPr>
            <a:r>
              <a:rPr lang="en-US" sz="2800" b="1">
                <a:latin typeface="Arial" charset="0"/>
                <a:ea typeface="ＭＳ Ｐゴシック" charset="0"/>
                <a:cs typeface="Arial" charset="0"/>
              </a:rPr>
              <a:t> livestock, people and pets</a:t>
            </a:r>
          </a:p>
          <a:p>
            <a:pPr algn="ctr">
              <a:buFontTx/>
              <a:buNone/>
            </a:pPr>
            <a:endParaRPr lang="en-US" sz="2800" b="1">
              <a:latin typeface="Arial" charset="0"/>
              <a:ea typeface="ＭＳ Ｐゴシック" charset="0"/>
              <a:cs typeface="Arial" charset="0"/>
            </a:endParaRPr>
          </a:p>
          <a:p>
            <a:pPr algn="ctr">
              <a:buFontTx/>
              <a:buNone/>
            </a:pPr>
            <a:endParaRPr lang="en-US" sz="2800" b="1">
              <a:latin typeface="Arial" charset="0"/>
              <a:ea typeface="ＭＳ Ｐゴシック" charset="0"/>
              <a:cs typeface="Arial" charset="0"/>
            </a:endParaRPr>
          </a:p>
          <a:p>
            <a:pPr algn="ctr">
              <a:buFontTx/>
              <a:buNone/>
            </a:pPr>
            <a:r>
              <a:rPr lang="en-US" sz="2800" b="1">
                <a:latin typeface="Arial" charset="0"/>
                <a:ea typeface="ＭＳ Ｐゴシック" charset="0"/>
                <a:cs typeface="Arial" charset="0"/>
              </a:rPr>
              <a:t>Enhanced flow of pathogens</a:t>
            </a:r>
          </a:p>
          <a:p>
            <a:pPr algn="ctr">
              <a:buFontTx/>
              <a:buNone/>
            </a:pPr>
            <a:endParaRPr lang="en-US" sz="2800" b="1">
              <a:latin typeface="Arial" charset="0"/>
              <a:ea typeface="ＭＳ Ｐゴシック" charset="0"/>
              <a:cs typeface="Arial" charset="0"/>
            </a:endParaRPr>
          </a:p>
          <a:p>
            <a:pPr algn="ctr">
              <a:buFontTx/>
              <a:buNone/>
            </a:pPr>
            <a:endParaRPr lang="en-US" sz="2800" b="1">
              <a:latin typeface="Arial" charset="0"/>
              <a:ea typeface="ＭＳ Ｐゴシック" charset="0"/>
              <a:cs typeface="Arial" charset="0"/>
            </a:endParaRPr>
          </a:p>
          <a:p>
            <a:pPr algn="ctr">
              <a:buFontTx/>
              <a:buNone/>
            </a:pPr>
            <a:r>
              <a:rPr lang="en-US" sz="2800" b="1">
                <a:latin typeface="Arial" charset="0"/>
                <a:ea typeface="ＭＳ Ｐゴシック" charset="0"/>
                <a:cs typeface="Arial" charset="0"/>
              </a:rPr>
              <a:t>Health risks to humans, wildlife &amp; domestic animals</a:t>
            </a:r>
          </a:p>
        </p:txBody>
      </p:sp>
      <p:sp>
        <p:nvSpPr>
          <p:cNvPr id="49155" name="Line 3"/>
          <p:cNvSpPr>
            <a:spLocks noChangeShapeType="1"/>
          </p:cNvSpPr>
          <p:nvPr/>
        </p:nvSpPr>
        <p:spPr bwMode="auto">
          <a:xfrm>
            <a:off x="4419600" y="1219200"/>
            <a:ext cx="0" cy="533400"/>
          </a:xfrm>
          <a:prstGeom prst="line">
            <a:avLst/>
          </a:prstGeom>
          <a:noFill/>
          <a:ln w="10795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6" name="Line 4"/>
          <p:cNvSpPr>
            <a:spLocks noChangeShapeType="1"/>
          </p:cNvSpPr>
          <p:nvPr/>
        </p:nvSpPr>
        <p:spPr bwMode="auto">
          <a:xfrm>
            <a:off x="4419600" y="3352800"/>
            <a:ext cx="0" cy="533400"/>
          </a:xfrm>
          <a:prstGeom prst="line">
            <a:avLst/>
          </a:prstGeom>
          <a:noFill/>
          <a:ln w="10795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7" name="Line 5"/>
          <p:cNvSpPr>
            <a:spLocks noChangeShapeType="1"/>
          </p:cNvSpPr>
          <p:nvPr/>
        </p:nvSpPr>
        <p:spPr bwMode="auto">
          <a:xfrm>
            <a:off x="4495800" y="4876800"/>
            <a:ext cx="0" cy="533400"/>
          </a:xfrm>
          <a:prstGeom prst="line">
            <a:avLst/>
          </a:prstGeom>
          <a:noFill/>
          <a:ln w="10795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41468542"/>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429000" y="5638800"/>
            <a:ext cx="1295400" cy="461665"/>
          </a:xfrm>
          <a:prstGeom prst="rect">
            <a:avLst/>
          </a:prstGeom>
          <a:noFill/>
          <a:ln w="9525">
            <a:noFill/>
            <a:miter lim="800000"/>
            <a:headEnd/>
            <a:tailEnd/>
          </a:ln>
          <a:effectLst/>
        </p:spPr>
        <p:txBody>
          <a:bodyPr wrap="square">
            <a:spAutoFit/>
          </a:bodyPr>
          <a:lstStyle/>
          <a:p>
            <a:pPr>
              <a:spcBef>
                <a:spcPct val="50000"/>
              </a:spcBef>
            </a:pPr>
            <a:r>
              <a:rPr lang="en-US" b="1"/>
              <a:t>TIME</a:t>
            </a:r>
          </a:p>
        </p:txBody>
      </p:sp>
      <p:sp>
        <p:nvSpPr>
          <p:cNvPr id="23556" name="Rectangle 7"/>
          <p:cNvSpPr>
            <a:spLocks noChangeArrowheads="1"/>
          </p:cNvSpPr>
          <p:nvPr/>
        </p:nvSpPr>
        <p:spPr bwMode="auto">
          <a:xfrm>
            <a:off x="7092950" y="1423988"/>
            <a:ext cx="2508250" cy="1123950"/>
          </a:xfrm>
          <a:prstGeom prst="rect">
            <a:avLst/>
          </a:prstGeom>
          <a:noFill/>
          <a:ln w="9525">
            <a:noFill/>
            <a:miter lim="800000"/>
            <a:headEnd/>
            <a:tailEnd/>
          </a:ln>
          <a:effectLst/>
        </p:spPr>
        <p:txBody>
          <a:bodyPr wrap="none" anchor="ctr"/>
          <a:lstStyle/>
          <a:p>
            <a:endParaRPr lang="en-US"/>
          </a:p>
        </p:txBody>
      </p:sp>
      <p:sp>
        <p:nvSpPr>
          <p:cNvPr id="23557" name="Freeform 16"/>
          <p:cNvSpPr>
            <a:spLocks/>
          </p:cNvSpPr>
          <p:nvPr/>
        </p:nvSpPr>
        <p:spPr bwMode="auto">
          <a:xfrm>
            <a:off x="3184525" y="1493838"/>
            <a:ext cx="6048375" cy="4016375"/>
          </a:xfrm>
          <a:custGeom>
            <a:avLst/>
            <a:gdLst>
              <a:gd name="T0" fmla="*/ 0 w 2472"/>
              <a:gd name="T1" fmla="*/ 4016375 h 731"/>
              <a:gd name="T2" fmla="*/ 3016847 w 2472"/>
              <a:gd name="T3" fmla="*/ 0 h 731"/>
              <a:gd name="T4" fmla="*/ 6048375 w 2472"/>
              <a:gd name="T5" fmla="*/ 4016375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solidFill>
            <a:srgbClr val="CCFF99"/>
          </a:solidFill>
          <a:ln w="11176">
            <a:solidFill>
              <a:schemeClr val="tx1"/>
            </a:solidFill>
            <a:miter lim="800000"/>
            <a:headEnd/>
            <a:tailEnd/>
          </a:ln>
        </p:spPr>
        <p:txBody>
          <a:bodyPr/>
          <a:lstStyle/>
          <a:p>
            <a:endParaRPr lang="en-US"/>
          </a:p>
        </p:txBody>
      </p:sp>
      <p:sp>
        <p:nvSpPr>
          <p:cNvPr id="23558" name="Freeform 16"/>
          <p:cNvSpPr>
            <a:spLocks/>
          </p:cNvSpPr>
          <p:nvPr/>
        </p:nvSpPr>
        <p:spPr bwMode="auto">
          <a:xfrm>
            <a:off x="823913" y="4937125"/>
            <a:ext cx="1474787" cy="573088"/>
          </a:xfrm>
          <a:custGeom>
            <a:avLst/>
            <a:gdLst>
              <a:gd name="T0" fmla="*/ 0 w 2472"/>
              <a:gd name="T1" fmla="*/ 573088 h 731"/>
              <a:gd name="T2" fmla="*/ 735604 w 2472"/>
              <a:gd name="T3" fmla="*/ 0 h 731"/>
              <a:gd name="T4" fmla="*/ 1474787 w 2472"/>
              <a:gd name="T5" fmla="*/ 573088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solidFill>
            <a:schemeClr val="folHlink"/>
          </a:solidFill>
          <a:ln w="11176">
            <a:solidFill>
              <a:schemeClr val="tx1"/>
            </a:solidFill>
            <a:miter lim="800000"/>
            <a:headEnd/>
            <a:tailEnd/>
          </a:ln>
        </p:spPr>
        <p:txBody>
          <a:bodyPr/>
          <a:lstStyle/>
          <a:p>
            <a:endParaRPr lang="en-US"/>
          </a:p>
        </p:txBody>
      </p:sp>
      <p:sp>
        <p:nvSpPr>
          <p:cNvPr id="23559" name="Freeform 16"/>
          <p:cNvSpPr>
            <a:spLocks/>
          </p:cNvSpPr>
          <p:nvPr/>
        </p:nvSpPr>
        <p:spPr bwMode="auto">
          <a:xfrm>
            <a:off x="2151063" y="4937125"/>
            <a:ext cx="1474787" cy="573088"/>
          </a:xfrm>
          <a:custGeom>
            <a:avLst/>
            <a:gdLst>
              <a:gd name="T0" fmla="*/ 0 w 2472"/>
              <a:gd name="T1" fmla="*/ 573088 h 731"/>
              <a:gd name="T2" fmla="*/ 735604 w 2472"/>
              <a:gd name="T3" fmla="*/ 0 h 731"/>
              <a:gd name="T4" fmla="*/ 1474787 w 2472"/>
              <a:gd name="T5" fmla="*/ 573088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solidFill>
            <a:schemeClr val="folHlink"/>
          </a:solidFill>
          <a:ln w="11176">
            <a:solidFill>
              <a:schemeClr val="tx1"/>
            </a:solidFill>
            <a:miter lim="800000"/>
            <a:headEnd/>
            <a:tailEnd/>
          </a:ln>
        </p:spPr>
        <p:txBody>
          <a:bodyPr/>
          <a:lstStyle/>
          <a:p>
            <a:endParaRPr lang="en-US"/>
          </a:p>
        </p:txBody>
      </p:sp>
      <p:sp>
        <p:nvSpPr>
          <p:cNvPr id="23560" name="Freeform 16"/>
          <p:cNvSpPr>
            <a:spLocks/>
          </p:cNvSpPr>
          <p:nvPr/>
        </p:nvSpPr>
        <p:spPr bwMode="auto">
          <a:xfrm>
            <a:off x="3478213" y="4937125"/>
            <a:ext cx="1476375" cy="573088"/>
          </a:xfrm>
          <a:custGeom>
            <a:avLst/>
            <a:gdLst>
              <a:gd name="T0" fmla="*/ 0 w 2472"/>
              <a:gd name="T1" fmla="*/ 573088 h 731"/>
              <a:gd name="T2" fmla="*/ 736396 w 2472"/>
              <a:gd name="T3" fmla="*/ 0 h 731"/>
              <a:gd name="T4" fmla="*/ 1476375 w 2472"/>
              <a:gd name="T5" fmla="*/ 573088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solidFill>
            <a:schemeClr val="folHlink"/>
          </a:solidFill>
          <a:ln w="11176">
            <a:solidFill>
              <a:schemeClr val="tx1"/>
            </a:solidFill>
            <a:miter lim="800000"/>
            <a:headEnd/>
            <a:tailEnd/>
          </a:ln>
        </p:spPr>
        <p:txBody>
          <a:bodyPr/>
          <a:lstStyle/>
          <a:p>
            <a:endParaRPr lang="en-US"/>
          </a:p>
        </p:txBody>
      </p:sp>
      <p:sp>
        <p:nvSpPr>
          <p:cNvPr id="23561" name="Freeform 16"/>
          <p:cNvSpPr>
            <a:spLocks/>
          </p:cNvSpPr>
          <p:nvPr/>
        </p:nvSpPr>
        <p:spPr bwMode="auto">
          <a:xfrm>
            <a:off x="4806950" y="4937125"/>
            <a:ext cx="1474788" cy="573088"/>
          </a:xfrm>
          <a:custGeom>
            <a:avLst/>
            <a:gdLst>
              <a:gd name="T0" fmla="*/ 0 w 2472"/>
              <a:gd name="T1" fmla="*/ 573088 h 731"/>
              <a:gd name="T2" fmla="*/ 735604 w 2472"/>
              <a:gd name="T3" fmla="*/ 0 h 731"/>
              <a:gd name="T4" fmla="*/ 1474788 w 2472"/>
              <a:gd name="T5" fmla="*/ 573088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solidFill>
            <a:schemeClr val="folHlink"/>
          </a:solidFill>
          <a:ln w="11176">
            <a:solidFill>
              <a:schemeClr val="tx1"/>
            </a:solidFill>
            <a:miter lim="800000"/>
            <a:headEnd/>
            <a:tailEnd/>
          </a:ln>
        </p:spPr>
        <p:txBody>
          <a:bodyPr/>
          <a:lstStyle/>
          <a:p>
            <a:endParaRPr lang="en-US"/>
          </a:p>
        </p:txBody>
      </p:sp>
      <p:sp>
        <p:nvSpPr>
          <p:cNvPr id="23562" name="Line 14"/>
          <p:cNvSpPr>
            <a:spLocks noChangeShapeType="1"/>
          </p:cNvSpPr>
          <p:nvPr/>
        </p:nvSpPr>
        <p:spPr bwMode="auto">
          <a:xfrm>
            <a:off x="896938" y="5499100"/>
            <a:ext cx="8188325" cy="0"/>
          </a:xfrm>
          <a:prstGeom prst="line">
            <a:avLst/>
          </a:prstGeom>
          <a:noFill/>
          <a:ln w="38100">
            <a:solidFill>
              <a:schemeClr val="tx1"/>
            </a:solidFill>
            <a:round/>
            <a:headEnd/>
            <a:tailEnd/>
          </a:ln>
          <a:effectLst/>
        </p:spPr>
        <p:txBody>
          <a:bodyPr/>
          <a:lstStyle/>
          <a:p>
            <a:endParaRPr lang="en-US"/>
          </a:p>
        </p:txBody>
      </p:sp>
      <p:sp>
        <p:nvSpPr>
          <p:cNvPr id="23563" name="Line 15"/>
          <p:cNvSpPr>
            <a:spLocks noChangeShapeType="1"/>
          </p:cNvSpPr>
          <p:nvPr/>
        </p:nvSpPr>
        <p:spPr bwMode="auto">
          <a:xfrm flipV="1">
            <a:off x="896938" y="1143000"/>
            <a:ext cx="0" cy="4356100"/>
          </a:xfrm>
          <a:prstGeom prst="line">
            <a:avLst/>
          </a:prstGeom>
          <a:noFill/>
          <a:ln w="38100">
            <a:solidFill>
              <a:schemeClr val="tx1"/>
            </a:solidFill>
            <a:round/>
            <a:headEnd/>
            <a:tailEnd/>
          </a:ln>
          <a:effectLst/>
        </p:spPr>
        <p:txBody>
          <a:bodyPr/>
          <a:lstStyle/>
          <a:p>
            <a:endParaRPr lang="en-US"/>
          </a:p>
        </p:txBody>
      </p:sp>
      <p:sp>
        <p:nvSpPr>
          <p:cNvPr id="23564" name="Line 16"/>
          <p:cNvSpPr>
            <a:spLocks noChangeShapeType="1"/>
          </p:cNvSpPr>
          <p:nvPr/>
        </p:nvSpPr>
        <p:spPr bwMode="auto">
          <a:xfrm>
            <a:off x="896938" y="5638800"/>
            <a:ext cx="8094662" cy="0"/>
          </a:xfrm>
          <a:prstGeom prst="line">
            <a:avLst/>
          </a:prstGeom>
          <a:noFill/>
          <a:ln w="9525">
            <a:solidFill>
              <a:schemeClr val="tx1"/>
            </a:solidFill>
            <a:round/>
            <a:headEnd/>
            <a:tailEnd type="triangle" w="med" len="med"/>
          </a:ln>
          <a:effectLst/>
        </p:spPr>
        <p:txBody>
          <a:bodyPr/>
          <a:lstStyle/>
          <a:p>
            <a:endParaRPr lang="en-US"/>
          </a:p>
        </p:txBody>
      </p:sp>
      <p:sp>
        <p:nvSpPr>
          <p:cNvPr id="23565" name="Line 17"/>
          <p:cNvSpPr>
            <a:spLocks noChangeShapeType="1"/>
          </p:cNvSpPr>
          <p:nvPr/>
        </p:nvSpPr>
        <p:spPr bwMode="auto">
          <a:xfrm flipV="1">
            <a:off x="749300" y="1219200"/>
            <a:ext cx="12700" cy="4279900"/>
          </a:xfrm>
          <a:prstGeom prst="line">
            <a:avLst/>
          </a:prstGeom>
          <a:noFill/>
          <a:ln w="9525">
            <a:solidFill>
              <a:schemeClr val="tx1"/>
            </a:solidFill>
            <a:round/>
            <a:headEnd/>
            <a:tailEnd type="triangle" w="med" len="med"/>
          </a:ln>
          <a:effectLst/>
        </p:spPr>
        <p:txBody>
          <a:bodyPr/>
          <a:lstStyle/>
          <a:p>
            <a:endParaRPr lang="en-US"/>
          </a:p>
        </p:txBody>
      </p:sp>
      <p:sp>
        <p:nvSpPr>
          <p:cNvPr id="23566" name="Freeform 16"/>
          <p:cNvSpPr>
            <a:spLocks/>
          </p:cNvSpPr>
          <p:nvPr/>
        </p:nvSpPr>
        <p:spPr bwMode="auto">
          <a:xfrm>
            <a:off x="4879975" y="4233863"/>
            <a:ext cx="4352925" cy="1265237"/>
          </a:xfrm>
          <a:custGeom>
            <a:avLst/>
            <a:gdLst>
              <a:gd name="T0" fmla="*/ 0 w 2472"/>
              <a:gd name="T1" fmla="*/ 1265237 h 731"/>
              <a:gd name="T2" fmla="*/ 2171180 w 2472"/>
              <a:gd name="T3" fmla="*/ 0 h 731"/>
              <a:gd name="T4" fmla="*/ 4352925 w 2472"/>
              <a:gd name="T5" fmla="*/ 1265237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solidFill>
            <a:srgbClr val="FF0000"/>
          </a:solidFill>
          <a:ln w="11176">
            <a:solidFill>
              <a:schemeClr val="tx1"/>
            </a:solidFill>
            <a:miter lim="800000"/>
            <a:headEnd/>
            <a:tailEnd/>
          </a:ln>
        </p:spPr>
        <p:txBody>
          <a:bodyPr/>
          <a:lstStyle/>
          <a:p>
            <a:endParaRPr lang="en-US"/>
          </a:p>
        </p:txBody>
      </p:sp>
      <p:grpSp>
        <p:nvGrpSpPr>
          <p:cNvPr id="2" name="Group 19"/>
          <p:cNvGrpSpPr>
            <a:grpSpLocks/>
          </p:cNvGrpSpPr>
          <p:nvPr/>
        </p:nvGrpSpPr>
        <p:grpSpPr bwMode="auto">
          <a:xfrm>
            <a:off x="5618163" y="1493838"/>
            <a:ext cx="1179512" cy="1123950"/>
            <a:chOff x="3512" y="2438"/>
            <a:chExt cx="987" cy="995"/>
          </a:xfrm>
        </p:grpSpPr>
        <p:sp>
          <p:nvSpPr>
            <p:cNvPr id="24206" name="Freeform 20"/>
            <p:cNvSpPr>
              <a:spLocks/>
            </p:cNvSpPr>
            <p:nvPr/>
          </p:nvSpPr>
          <p:spPr bwMode="auto">
            <a:xfrm>
              <a:off x="3697" y="2640"/>
              <a:ext cx="608" cy="599"/>
            </a:xfrm>
            <a:custGeom>
              <a:avLst/>
              <a:gdLst>
                <a:gd name="T0" fmla="*/ 17 w 608"/>
                <a:gd name="T1" fmla="*/ 194 h 599"/>
                <a:gd name="T2" fmla="*/ 44 w 608"/>
                <a:gd name="T3" fmla="*/ 141 h 599"/>
                <a:gd name="T4" fmla="*/ 79 w 608"/>
                <a:gd name="T5" fmla="*/ 97 h 599"/>
                <a:gd name="T6" fmla="*/ 123 w 608"/>
                <a:gd name="T7" fmla="*/ 53 h 599"/>
                <a:gd name="T8" fmla="*/ 176 w 608"/>
                <a:gd name="T9" fmla="*/ 26 h 599"/>
                <a:gd name="T10" fmla="*/ 229 w 608"/>
                <a:gd name="T11" fmla="*/ 9 h 599"/>
                <a:gd name="T12" fmla="*/ 290 w 608"/>
                <a:gd name="T13" fmla="*/ 0 h 599"/>
                <a:gd name="T14" fmla="*/ 352 w 608"/>
                <a:gd name="T15" fmla="*/ 0 h 599"/>
                <a:gd name="T16" fmla="*/ 405 w 608"/>
                <a:gd name="T17" fmla="*/ 18 h 599"/>
                <a:gd name="T18" fmla="*/ 466 w 608"/>
                <a:gd name="T19" fmla="*/ 44 h 599"/>
                <a:gd name="T20" fmla="*/ 510 w 608"/>
                <a:gd name="T21" fmla="*/ 79 h 599"/>
                <a:gd name="T22" fmla="*/ 545 w 608"/>
                <a:gd name="T23" fmla="*/ 123 h 599"/>
                <a:gd name="T24" fmla="*/ 581 w 608"/>
                <a:gd name="T25" fmla="*/ 167 h 599"/>
                <a:gd name="T26" fmla="*/ 598 w 608"/>
                <a:gd name="T27" fmla="*/ 229 h 599"/>
                <a:gd name="T28" fmla="*/ 607 w 608"/>
                <a:gd name="T29" fmla="*/ 282 h 599"/>
                <a:gd name="T30" fmla="*/ 607 w 608"/>
                <a:gd name="T31" fmla="*/ 343 h 599"/>
                <a:gd name="T32" fmla="*/ 589 w 608"/>
                <a:gd name="T33" fmla="*/ 405 h 599"/>
                <a:gd name="T34" fmla="*/ 563 w 608"/>
                <a:gd name="T35" fmla="*/ 458 h 599"/>
                <a:gd name="T36" fmla="*/ 528 w 608"/>
                <a:gd name="T37" fmla="*/ 502 h 599"/>
                <a:gd name="T38" fmla="*/ 484 w 608"/>
                <a:gd name="T39" fmla="*/ 546 h 599"/>
                <a:gd name="T40" fmla="*/ 431 w 608"/>
                <a:gd name="T41" fmla="*/ 572 h 599"/>
                <a:gd name="T42" fmla="*/ 378 w 608"/>
                <a:gd name="T43" fmla="*/ 590 h 599"/>
                <a:gd name="T44" fmla="*/ 317 w 608"/>
                <a:gd name="T45" fmla="*/ 598 h 599"/>
                <a:gd name="T46" fmla="*/ 264 w 608"/>
                <a:gd name="T47" fmla="*/ 598 h 599"/>
                <a:gd name="T48" fmla="*/ 202 w 608"/>
                <a:gd name="T49" fmla="*/ 581 h 599"/>
                <a:gd name="T50" fmla="*/ 149 w 608"/>
                <a:gd name="T51" fmla="*/ 554 h 599"/>
                <a:gd name="T52" fmla="*/ 97 w 608"/>
                <a:gd name="T53" fmla="*/ 519 h 599"/>
                <a:gd name="T54" fmla="*/ 61 w 608"/>
                <a:gd name="T55" fmla="*/ 475 h 599"/>
                <a:gd name="T56" fmla="*/ 26 w 608"/>
                <a:gd name="T57" fmla="*/ 431 h 599"/>
                <a:gd name="T58" fmla="*/ 9 w 608"/>
                <a:gd name="T59" fmla="*/ 370 h 599"/>
                <a:gd name="T60" fmla="*/ 0 w 608"/>
                <a:gd name="T61" fmla="*/ 317 h 599"/>
                <a:gd name="T62" fmla="*/ 9 w 608"/>
                <a:gd name="T63" fmla="*/ 255 h 599"/>
                <a:gd name="T64" fmla="*/ 17 w 608"/>
                <a:gd name="T65" fmla="*/ 194 h 5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8" h="599">
                  <a:moveTo>
                    <a:pt x="17" y="194"/>
                  </a:moveTo>
                  <a:lnTo>
                    <a:pt x="44" y="141"/>
                  </a:lnTo>
                  <a:lnTo>
                    <a:pt x="79" y="97"/>
                  </a:lnTo>
                  <a:lnTo>
                    <a:pt x="123" y="53"/>
                  </a:lnTo>
                  <a:lnTo>
                    <a:pt x="176" y="26"/>
                  </a:lnTo>
                  <a:lnTo>
                    <a:pt x="229" y="9"/>
                  </a:lnTo>
                  <a:lnTo>
                    <a:pt x="290" y="0"/>
                  </a:lnTo>
                  <a:lnTo>
                    <a:pt x="352" y="0"/>
                  </a:lnTo>
                  <a:lnTo>
                    <a:pt x="405" y="18"/>
                  </a:lnTo>
                  <a:lnTo>
                    <a:pt x="466" y="44"/>
                  </a:lnTo>
                  <a:lnTo>
                    <a:pt x="510" y="79"/>
                  </a:lnTo>
                  <a:lnTo>
                    <a:pt x="545" y="123"/>
                  </a:lnTo>
                  <a:lnTo>
                    <a:pt x="581" y="167"/>
                  </a:lnTo>
                  <a:lnTo>
                    <a:pt x="598" y="229"/>
                  </a:lnTo>
                  <a:lnTo>
                    <a:pt x="607" y="282"/>
                  </a:lnTo>
                  <a:lnTo>
                    <a:pt x="607" y="343"/>
                  </a:lnTo>
                  <a:lnTo>
                    <a:pt x="589" y="405"/>
                  </a:lnTo>
                  <a:lnTo>
                    <a:pt x="563" y="458"/>
                  </a:lnTo>
                  <a:lnTo>
                    <a:pt x="528" y="502"/>
                  </a:lnTo>
                  <a:lnTo>
                    <a:pt x="484" y="546"/>
                  </a:lnTo>
                  <a:lnTo>
                    <a:pt x="431" y="572"/>
                  </a:lnTo>
                  <a:lnTo>
                    <a:pt x="378" y="590"/>
                  </a:lnTo>
                  <a:lnTo>
                    <a:pt x="317" y="598"/>
                  </a:lnTo>
                  <a:lnTo>
                    <a:pt x="264" y="598"/>
                  </a:lnTo>
                  <a:lnTo>
                    <a:pt x="202" y="581"/>
                  </a:lnTo>
                  <a:lnTo>
                    <a:pt x="149" y="554"/>
                  </a:lnTo>
                  <a:lnTo>
                    <a:pt x="97" y="519"/>
                  </a:lnTo>
                  <a:lnTo>
                    <a:pt x="61" y="475"/>
                  </a:lnTo>
                  <a:lnTo>
                    <a:pt x="26" y="431"/>
                  </a:lnTo>
                  <a:lnTo>
                    <a:pt x="9" y="370"/>
                  </a:lnTo>
                  <a:lnTo>
                    <a:pt x="0" y="317"/>
                  </a:lnTo>
                  <a:lnTo>
                    <a:pt x="9" y="255"/>
                  </a:lnTo>
                  <a:lnTo>
                    <a:pt x="17" y="194"/>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grpSp>
          <p:nvGrpSpPr>
            <p:cNvPr id="3" name="Group 21"/>
            <p:cNvGrpSpPr>
              <a:grpSpLocks/>
            </p:cNvGrpSpPr>
            <p:nvPr/>
          </p:nvGrpSpPr>
          <p:grpSpPr bwMode="auto">
            <a:xfrm>
              <a:off x="3512" y="2438"/>
              <a:ext cx="987" cy="995"/>
              <a:chOff x="3512" y="2438"/>
              <a:chExt cx="987" cy="995"/>
            </a:xfrm>
          </p:grpSpPr>
          <p:sp>
            <p:nvSpPr>
              <p:cNvPr id="24208" name="Freeform 22"/>
              <p:cNvSpPr>
                <a:spLocks/>
              </p:cNvSpPr>
              <p:nvPr/>
            </p:nvSpPr>
            <p:spPr bwMode="auto">
              <a:xfrm>
                <a:off x="3890" y="3027"/>
                <a:ext cx="609" cy="265"/>
              </a:xfrm>
              <a:custGeom>
                <a:avLst/>
                <a:gdLst>
                  <a:gd name="T0" fmla="*/ 564 w 609"/>
                  <a:gd name="T1" fmla="*/ 0 h 265"/>
                  <a:gd name="T2" fmla="*/ 484 w 609"/>
                  <a:gd name="T3" fmla="*/ 44 h 265"/>
                  <a:gd name="T4" fmla="*/ 520 w 609"/>
                  <a:gd name="T5" fmla="*/ 53 h 265"/>
                  <a:gd name="T6" fmla="*/ 502 w 609"/>
                  <a:gd name="T7" fmla="*/ 79 h 265"/>
                  <a:gd name="T8" fmla="*/ 484 w 609"/>
                  <a:gd name="T9" fmla="*/ 115 h 265"/>
                  <a:gd name="T10" fmla="*/ 440 w 609"/>
                  <a:gd name="T11" fmla="*/ 159 h 265"/>
                  <a:gd name="T12" fmla="*/ 388 w 609"/>
                  <a:gd name="T13" fmla="*/ 194 h 265"/>
                  <a:gd name="T14" fmla="*/ 317 w 609"/>
                  <a:gd name="T15" fmla="*/ 229 h 265"/>
                  <a:gd name="T16" fmla="*/ 229 w 609"/>
                  <a:gd name="T17" fmla="*/ 247 h 265"/>
                  <a:gd name="T18" fmla="*/ 176 w 609"/>
                  <a:gd name="T19" fmla="*/ 247 h 265"/>
                  <a:gd name="T20" fmla="*/ 124 w 609"/>
                  <a:gd name="T21" fmla="*/ 247 h 265"/>
                  <a:gd name="T22" fmla="*/ 62 w 609"/>
                  <a:gd name="T23" fmla="*/ 238 h 265"/>
                  <a:gd name="T24" fmla="*/ 0 w 609"/>
                  <a:gd name="T25" fmla="*/ 220 h 265"/>
                  <a:gd name="T26" fmla="*/ 62 w 609"/>
                  <a:gd name="T27" fmla="*/ 238 h 265"/>
                  <a:gd name="T28" fmla="*/ 115 w 609"/>
                  <a:gd name="T29" fmla="*/ 256 h 265"/>
                  <a:gd name="T30" fmla="*/ 168 w 609"/>
                  <a:gd name="T31" fmla="*/ 264 h 265"/>
                  <a:gd name="T32" fmla="*/ 220 w 609"/>
                  <a:gd name="T33" fmla="*/ 264 h 265"/>
                  <a:gd name="T34" fmla="*/ 317 w 609"/>
                  <a:gd name="T35" fmla="*/ 256 h 265"/>
                  <a:gd name="T36" fmla="*/ 396 w 609"/>
                  <a:gd name="T37" fmla="*/ 229 h 265"/>
                  <a:gd name="T38" fmla="*/ 467 w 609"/>
                  <a:gd name="T39" fmla="*/ 185 h 265"/>
                  <a:gd name="T40" fmla="*/ 520 w 609"/>
                  <a:gd name="T41" fmla="*/ 150 h 265"/>
                  <a:gd name="T42" fmla="*/ 555 w 609"/>
                  <a:gd name="T43" fmla="*/ 106 h 265"/>
                  <a:gd name="T44" fmla="*/ 572 w 609"/>
                  <a:gd name="T45" fmla="*/ 71 h 265"/>
                  <a:gd name="T46" fmla="*/ 608 w 609"/>
                  <a:gd name="T47" fmla="*/ 88 h 265"/>
                  <a:gd name="T48" fmla="*/ 564 w 609"/>
                  <a:gd name="T49" fmla="*/ 0 h 2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9" h="265">
                    <a:moveTo>
                      <a:pt x="564" y="0"/>
                    </a:moveTo>
                    <a:lnTo>
                      <a:pt x="484" y="44"/>
                    </a:lnTo>
                    <a:lnTo>
                      <a:pt x="520" y="53"/>
                    </a:lnTo>
                    <a:lnTo>
                      <a:pt x="502" y="79"/>
                    </a:lnTo>
                    <a:lnTo>
                      <a:pt x="484" y="115"/>
                    </a:lnTo>
                    <a:lnTo>
                      <a:pt x="440" y="159"/>
                    </a:lnTo>
                    <a:lnTo>
                      <a:pt x="388" y="194"/>
                    </a:lnTo>
                    <a:lnTo>
                      <a:pt x="317" y="229"/>
                    </a:lnTo>
                    <a:lnTo>
                      <a:pt x="229" y="247"/>
                    </a:lnTo>
                    <a:lnTo>
                      <a:pt x="176" y="247"/>
                    </a:lnTo>
                    <a:lnTo>
                      <a:pt x="124" y="247"/>
                    </a:lnTo>
                    <a:lnTo>
                      <a:pt x="62" y="238"/>
                    </a:lnTo>
                    <a:lnTo>
                      <a:pt x="0" y="220"/>
                    </a:lnTo>
                    <a:lnTo>
                      <a:pt x="62" y="238"/>
                    </a:lnTo>
                    <a:lnTo>
                      <a:pt x="115" y="256"/>
                    </a:lnTo>
                    <a:lnTo>
                      <a:pt x="168" y="264"/>
                    </a:lnTo>
                    <a:lnTo>
                      <a:pt x="220" y="264"/>
                    </a:lnTo>
                    <a:lnTo>
                      <a:pt x="317" y="256"/>
                    </a:lnTo>
                    <a:lnTo>
                      <a:pt x="396" y="229"/>
                    </a:lnTo>
                    <a:lnTo>
                      <a:pt x="467" y="185"/>
                    </a:lnTo>
                    <a:lnTo>
                      <a:pt x="520" y="150"/>
                    </a:lnTo>
                    <a:lnTo>
                      <a:pt x="555" y="106"/>
                    </a:lnTo>
                    <a:lnTo>
                      <a:pt x="572" y="71"/>
                    </a:lnTo>
                    <a:lnTo>
                      <a:pt x="608" y="88"/>
                    </a:lnTo>
                    <a:lnTo>
                      <a:pt x="564" y="0"/>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09" name="Freeform 23"/>
              <p:cNvSpPr>
                <a:spLocks/>
              </p:cNvSpPr>
              <p:nvPr/>
            </p:nvSpPr>
            <p:spPr bwMode="auto">
              <a:xfrm>
                <a:off x="4137" y="2684"/>
                <a:ext cx="344" cy="555"/>
              </a:xfrm>
              <a:custGeom>
                <a:avLst/>
                <a:gdLst>
                  <a:gd name="T0" fmla="*/ 255 w 344"/>
                  <a:gd name="T1" fmla="*/ 0 h 555"/>
                  <a:gd name="T2" fmla="*/ 220 w 344"/>
                  <a:gd name="T3" fmla="*/ 88 h 555"/>
                  <a:gd name="T4" fmla="*/ 255 w 344"/>
                  <a:gd name="T5" fmla="*/ 70 h 555"/>
                  <a:gd name="T6" fmla="*/ 264 w 344"/>
                  <a:gd name="T7" fmla="*/ 97 h 555"/>
                  <a:gd name="T8" fmla="*/ 273 w 344"/>
                  <a:gd name="T9" fmla="*/ 141 h 555"/>
                  <a:gd name="T10" fmla="*/ 273 w 344"/>
                  <a:gd name="T11" fmla="*/ 194 h 555"/>
                  <a:gd name="T12" fmla="*/ 264 w 344"/>
                  <a:gd name="T13" fmla="*/ 264 h 555"/>
                  <a:gd name="T14" fmla="*/ 246 w 344"/>
                  <a:gd name="T15" fmla="*/ 299 h 555"/>
                  <a:gd name="T16" fmla="*/ 237 w 344"/>
                  <a:gd name="T17" fmla="*/ 334 h 555"/>
                  <a:gd name="T18" fmla="*/ 211 w 344"/>
                  <a:gd name="T19" fmla="*/ 370 h 555"/>
                  <a:gd name="T20" fmla="*/ 185 w 344"/>
                  <a:gd name="T21" fmla="*/ 414 h 555"/>
                  <a:gd name="T22" fmla="*/ 149 w 344"/>
                  <a:gd name="T23" fmla="*/ 449 h 555"/>
                  <a:gd name="T24" fmla="*/ 114 w 344"/>
                  <a:gd name="T25" fmla="*/ 484 h 555"/>
                  <a:gd name="T26" fmla="*/ 61 w 344"/>
                  <a:gd name="T27" fmla="*/ 519 h 555"/>
                  <a:gd name="T28" fmla="*/ 0 w 344"/>
                  <a:gd name="T29" fmla="*/ 554 h 555"/>
                  <a:gd name="T30" fmla="*/ 61 w 344"/>
                  <a:gd name="T31" fmla="*/ 528 h 555"/>
                  <a:gd name="T32" fmla="*/ 114 w 344"/>
                  <a:gd name="T33" fmla="*/ 493 h 555"/>
                  <a:gd name="T34" fmla="*/ 158 w 344"/>
                  <a:gd name="T35" fmla="*/ 458 h 555"/>
                  <a:gd name="T36" fmla="*/ 193 w 344"/>
                  <a:gd name="T37" fmla="*/ 422 h 555"/>
                  <a:gd name="T38" fmla="*/ 255 w 344"/>
                  <a:gd name="T39" fmla="*/ 352 h 555"/>
                  <a:gd name="T40" fmla="*/ 290 w 344"/>
                  <a:gd name="T41" fmla="*/ 273 h 555"/>
                  <a:gd name="T42" fmla="*/ 308 w 344"/>
                  <a:gd name="T43" fmla="*/ 202 h 555"/>
                  <a:gd name="T44" fmla="*/ 317 w 344"/>
                  <a:gd name="T45" fmla="*/ 132 h 555"/>
                  <a:gd name="T46" fmla="*/ 317 w 344"/>
                  <a:gd name="T47" fmla="*/ 79 h 555"/>
                  <a:gd name="T48" fmla="*/ 308 w 344"/>
                  <a:gd name="T49" fmla="*/ 44 h 555"/>
                  <a:gd name="T50" fmla="*/ 343 w 344"/>
                  <a:gd name="T51" fmla="*/ 26 h 555"/>
                  <a:gd name="T52" fmla="*/ 255 w 344"/>
                  <a:gd name="T53" fmla="*/ 0 h 5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4" h="555">
                    <a:moveTo>
                      <a:pt x="255" y="0"/>
                    </a:moveTo>
                    <a:lnTo>
                      <a:pt x="220" y="88"/>
                    </a:lnTo>
                    <a:lnTo>
                      <a:pt x="255" y="70"/>
                    </a:lnTo>
                    <a:lnTo>
                      <a:pt x="264" y="97"/>
                    </a:lnTo>
                    <a:lnTo>
                      <a:pt x="273" y="141"/>
                    </a:lnTo>
                    <a:lnTo>
                      <a:pt x="273" y="194"/>
                    </a:lnTo>
                    <a:lnTo>
                      <a:pt x="264" y="264"/>
                    </a:lnTo>
                    <a:lnTo>
                      <a:pt x="246" y="299"/>
                    </a:lnTo>
                    <a:lnTo>
                      <a:pt x="237" y="334"/>
                    </a:lnTo>
                    <a:lnTo>
                      <a:pt x="211" y="370"/>
                    </a:lnTo>
                    <a:lnTo>
                      <a:pt x="185" y="414"/>
                    </a:lnTo>
                    <a:lnTo>
                      <a:pt x="149" y="449"/>
                    </a:lnTo>
                    <a:lnTo>
                      <a:pt x="114" y="484"/>
                    </a:lnTo>
                    <a:lnTo>
                      <a:pt x="61" y="519"/>
                    </a:lnTo>
                    <a:lnTo>
                      <a:pt x="0" y="554"/>
                    </a:lnTo>
                    <a:lnTo>
                      <a:pt x="61" y="528"/>
                    </a:lnTo>
                    <a:lnTo>
                      <a:pt x="114" y="493"/>
                    </a:lnTo>
                    <a:lnTo>
                      <a:pt x="158" y="458"/>
                    </a:lnTo>
                    <a:lnTo>
                      <a:pt x="193" y="422"/>
                    </a:lnTo>
                    <a:lnTo>
                      <a:pt x="255" y="352"/>
                    </a:lnTo>
                    <a:lnTo>
                      <a:pt x="290" y="273"/>
                    </a:lnTo>
                    <a:lnTo>
                      <a:pt x="308" y="202"/>
                    </a:lnTo>
                    <a:lnTo>
                      <a:pt x="317" y="132"/>
                    </a:lnTo>
                    <a:lnTo>
                      <a:pt x="317" y="79"/>
                    </a:lnTo>
                    <a:lnTo>
                      <a:pt x="308" y="44"/>
                    </a:lnTo>
                    <a:lnTo>
                      <a:pt x="343" y="26"/>
                    </a:lnTo>
                    <a:lnTo>
                      <a:pt x="255" y="0"/>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10" name="Freeform 24"/>
              <p:cNvSpPr>
                <a:spLocks/>
              </p:cNvSpPr>
              <p:nvPr/>
            </p:nvSpPr>
            <p:spPr bwMode="auto">
              <a:xfrm>
                <a:off x="4102" y="2438"/>
                <a:ext cx="256" cy="608"/>
              </a:xfrm>
              <a:custGeom>
                <a:avLst/>
                <a:gdLst>
                  <a:gd name="T0" fmla="*/ 0 w 256"/>
                  <a:gd name="T1" fmla="*/ 44 h 608"/>
                  <a:gd name="T2" fmla="*/ 35 w 256"/>
                  <a:gd name="T3" fmla="*/ 123 h 608"/>
                  <a:gd name="T4" fmla="*/ 44 w 256"/>
                  <a:gd name="T5" fmla="*/ 88 h 608"/>
                  <a:gd name="T6" fmla="*/ 70 w 256"/>
                  <a:gd name="T7" fmla="*/ 105 h 608"/>
                  <a:gd name="T8" fmla="*/ 105 w 256"/>
                  <a:gd name="T9" fmla="*/ 132 h 608"/>
                  <a:gd name="T10" fmla="*/ 149 w 256"/>
                  <a:gd name="T11" fmla="*/ 167 h 608"/>
                  <a:gd name="T12" fmla="*/ 184 w 256"/>
                  <a:gd name="T13" fmla="*/ 220 h 608"/>
                  <a:gd name="T14" fmla="*/ 220 w 256"/>
                  <a:gd name="T15" fmla="*/ 290 h 608"/>
                  <a:gd name="T16" fmla="*/ 237 w 256"/>
                  <a:gd name="T17" fmla="*/ 378 h 608"/>
                  <a:gd name="T18" fmla="*/ 246 w 256"/>
                  <a:gd name="T19" fmla="*/ 431 h 608"/>
                  <a:gd name="T20" fmla="*/ 237 w 256"/>
                  <a:gd name="T21" fmla="*/ 484 h 608"/>
                  <a:gd name="T22" fmla="*/ 228 w 256"/>
                  <a:gd name="T23" fmla="*/ 545 h 608"/>
                  <a:gd name="T24" fmla="*/ 211 w 256"/>
                  <a:gd name="T25" fmla="*/ 607 h 608"/>
                  <a:gd name="T26" fmla="*/ 237 w 256"/>
                  <a:gd name="T27" fmla="*/ 554 h 608"/>
                  <a:gd name="T28" fmla="*/ 246 w 256"/>
                  <a:gd name="T29" fmla="*/ 492 h 608"/>
                  <a:gd name="T30" fmla="*/ 255 w 256"/>
                  <a:gd name="T31" fmla="*/ 440 h 608"/>
                  <a:gd name="T32" fmla="*/ 255 w 256"/>
                  <a:gd name="T33" fmla="*/ 387 h 608"/>
                  <a:gd name="T34" fmla="*/ 246 w 256"/>
                  <a:gd name="T35" fmla="*/ 290 h 608"/>
                  <a:gd name="T36" fmla="*/ 220 w 256"/>
                  <a:gd name="T37" fmla="*/ 211 h 608"/>
                  <a:gd name="T38" fmla="*/ 184 w 256"/>
                  <a:gd name="T39" fmla="*/ 140 h 608"/>
                  <a:gd name="T40" fmla="*/ 140 w 256"/>
                  <a:gd name="T41" fmla="*/ 88 h 608"/>
                  <a:gd name="T42" fmla="*/ 96 w 256"/>
                  <a:gd name="T43" fmla="*/ 52 h 608"/>
                  <a:gd name="T44" fmla="*/ 70 w 256"/>
                  <a:gd name="T45" fmla="*/ 35 h 608"/>
                  <a:gd name="T46" fmla="*/ 79 w 256"/>
                  <a:gd name="T47" fmla="*/ 0 h 608"/>
                  <a:gd name="T48" fmla="*/ 0 w 256"/>
                  <a:gd name="T49" fmla="*/ 44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6" h="608">
                    <a:moveTo>
                      <a:pt x="0" y="44"/>
                    </a:moveTo>
                    <a:lnTo>
                      <a:pt x="35" y="123"/>
                    </a:lnTo>
                    <a:lnTo>
                      <a:pt x="44" y="88"/>
                    </a:lnTo>
                    <a:lnTo>
                      <a:pt x="70" y="105"/>
                    </a:lnTo>
                    <a:lnTo>
                      <a:pt x="105" y="132"/>
                    </a:lnTo>
                    <a:lnTo>
                      <a:pt x="149" y="167"/>
                    </a:lnTo>
                    <a:lnTo>
                      <a:pt x="184" y="220"/>
                    </a:lnTo>
                    <a:lnTo>
                      <a:pt x="220" y="290"/>
                    </a:lnTo>
                    <a:lnTo>
                      <a:pt x="237" y="378"/>
                    </a:lnTo>
                    <a:lnTo>
                      <a:pt x="246" y="431"/>
                    </a:lnTo>
                    <a:lnTo>
                      <a:pt x="237" y="484"/>
                    </a:lnTo>
                    <a:lnTo>
                      <a:pt x="228" y="545"/>
                    </a:lnTo>
                    <a:lnTo>
                      <a:pt x="211" y="607"/>
                    </a:lnTo>
                    <a:lnTo>
                      <a:pt x="237" y="554"/>
                    </a:lnTo>
                    <a:lnTo>
                      <a:pt x="246" y="492"/>
                    </a:lnTo>
                    <a:lnTo>
                      <a:pt x="255" y="440"/>
                    </a:lnTo>
                    <a:lnTo>
                      <a:pt x="255" y="387"/>
                    </a:lnTo>
                    <a:lnTo>
                      <a:pt x="246" y="290"/>
                    </a:lnTo>
                    <a:lnTo>
                      <a:pt x="220" y="211"/>
                    </a:lnTo>
                    <a:lnTo>
                      <a:pt x="184" y="140"/>
                    </a:lnTo>
                    <a:lnTo>
                      <a:pt x="140" y="88"/>
                    </a:lnTo>
                    <a:lnTo>
                      <a:pt x="96" y="52"/>
                    </a:lnTo>
                    <a:lnTo>
                      <a:pt x="70" y="35"/>
                    </a:lnTo>
                    <a:lnTo>
                      <a:pt x="79" y="0"/>
                    </a:lnTo>
                    <a:lnTo>
                      <a:pt x="0" y="44"/>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11" name="Freeform 25"/>
              <p:cNvSpPr>
                <a:spLocks/>
              </p:cNvSpPr>
              <p:nvPr/>
            </p:nvSpPr>
            <p:spPr bwMode="auto">
              <a:xfrm>
                <a:off x="3750" y="2464"/>
                <a:ext cx="555" cy="335"/>
              </a:xfrm>
              <a:custGeom>
                <a:avLst/>
                <a:gdLst>
                  <a:gd name="T0" fmla="*/ 0 w 555"/>
                  <a:gd name="T1" fmla="*/ 79 h 335"/>
                  <a:gd name="T2" fmla="*/ 88 w 555"/>
                  <a:gd name="T3" fmla="*/ 114 h 335"/>
                  <a:gd name="T4" fmla="*/ 70 w 555"/>
                  <a:gd name="T5" fmla="*/ 79 h 335"/>
                  <a:gd name="T6" fmla="*/ 96 w 555"/>
                  <a:gd name="T7" fmla="*/ 70 h 335"/>
                  <a:gd name="T8" fmla="*/ 140 w 555"/>
                  <a:gd name="T9" fmla="*/ 70 h 335"/>
                  <a:gd name="T10" fmla="*/ 193 w 555"/>
                  <a:gd name="T11" fmla="*/ 62 h 335"/>
                  <a:gd name="T12" fmla="*/ 264 w 555"/>
                  <a:gd name="T13" fmla="*/ 79 h 335"/>
                  <a:gd name="T14" fmla="*/ 299 w 555"/>
                  <a:gd name="T15" fmla="*/ 88 h 335"/>
                  <a:gd name="T16" fmla="*/ 334 w 555"/>
                  <a:gd name="T17" fmla="*/ 106 h 335"/>
                  <a:gd name="T18" fmla="*/ 378 w 555"/>
                  <a:gd name="T19" fmla="*/ 123 h 335"/>
                  <a:gd name="T20" fmla="*/ 413 w 555"/>
                  <a:gd name="T21" fmla="*/ 150 h 335"/>
                  <a:gd name="T22" fmla="*/ 448 w 555"/>
                  <a:gd name="T23" fmla="*/ 185 h 335"/>
                  <a:gd name="T24" fmla="*/ 484 w 555"/>
                  <a:gd name="T25" fmla="*/ 229 h 335"/>
                  <a:gd name="T26" fmla="*/ 519 w 555"/>
                  <a:gd name="T27" fmla="*/ 273 h 335"/>
                  <a:gd name="T28" fmla="*/ 554 w 555"/>
                  <a:gd name="T29" fmla="*/ 334 h 335"/>
                  <a:gd name="T30" fmla="*/ 528 w 555"/>
                  <a:gd name="T31" fmla="*/ 273 h 335"/>
                  <a:gd name="T32" fmla="*/ 501 w 555"/>
                  <a:gd name="T33" fmla="*/ 220 h 335"/>
                  <a:gd name="T34" fmla="*/ 466 w 555"/>
                  <a:gd name="T35" fmla="*/ 176 h 335"/>
                  <a:gd name="T36" fmla="*/ 431 w 555"/>
                  <a:gd name="T37" fmla="*/ 141 h 335"/>
                  <a:gd name="T38" fmla="*/ 352 w 555"/>
                  <a:gd name="T39" fmla="*/ 88 h 335"/>
                  <a:gd name="T40" fmla="*/ 281 w 555"/>
                  <a:gd name="T41" fmla="*/ 44 h 335"/>
                  <a:gd name="T42" fmla="*/ 202 w 555"/>
                  <a:gd name="T43" fmla="*/ 26 h 335"/>
                  <a:gd name="T44" fmla="*/ 140 w 555"/>
                  <a:gd name="T45" fmla="*/ 18 h 335"/>
                  <a:gd name="T46" fmla="*/ 88 w 555"/>
                  <a:gd name="T47" fmla="*/ 18 h 335"/>
                  <a:gd name="T48" fmla="*/ 52 w 555"/>
                  <a:gd name="T49" fmla="*/ 35 h 335"/>
                  <a:gd name="T50" fmla="*/ 35 w 555"/>
                  <a:gd name="T51" fmla="*/ 0 h 335"/>
                  <a:gd name="T52" fmla="*/ 0 w 555"/>
                  <a:gd name="T53" fmla="*/ 79 h 3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5" h="335">
                    <a:moveTo>
                      <a:pt x="0" y="79"/>
                    </a:moveTo>
                    <a:lnTo>
                      <a:pt x="88" y="114"/>
                    </a:lnTo>
                    <a:lnTo>
                      <a:pt x="70" y="79"/>
                    </a:lnTo>
                    <a:lnTo>
                      <a:pt x="96" y="70"/>
                    </a:lnTo>
                    <a:lnTo>
                      <a:pt x="140" y="70"/>
                    </a:lnTo>
                    <a:lnTo>
                      <a:pt x="193" y="62"/>
                    </a:lnTo>
                    <a:lnTo>
                      <a:pt x="264" y="79"/>
                    </a:lnTo>
                    <a:lnTo>
                      <a:pt x="299" y="88"/>
                    </a:lnTo>
                    <a:lnTo>
                      <a:pt x="334" y="106"/>
                    </a:lnTo>
                    <a:lnTo>
                      <a:pt x="378" y="123"/>
                    </a:lnTo>
                    <a:lnTo>
                      <a:pt x="413" y="150"/>
                    </a:lnTo>
                    <a:lnTo>
                      <a:pt x="448" y="185"/>
                    </a:lnTo>
                    <a:lnTo>
                      <a:pt x="484" y="229"/>
                    </a:lnTo>
                    <a:lnTo>
                      <a:pt x="519" y="273"/>
                    </a:lnTo>
                    <a:lnTo>
                      <a:pt x="554" y="334"/>
                    </a:lnTo>
                    <a:lnTo>
                      <a:pt x="528" y="273"/>
                    </a:lnTo>
                    <a:lnTo>
                      <a:pt x="501" y="220"/>
                    </a:lnTo>
                    <a:lnTo>
                      <a:pt x="466" y="176"/>
                    </a:lnTo>
                    <a:lnTo>
                      <a:pt x="431" y="141"/>
                    </a:lnTo>
                    <a:lnTo>
                      <a:pt x="352" y="88"/>
                    </a:lnTo>
                    <a:lnTo>
                      <a:pt x="281" y="44"/>
                    </a:lnTo>
                    <a:lnTo>
                      <a:pt x="202" y="26"/>
                    </a:lnTo>
                    <a:lnTo>
                      <a:pt x="140" y="18"/>
                    </a:lnTo>
                    <a:lnTo>
                      <a:pt x="88" y="18"/>
                    </a:lnTo>
                    <a:lnTo>
                      <a:pt x="52" y="35"/>
                    </a:lnTo>
                    <a:lnTo>
                      <a:pt x="35" y="0"/>
                    </a:lnTo>
                    <a:lnTo>
                      <a:pt x="0" y="79"/>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12" name="Freeform 26"/>
              <p:cNvSpPr>
                <a:spLocks/>
              </p:cNvSpPr>
              <p:nvPr/>
            </p:nvSpPr>
            <p:spPr bwMode="auto">
              <a:xfrm>
                <a:off x="3512" y="2578"/>
                <a:ext cx="608" cy="257"/>
              </a:xfrm>
              <a:custGeom>
                <a:avLst/>
                <a:gdLst>
                  <a:gd name="T0" fmla="*/ 35 w 608"/>
                  <a:gd name="T1" fmla="*/ 256 h 257"/>
                  <a:gd name="T2" fmla="*/ 123 w 608"/>
                  <a:gd name="T3" fmla="*/ 220 h 257"/>
                  <a:gd name="T4" fmla="*/ 88 w 608"/>
                  <a:gd name="T5" fmla="*/ 212 h 257"/>
                  <a:gd name="T6" fmla="*/ 97 w 608"/>
                  <a:gd name="T7" fmla="*/ 185 h 257"/>
                  <a:gd name="T8" fmla="*/ 123 w 608"/>
                  <a:gd name="T9" fmla="*/ 150 h 257"/>
                  <a:gd name="T10" fmla="*/ 167 w 608"/>
                  <a:gd name="T11" fmla="*/ 106 h 257"/>
                  <a:gd name="T12" fmla="*/ 220 w 608"/>
                  <a:gd name="T13" fmla="*/ 71 h 257"/>
                  <a:gd name="T14" fmla="*/ 290 w 608"/>
                  <a:gd name="T15" fmla="*/ 36 h 257"/>
                  <a:gd name="T16" fmla="*/ 378 w 608"/>
                  <a:gd name="T17" fmla="*/ 18 h 257"/>
                  <a:gd name="T18" fmla="*/ 422 w 608"/>
                  <a:gd name="T19" fmla="*/ 18 h 257"/>
                  <a:gd name="T20" fmla="*/ 484 w 608"/>
                  <a:gd name="T21" fmla="*/ 18 h 257"/>
                  <a:gd name="T22" fmla="*/ 546 w 608"/>
                  <a:gd name="T23" fmla="*/ 27 h 257"/>
                  <a:gd name="T24" fmla="*/ 607 w 608"/>
                  <a:gd name="T25" fmla="*/ 44 h 257"/>
                  <a:gd name="T26" fmla="*/ 546 w 608"/>
                  <a:gd name="T27" fmla="*/ 27 h 257"/>
                  <a:gd name="T28" fmla="*/ 484 w 608"/>
                  <a:gd name="T29" fmla="*/ 9 h 257"/>
                  <a:gd name="T30" fmla="*/ 431 w 608"/>
                  <a:gd name="T31" fmla="*/ 0 h 257"/>
                  <a:gd name="T32" fmla="*/ 378 w 608"/>
                  <a:gd name="T33" fmla="*/ 0 h 257"/>
                  <a:gd name="T34" fmla="*/ 290 w 608"/>
                  <a:gd name="T35" fmla="*/ 9 h 257"/>
                  <a:gd name="T36" fmla="*/ 202 w 608"/>
                  <a:gd name="T37" fmla="*/ 36 h 257"/>
                  <a:gd name="T38" fmla="*/ 141 w 608"/>
                  <a:gd name="T39" fmla="*/ 80 h 257"/>
                  <a:gd name="T40" fmla="*/ 88 w 608"/>
                  <a:gd name="T41" fmla="*/ 115 h 257"/>
                  <a:gd name="T42" fmla="*/ 53 w 608"/>
                  <a:gd name="T43" fmla="*/ 159 h 257"/>
                  <a:gd name="T44" fmla="*/ 35 w 608"/>
                  <a:gd name="T45" fmla="*/ 194 h 257"/>
                  <a:gd name="T46" fmla="*/ 0 w 608"/>
                  <a:gd name="T47" fmla="*/ 176 h 257"/>
                  <a:gd name="T48" fmla="*/ 35 w 608"/>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8" h="257">
                    <a:moveTo>
                      <a:pt x="35" y="256"/>
                    </a:moveTo>
                    <a:lnTo>
                      <a:pt x="123" y="220"/>
                    </a:lnTo>
                    <a:lnTo>
                      <a:pt x="88" y="212"/>
                    </a:lnTo>
                    <a:lnTo>
                      <a:pt x="97" y="185"/>
                    </a:lnTo>
                    <a:lnTo>
                      <a:pt x="123" y="150"/>
                    </a:lnTo>
                    <a:lnTo>
                      <a:pt x="167" y="106"/>
                    </a:lnTo>
                    <a:lnTo>
                      <a:pt x="220" y="71"/>
                    </a:lnTo>
                    <a:lnTo>
                      <a:pt x="290" y="36"/>
                    </a:lnTo>
                    <a:lnTo>
                      <a:pt x="378" y="18"/>
                    </a:lnTo>
                    <a:lnTo>
                      <a:pt x="422" y="18"/>
                    </a:lnTo>
                    <a:lnTo>
                      <a:pt x="484" y="18"/>
                    </a:lnTo>
                    <a:lnTo>
                      <a:pt x="546" y="27"/>
                    </a:lnTo>
                    <a:lnTo>
                      <a:pt x="607" y="44"/>
                    </a:lnTo>
                    <a:lnTo>
                      <a:pt x="546" y="27"/>
                    </a:lnTo>
                    <a:lnTo>
                      <a:pt x="484" y="9"/>
                    </a:lnTo>
                    <a:lnTo>
                      <a:pt x="431" y="0"/>
                    </a:lnTo>
                    <a:lnTo>
                      <a:pt x="378" y="0"/>
                    </a:lnTo>
                    <a:lnTo>
                      <a:pt x="290" y="9"/>
                    </a:lnTo>
                    <a:lnTo>
                      <a:pt x="202" y="36"/>
                    </a:lnTo>
                    <a:lnTo>
                      <a:pt x="141" y="80"/>
                    </a:lnTo>
                    <a:lnTo>
                      <a:pt x="88" y="115"/>
                    </a:lnTo>
                    <a:lnTo>
                      <a:pt x="53" y="159"/>
                    </a:lnTo>
                    <a:lnTo>
                      <a:pt x="35" y="194"/>
                    </a:lnTo>
                    <a:lnTo>
                      <a:pt x="0" y="176"/>
                    </a:lnTo>
                    <a:lnTo>
                      <a:pt x="35" y="256"/>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13" name="Freeform 27"/>
              <p:cNvSpPr>
                <a:spLocks/>
              </p:cNvSpPr>
              <p:nvPr/>
            </p:nvSpPr>
            <p:spPr bwMode="auto">
              <a:xfrm>
                <a:off x="3530" y="2631"/>
                <a:ext cx="335" cy="556"/>
              </a:xfrm>
              <a:custGeom>
                <a:avLst/>
                <a:gdLst>
                  <a:gd name="T0" fmla="*/ 88 w 335"/>
                  <a:gd name="T1" fmla="*/ 555 h 556"/>
                  <a:gd name="T2" fmla="*/ 114 w 335"/>
                  <a:gd name="T3" fmla="*/ 475 h 556"/>
                  <a:gd name="T4" fmla="*/ 88 w 335"/>
                  <a:gd name="T5" fmla="*/ 484 h 556"/>
                  <a:gd name="T6" fmla="*/ 79 w 335"/>
                  <a:gd name="T7" fmla="*/ 458 h 556"/>
                  <a:gd name="T8" fmla="*/ 70 w 335"/>
                  <a:gd name="T9" fmla="*/ 423 h 556"/>
                  <a:gd name="T10" fmla="*/ 70 w 335"/>
                  <a:gd name="T11" fmla="*/ 361 h 556"/>
                  <a:gd name="T12" fmla="*/ 79 w 335"/>
                  <a:gd name="T13" fmla="*/ 291 h 556"/>
                  <a:gd name="T14" fmla="*/ 88 w 335"/>
                  <a:gd name="T15" fmla="*/ 255 h 556"/>
                  <a:gd name="T16" fmla="*/ 105 w 335"/>
                  <a:gd name="T17" fmla="*/ 220 h 556"/>
                  <a:gd name="T18" fmla="*/ 123 w 335"/>
                  <a:gd name="T19" fmla="*/ 185 h 556"/>
                  <a:gd name="T20" fmla="*/ 149 w 335"/>
                  <a:gd name="T21" fmla="*/ 150 h 556"/>
                  <a:gd name="T22" fmla="*/ 184 w 335"/>
                  <a:gd name="T23" fmla="*/ 106 h 556"/>
                  <a:gd name="T24" fmla="*/ 228 w 335"/>
                  <a:gd name="T25" fmla="*/ 71 h 556"/>
                  <a:gd name="T26" fmla="*/ 272 w 335"/>
                  <a:gd name="T27" fmla="*/ 35 h 556"/>
                  <a:gd name="T28" fmla="*/ 334 w 335"/>
                  <a:gd name="T29" fmla="*/ 0 h 556"/>
                  <a:gd name="T30" fmla="*/ 272 w 335"/>
                  <a:gd name="T31" fmla="*/ 27 h 556"/>
                  <a:gd name="T32" fmla="*/ 228 w 335"/>
                  <a:gd name="T33" fmla="*/ 62 h 556"/>
                  <a:gd name="T34" fmla="*/ 184 w 335"/>
                  <a:gd name="T35" fmla="*/ 97 h 556"/>
                  <a:gd name="T36" fmla="*/ 140 w 335"/>
                  <a:gd name="T37" fmla="*/ 132 h 556"/>
                  <a:gd name="T38" fmla="*/ 88 w 335"/>
                  <a:gd name="T39" fmla="*/ 203 h 556"/>
                  <a:gd name="T40" fmla="*/ 44 w 335"/>
                  <a:gd name="T41" fmla="*/ 282 h 556"/>
                  <a:gd name="T42" fmla="*/ 26 w 335"/>
                  <a:gd name="T43" fmla="*/ 352 h 556"/>
                  <a:gd name="T44" fmla="*/ 17 w 335"/>
                  <a:gd name="T45" fmla="*/ 423 h 556"/>
                  <a:gd name="T46" fmla="*/ 17 w 335"/>
                  <a:gd name="T47" fmla="*/ 475 h 556"/>
                  <a:gd name="T48" fmla="*/ 35 w 335"/>
                  <a:gd name="T49" fmla="*/ 511 h 556"/>
                  <a:gd name="T50" fmla="*/ 0 w 335"/>
                  <a:gd name="T51" fmla="*/ 528 h 556"/>
                  <a:gd name="T52" fmla="*/ 88 w 335"/>
                  <a:gd name="T53" fmla="*/ 555 h 5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 h="556">
                    <a:moveTo>
                      <a:pt x="88" y="555"/>
                    </a:moveTo>
                    <a:lnTo>
                      <a:pt x="114" y="475"/>
                    </a:lnTo>
                    <a:lnTo>
                      <a:pt x="88" y="484"/>
                    </a:lnTo>
                    <a:lnTo>
                      <a:pt x="79" y="458"/>
                    </a:lnTo>
                    <a:lnTo>
                      <a:pt x="70" y="423"/>
                    </a:lnTo>
                    <a:lnTo>
                      <a:pt x="70" y="361"/>
                    </a:lnTo>
                    <a:lnTo>
                      <a:pt x="79" y="291"/>
                    </a:lnTo>
                    <a:lnTo>
                      <a:pt x="88" y="255"/>
                    </a:lnTo>
                    <a:lnTo>
                      <a:pt x="105" y="220"/>
                    </a:lnTo>
                    <a:lnTo>
                      <a:pt x="123" y="185"/>
                    </a:lnTo>
                    <a:lnTo>
                      <a:pt x="149" y="150"/>
                    </a:lnTo>
                    <a:lnTo>
                      <a:pt x="184" y="106"/>
                    </a:lnTo>
                    <a:lnTo>
                      <a:pt x="228" y="71"/>
                    </a:lnTo>
                    <a:lnTo>
                      <a:pt x="272" y="35"/>
                    </a:lnTo>
                    <a:lnTo>
                      <a:pt x="334" y="0"/>
                    </a:lnTo>
                    <a:lnTo>
                      <a:pt x="272" y="27"/>
                    </a:lnTo>
                    <a:lnTo>
                      <a:pt x="228" y="62"/>
                    </a:lnTo>
                    <a:lnTo>
                      <a:pt x="184" y="97"/>
                    </a:lnTo>
                    <a:lnTo>
                      <a:pt x="140" y="132"/>
                    </a:lnTo>
                    <a:lnTo>
                      <a:pt x="88" y="203"/>
                    </a:lnTo>
                    <a:lnTo>
                      <a:pt x="44" y="282"/>
                    </a:lnTo>
                    <a:lnTo>
                      <a:pt x="26" y="352"/>
                    </a:lnTo>
                    <a:lnTo>
                      <a:pt x="17" y="423"/>
                    </a:lnTo>
                    <a:lnTo>
                      <a:pt x="17" y="475"/>
                    </a:lnTo>
                    <a:lnTo>
                      <a:pt x="35" y="511"/>
                    </a:lnTo>
                    <a:lnTo>
                      <a:pt x="0" y="528"/>
                    </a:lnTo>
                    <a:lnTo>
                      <a:pt x="88" y="555"/>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14" name="Freeform 28"/>
              <p:cNvSpPr>
                <a:spLocks/>
              </p:cNvSpPr>
              <p:nvPr/>
            </p:nvSpPr>
            <p:spPr bwMode="auto">
              <a:xfrm>
                <a:off x="3644" y="2825"/>
                <a:ext cx="256" cy="608"/>
              </a:xfrm>
              <a:custGeom>
                <a:avLst/>
                <a:gdLst>
                  <a:gd name="T0" fmla="*/ 255 w 256"/>
                  <a:gd name="T1" fmla="*/ 563 h 608"/>
                  <a:gd name="T2" fmla="*/ 220 w 256"/>
                  <a:gd name="T3" fmla="*/ 484 h 608"/>
                  <a:gd name="T4" fmla="*/ 211 w 256"/>
                  <a:gd name="T5" fmla="*/ 519 h 608"/>
                  <a:gd name="T6" fmla="*/ 185 w 256"/>
                  <a:gd name="T7" fmla="*/ 502 h 608"/>
                  <a:gd name="T8" fmla="*/ 150 w 256"/>
                  <a:gd name="T9" fmla="*/ 475 h 608"/>
                  <a:gd name="T10" fmla="*/ 106 w 256"/>
                  <a:gd name="T11" fmla="*/ 440 h 608"/>
                  <a:gd name="T12" fmla="*/ 70 w 256"/>
                  <a:gd name="T13" fmla="*/ 387 h 608"/>
                  <a:gd name="T14" fmla="*/ 35 w 256"/>
                  <a:gd name="T15" fmla="*/ 317 h 608"/>
                  <a:gd name="T16" fmla="*/ 18 w 256"/>
                  <a:gd name="T17" fmla="*/ 229 h 608"/>
                  <a:gd name="T18" fmla="*/ 9 w 256"/>
                  <a:gd name="T19" fmla="*/ 176 h 608"/>
                  <a:gd name="T20" fmla="*/ 18 w 256"/>
                  <a:gd name="T21" fmla="*/ 123 h 608"/>
                  <a:gd name="T22" fmla="*/ 26 w 256"/>
                  <a:gd name="T23" fmla="*/ 61 h 608"/>
                  <a:gd name="T24" fmla="*/ 44 w 256"/>
                  <a:gd name="T25" fmla="*/ 0 h 608"/>
                  <a:gd name="T26" fmla="*/ 18 w 256"/>
                  <a:gd name="T27" fmla="*/ 61 h 608"/>
                  <a:gd name="T28" fmla="*/ 9 w 256"/>
                  <a:gd name="T29" fmla="*/ 114 h 608"/>
                  <a:gd name="T30" fmla="*/ 0 w 256"/>
                  <a:gd name="T31" fmla="*/ 167 h 608"/>
                  <a:gd name="T32" fmla="*/ 0 w 256"/>
                  <a:gd name="T33" fmla="*/ 220 h 608"/>
                  <a:gd name="T34" fmla="*/ 9 w 256"/>
                  <a:gd name="T35" fmla="*/ 317 h 608"/>
                  <a:gd name="T36" fmla="*/ 35 w 256"/>
                  <a:gd name="T37" fmla="*/ 396 h 608"/>
                  <a:gd name="T38" fmla="*/ 70 w 256"/>
                  <a:gd name="T39" fmla="*/ 466 h 608"/>
                  <a:gd name="T40" fmla="*/ 114 w 256"/>
                  <a:gd name="T41" fmla="*/ 519 h 608"/>
                  <a:gd name="T42" fmla="*/ 158 w 256"/>
                  <a:gd name="T43" fmla="*/ 554 h 608"/>
                  <a:gd name="T44" fmla="*/ 194 w 256"/>
                  <a:gd name="T45" fmla="*/ 572 h 608"/>
                  <a:gd name="T46" fmla="*/ 176 w 256"/>
                  <a:gd name="T47" fmla="*/ 607 h 608"/>
                  <a:gd name="T48" fmla="*/ 255 w 256"/>
                  <a:gd name="T49" fmla="*/ 563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6" h="608">
                    <a:moveTo>
                      <a:pt x="255" y="563"/>
                    </a:moveTo>
                    <a:lnTo>
                      <a:pt x="220" y="484"/>
                    </a:lnTo>
                    <a:lnTo>
                      <a:pt x="211" y="519"/>
                    </a:lnTo>
                    <a:lnTo>
                      <a:pt x="185" y="502"/>
                    </a:lnTo>
                    <a:lnTo>
                      <a:pt x="150" y="475"/>
                    </a:lnTo>
                    <a:lnTo>
                      <a:pt x="106" y="440"/>
                    </a:lnTo>
                    <a:lnTo>
                      <a:pt x="70" y="387"/>
                    </a:lnTo>
                    <a:lnTo>
                      <a:pt x="35" y="317"/>
                    </a:lnTo>
                    <a:lnTo>
                      <a:pt x="18" y="229"/>
                    </a:lnTo>
                    <a:lnTo>
                      <a:pt x="9" y="176"/>
                    </a:lnTo>
                    <a:lnTo>
                      <a:pt x="18" y="123"/>
                    </a:lnTo>
                    <a:lnTo>
                      <a:pt x="26" y="61"/>
                    </a:lnTo>
                    <a:lnTo>
                      <a:pt x="44" y="0"/>
                    </a:lnTo>
                    <a:lnTo>
                      <a:pt x="18" y="61"/>
                    </a:lnTo>
                    <a:lnTo>
                      <a:pt x="9" y="114"/>
                    </a:lnTo>
                    <a:lnTo>
                      <a:pt x="0" y="167"/>
                    </a:lnTo>
                    <a:lnTo>
                      <a:pt x="0" y="220"/>
                    </a:lnTo>
                    <a:lnTo>
                      <a:pt x="9" y="317"/>
                    </a:lnTo>
                    <a:lnTo>
                      <a:pt x="35" y="396"/>
                    </a:lnTo>
                    <a:lnTo>
                      <a:pt x="70" y="466"/>
                    </a:lnTo>
                    <a:lnTo>
                      <a:pt x="114" y="519"/>
                    </a:lnTo>
                    <a:lnTo>
                      <a:pt x="158" y="554"/>
                    </a:lnTo>
                    <a:lnTo>
                      <a:pt x="194" y="572"/>
                    </a:lnTo>
                    <a:lnTo>
                      <a:pt x="176" y="607"/>
                    </a:lnTo>
                    <a:lnTo>
                      <a:pt x="255" y="563"/>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15" name="Freeform 29"/>
              <p:cNvSpPr>
                <a:spLocks/>
              </p:cNvSpPr>
              <p:nvPr/>
            </p:nvSpPr>
            <p:spPr bwMode="auto">
              <a:xfrm>
                <a:off x="3706" y="3080"/>
                <a:ext cx="555" cy="336"/>
              </a:xfrm>
              <a:custGeom>
                <a:avLst/>
                <a:gdLst>
                  <a:gd name="T0" fmla="*/ 554 w 555"/>
                  <a:gd name="T1" fmla="*/ 247 h 336"/>
                  <a:gd name="T2" fmla="*/ 466 w 555"/>
                  <a:gd name="T3" fmla="*/ 211 h 336"/>
                  <a:gd name="T4" fmla="*/ 484 w 555"/>
                  <a:gd name="T5" fmla="*/ 247 h 336"/>
                  <a:gd name="T6" fmla="*/ 457 w 555"/>
                  <a:gd name="T7" fmla="*/ 255 h 336"/>
                  <a:gd name="T8" fmla="*/ 413 w 555"/>
                  <a:gd name="T9" fmla="*/ 264 h 336"/>
                  <a:gd name="T10" fmla="*/ 352 w 555"/>
                  <a:gd name="T11" fmla="*/ 264 h 336"/>
                  <a:gd name="T12" fmla="*/ 290 w 555"/>
                  <a:gd name="T13" fmla="*/ 255 h 336"/>
                  <a:gd name="T14" fmla="*/ 255 w 555"/>
                  <a:gd name="T15" fmla="*/ 247 h 336"/>
                  <a:gd name="T16" fmla="*/ 220 w 555"/>
                  <a:gd name="T17" fmla="*/ 229 h 336"/>
                  <a:gd name="T18" fmla="*/ 176 w 555"/>
                  <a:gd name="T19" fmla="*/ 211 h 336"/>
                  <a:gd name="T20" fmla="*/ 140 w 555"/>
                  <a:gd name="T21" fmla="*/ 185 h 336"/>
                  <a:gd name="T22" fmla="*/ 105 w 555"/>
                  <a:gd name="T23" fmla="*/ 150 h 336"/>
                  <a:gd name="T24" fmla="*/ 61 w 555"/>
                  <a:gd name="T25" fmla="*/ 106 h 336"/>
                  <a:gd name="T26" fmla="*/ 26 w 555"/>
                  <a:gd name="T27" fmla="*/ 53 h 336"/>
                  <a:gd name="T28" fmla="*/ 0 w 555"/>
                  <a:gd name="T29" fmla="*/ 0 h 336"/>
                  <a:gd name="T30" fmla="*/ 26 w 555"/>
                  <a:gd name="T31" fmla="*/ 53 h 336"/>
                  <a:gd name="T32" fmla="*/ 52 w 555"/>
                  <a:gd name="T33" fmla="*/ 106 h 336"/>
                  <a:gd name="T34" fmla="*/ 88 w 555"/>
                  <a:gd name="T35" fmla="*/ 150 h 336"/>
                  <a:gd name="T36" fmla="*/ 123 w 555"/>
                  <a:gd name="T37" fmla="*/ 194 h 336"/>
                  <a:gd name="T38" fmla="*/ 202 w 555"/>
                  <a:gd name="T39" fmla="*/ 247 h 336"/>
                  <a:gd name="T40" fmla="*/ 272 w 555"/>
                  <a:gd name="T41" fmla="*/ 282 h 336"/>
                  <a:gd name="T42" fmla="*/ 352 w 555"/>
                  <a:gd name="T43" fmla="*/ 308 h 336"/>
                  <a:gd name="T44" fmla="*/ 413 w 555"/>
                  <a:gd name="T45" fmla="*/ 317 h 336"/>
                  <a:gd name="T46" fmla="*/ 466 w 555"/>
                  <a:gd name="T47" fmla="*/ 308 h 336"/>
                  <a:gd name="T48" fmla="*/ 501 w 555"/>
                  <a:gd name="T49" fmla="*/ 299 h 336"/>
                  <a:gd name="T50" fmla="*/ 519 w 555"/>
                  <a:gd name="T51" fmla="*/ 335 h 336"/>
                  <a:gd name="T52" fmla="*/ 554 w 555"/>
                  <a:gd name="T53" fmla="*/ 247 h 3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5" h="336">
                    <a:moveTo>
                      <a:pt x="554" y="247"/>
                    </a:moveTo>
                    <a:lnTo>
                      <a:pt x="466" y="211"/>
                    </a:lnTo>
                    <a:lnTo>
                      <a:pt x="484" y="247"/>
                    </a:lnTo>
                    <a:lnTo>
                      <a:pt x="457" y="255"/>
                    </a:lnTo>
                    <a:lnTo>
                      <a:pt x="413" y="264"/>
                    </a:lnTo>
                    <a:lnTo>
                      <a:pt x="352" y="264"/>
                    </a:lnTo>
                    <a:lnTo>
                      <a:pt x="290" y="255"/>
                    </a:lnTo>
                    <a:lnTo>
                      <a:pt x="255" y="247"/>
                    </a:lnTo>
                    <a:lnTo>
                      <a:pt x="220" y="229"/>
                    </a:lnTo>
                    <a:lnTo>
                      <a:pt x="176" y="211"/>
                    </a:lnTo>
                    <a:lnTo>
                      <a:pt x="140" y="185"/>
                    </a:lnTo>
                    <a:lnTo>
                      <a:pt x="105" y="150"/>
                    </a:lnTo>
                    <a:lnTo>
                      <a:pt x="61" y="106"/>
                    </a:lnTo>
                    <a:lnTo>
                      <a:pt x="26" y="53"/>
                    </a:lnTo>
                    <a:lnTo>
                      <a:pt x="0" y="0"/>
                    </a:lnTo>
                    <a:lnTo>
                      <a:pt x="26" y="53"/>
                    </a:lnTo>
                    <a:lnTo>
                      <a:pt x="52" y="106"/>
                    </a:lnTo>
                    <a:lnTo>
                      <a:pt x="88" y="150"/>
                    </a:lnTo>
                    <a:lnTo>
                      <a:pt x="123" y="194"/>
                    </a:lnTo>
                    <a:lnTo>
                      <a:pt x="202" y="247"/>
                    </a:lnTo>
                    <a:lnTo>
                      <a:pt x="272" y="282"/>
                    </a:lnTo>
                    <a:lnTo>
                      <a:pt x="352" y="308"/>
                    </a:lnTo>
                    <a:lnTo>
                      <a:pt x="413" y="317"/>
                    </a:lnTo>
                    <a:lnTo>
                      <a:pt x="466" y="308"/>
                    </a:lnTo>
                    <a:lnTo>
                      <a:pt x="501" y="299"/>
                    </a:lnTo>
                    <a:lnTo>
                      <a:pt x="519" y="335"/>
                    </a:lnTo>
                    <a:lnTo>
                      <a:pt x="554" y="247"/>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grpSp>
      </p:grpSp>
      <p:grpSp>
        <p:nvGrpSpPr>
          <p:cNvPr id="4" name="Group 30"/>
          <p:cNvGrpSpPr>
            <a:grpSpLocks/>
          </p:cNvGrpSpPr>
          <p:nvPr/>
        </p:nvGrpSpPr>
        <p:grpSpPr bwMode="auto">
          <a:xfrm>
            <a:off x="6945313" y="4584700"/>
            <a:ext cx="885825" cy="842963"/>
            <a:chOff x="3512" y="2438"/>
            <a:chExt cx="987" cy="995"/>
          </a:xfrm>
        </p:grpSpPr>
        <p:sp>
          <p:nvSpPr>
            <p:cNvPr id="24196" name="Freeform 31"/>
            <p:cNvSpPr>
              <a:spLocks/>
            </p:cNvSpPr>
            <p:nvPr/>
          </p:nvSpPr>
          <p:spPr bwMode="auto">
            <a:xfrm>
              <a:off x="3697" y="2640"/>
              <a:ext cx="608" cy="599"/>
            </a:xfrm>
            <a:custGeom>
              <a:avLst/>
              <a:gdLst>
                <a:gd name="T0" fmla="*/ 17 w 608"/>
                <a:gd name="T1" fmla="*/ 194 h 599"/>
                <a:gd name="T2" fmla="*/ 44 w 608"/>
                <a:gd name="T3" fmla="*/ 141 h 599"/>
                <a:gd name="T4" fmla="*/ 79 w 608"/>
                <a:gd name="T5" fmla="*/ 97 h 599"/>
                <a:gd name="T6" fmla="*/ 123 w 608"/>
                <a:gd name="T7" fmla="*/ 53 h 599"/>
                <a:gd name="T8" fmla="*/ 176 w 608"/>
                <a:gd name="T9" fmla="*/ 26 h 599"/>
                <a:gd name="T10" fmla="*/ 229 w 608"/>
                <a:gd name="T11" fmla="*/ 9 h 599"/>
                <a:gd name="T12" fmla="*/ 290 w 608"/>
                <a:gd name="T13" fmla="*/ 0 h 599"/>
                <a:gd name="T14" fmla="*/ 352 w 608"/>
                <a:gd name="T15" fmla="*/ 0 h 599"/>
                <a:gd name="T16" fmla="*/ 405 w 608"/>
                <a:gd name="T17" fmla="*/ 18 h 599"/>
                <a:gd name="T18" fmla="*/ 466 w 608"/>
                <a:gd name="T19" fmla="*/ 44 h 599"/>
                <a:gd name="T20" fmla="*/ 510 w 608"/>
                <a:gd name="T21" fmla="*/ 79 h 599"/>
                <a:gd name="T22" fmla="*/ 545 w 608"/>
                <a:gd name="T23" fmla="*/ 123 h 599"/>
                <a:gd name="T24" fmla="*/ 581 w 608"/>
                <a:gd name="T25" fmla="*/ 167 h 599"/>
                <a:gd name="T26" fmla="*/ 598 w 608"/>
                <a:gd name="T27" fmla="*/ 229 h 599"/>
                <a:gd name="T28" fmla="*/ 607 w 608"/>
                <a:gd name="T29" fmla="*/ 282 h 599"/>
                <a:gd name="T30" fmla="*/ 607 w 608"/>
                <a:gd name="T31" fmla="*/ 343 h 599"/>
                <a:gd name="T32" fmla="*/ 589 w 608"/>
                <a:gd name="T33" fmla="*/ 405 h 599"/>
                <a:gd name="T34" fmla="*/ 563 w 608"/>
                <a:gd name="T35" fmla="*/ 458 h 599"/>
                <a:gd name="T36" fmla="*/ 528 w 608"/>
                <a:gd name="T37" fmla="*/ 502 h 599"/>
                <a:gd name="T38" fmla="*/ 484 w 608"/>
                <a:gd name="T39" fmla="*/ 546 h 599"/>
                <a:gd name="T40" fmla="*/ 431 w 608"/>
                <a:gd name="T41" fmla="*/ 572 h 599"/>
                <a:gd name="T42" fmla="*/ 378 w 608"/>
                <a:gd name="T43" fmla="*/ 590 h 599"/>
                <a:gd name="T44" fmla="*/ 317 w 608"/>
                <a:gd name="T45" fmla="*/ 598 h 599"/>
                <a:gd name="T46" fmla="*/ 264 w 608"/>
                <a:gd name="T47" fmla="*/ 598 h 599"/>
                <a:gd name="T48" fmla="*/ 202 w 608"/>
                <a:gd name="T49" fmla="*/ 581 h 599"/>
                <a:gd name="T50" fmla="*/ 149 w 608"/>
                <a:gd name="T51" fmla="*/ 554 h 599"/>
                <a:gd name="T52" fmla="*/ 97 w 608"/>
                <a:gd name="T53" fmla="*/ 519 h 599"/>
                <a:gd name="T54" fmla="*/ 61 w 608"/>
                <a:gd name="T55" fmla="*/ 475 h 599"/>
                <a:gd name="T56" fmla="*/ 26 w 608"/>
                <a:gd name="T57" fmla="*/ 431 h 599"/>
                <a:gd name="T58" fmla="*/ 9 w 608"/>
                <a:gd name="T59" fmla="*/ 370 h 599"/>
                <a:gd name="T60" fmla="*/ 0 w 608"/>
                <a:gd name="T61" fmla="*/ 317 h 599"/>
                <a:gd name="T62" fmla="*/ 9 w 608"/>
                <a:gd name="T63" fmla="*/ 255 h 599"/>
                <a:gd name="T64" fmla="*/ 17 w 608"/>
                <a:gd name="T65" fmla="*/ 194 h 5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8" h="599">
                  <a:moveTo>
                    <a:pt x="17" y="194"/>
                  </a:moveTo>
                  <a:lnTo>
                    <a:pt x="44" y="141"/>
                  </a:lnTo>
                  <a:lnTo>
                    <a:pt x="79" y="97"/>
                  </a:lnTo>
                  <a:lnTo>
                    <a:pt x="123" y="53"/>
                  </a:lnTo>
                  <a:lnTo>
                    <a:pt x="176" y="26"/>
                  </a:lnTo>
                  <a:lnTo>
                    <a:pt x="229" y="9"/>
                  </a:lnTo>
                  <a:lnTo>
                    <a:pt x="290" y="0"/>
                  </a:lnTo>
                  <a:lnTo>
                    <a:pt x="352" y="0"/>
                  </a:lnTo>
                  <a:lnTo>
                    <a:pt x="405" y="18"/>
                  </a:lnTo>
                  <a:lnTo>
                    <a:pt x="466" y="44"/>
                  </a:lnTo>
                  <a:lnTo>
                    <a:pt x="510" y="79"/>
                  </a:lnTo>
                  <a:lnTo>
                    <a:pt x="545" y="123"/>
                  </a:lnTo>
                  <a:lnTo>
                    <a:pt x="581" y="167"/>
                  </a:lnTo>
                  <a:lnTo>
                    <a:pt x="598" y="229"/>
                  </a:lnTo>
                  <a:lnTo>
                    <a:pt x="607" y="282"/>
                  </a:lnTo>
                  <a:lnTo>
                    <a:pt x="607" y="343"/>
                  </a:lnTo>
                  <a:lnTo>
                    <a:pt x="589" y="405"/>
                  </a:lnTo>
                  <a:lnTo>
                    <a:pt x="563" y="458"/>
                  </a:lnTo>
                  <a:lnTo>
                    <a:pt x="528" y="502"/>
                  </a:lnTo>
                  <a:lnTo>
                    <a:pt x="484" y="546"/>
                  </a:lnTo>
                  <a:lnTo>
                    <a:pt x="431" y="572"/>
                  </a:lnTo>
                  <a:lnTo>
                    <a:pt x="378" y="590"/>
                  </a:lnTo>
                  <a:lnTo>
                    <a:pt x="317" y="598"/>
                  </a:lnTo>
                  <a:lnTo>
                    <a:pt x="264" y="598"/>
                  </a:lnTo>
                  <a:lnTo>
                    <a:pt x="202" y="581"/>
                  </a:lnTo>
                  <a:lnTo>
                    <a:pt x="149" y="554"/>
                  </a:lnTo>
                  <a:lnTo>
                    <a:pt x="97" y="519"/>
                  </a:lnTo>
                  <a:lnTo>
                    <a:pt x="61" y="475"/>
                  </a:lnTo>
                  <a:lnTo>
                    <a:pt x="26" y="431"/>
                  </a:lnTo>
                  <a:lnTo>
                    <a:pt x="9" y="370"/>
                  </a:lnTo>
                  <a:lnTo>
                    <a:pt x="0" y="317"/>
                  </a:lnTo>
                  <a:lnTo>
                    <a:pt x="9" y="255"/>
                  </a:lnTo>
                  <a:lnTo>
                    <a:pt x="17" y="194"/>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grpSp>
          <p:nvGrpSpPr>
            <p:cNvPr id="5" name="Group 32"/>
            <p:cNvGrpSpPr>
              <a:grpSpLocks/>
            </p:cNvGrpSpPr>
            <p:nvPr/>
          </p:nvGrpSpPr>
          <p:grpSpPr bwMode="auto">
            <a:xfrm>
              <a:off x="3512" y="2438"/>
              <a:ext cx="987" cy="995"/>
              <a:chOff x="3512" y="2438"/>
              <a:chExt cx="987" cy="995"/>
            </a:xfrm>
          </p:grpSpPr>
          <p:sp>
            <p:nvSpPr>
              <p:cNvPr id="24198" name="Freeform 33"/>
              <p:cNvSpPr>
                <a:spLocks/>
              </p:cNvSpPr>
              <p:nvPr/>
            </p:nvSpPr>
            <p:spPr bwMode="auto">
              <a:xfrm>
                <a:off x="3890" y="3027"/>
                <a:ext cx="609" cy="265"/>
              </a:xfrm>
              <a:custGeom>
                <a:avLst/>
                <a:gdLst>
                  <a:gd name="T0" fmla="*/ 564 w 609"/>
                  <a:gd name="T1" fmla="*/ 0 h 265"/>
                  <a:gd name="T2" fmla="*/ 484 w 609"/>
                  <a:gd name="T3" fmla="*/ 44 h 265"/>
                  <a:gd name="T4" fmla="*/ 520 w 609"/>
                  <a:gd name="T5" fmla="*/ 53 h 265"/>
                  <a:gd name="T6" fmla="*/ 502 w 609"/>
                  <a:gd name="T7" fmla="*/ 79 h 265"/>
                  <a:gd name="T8" fmla="*/ 484 w 609"/>
                  <a:gd name="T9" fmla="*/ 115 h 265"/>
                  <a:gd name="T10" fmla="*/ 440 w 609"/>
                  <a:gd name="T11" fmla="*/ 159 h 265"/>
                  <a:gd name="T12" fmla="*/ 388 w 609"/>
                  <a:gd name="T13" fmla="*/ 194 h 265"/>
                  <a:gd name="T14" fmla="*/ 317 w 609"/>
                  <a:gd name="T15" fmla="*/ 229 h 265"/>
                  <a:gd name="T16" fmla="*/ 229 w 609"/>
                  <a:gd name="T17" fmla="*/ 247 h 265"/>
                  <a:gd name="T18" fmla="*/ 176 w 609"/>
                  <a:gd name="T19" fmla="*/ 247 h 265"/>
                  <a:gd name="T20" fmla="*/ 124 w 609"/>
                  <a:gd name="T21" fmla="*/ 247 h 265"/>
                  <a:gd name="T22" fmla="*/ 62 w 609"/>
                  <a:gd name="T23" fmla="*/ 238 h 265"/>
                  <a:gd name="T24" fmla="*/ 0 w 609"/>
                  <a:gd name="T25" fmla="*/ 220 h 265"/>
                  <a:gd name="T26" fmla="*/ 62 w 609"/>
                  <a:gd name="T27" fmla="*/ 238 h 265"/>
                  <a:gd name="T28" fmla="*/ 115 w 609"/>
                  <a:gd name="T29" fmla="*/ 256 h 265"/>
                  <a:gd name="T30" fmla="*/ 168 w 609"/>
                  <a:gd name="T31" fmla="*/ 264 h 265"/>
                  <a:gd name="T32" fmla="*/ 220 w 609"/>
                  <a:gd name="T33" fmla="*/ 264 h 265"/>
                  <a:gd name="T34" fmla="*/ 317 w 609"/>
                  <a:gd name="T35" fmla="*/ 256 h 265"/>
                  <a:gd name="T36" fmla="*/ 396 w 609"/>
                  <a:gd name="T37" fmla="*/ 229 h 265"/>
                  <a:gd name="T38" fmla="*/ 467 w 609"/>
                  <a:gd name="T39" fmla="*/ 185 h 265"/>
                  <a:gd name="T40" fmla="*/ 520 w 609"/>
                  <a:gd name="T41" fmla="*/ 150 h 265"/>
                  <a:gd name="T42" fmla="*/ 555 w 609"/>
                  <a:gd name="T43" fmla="*/ 106 h 265"/>
                  <a:gd name="T44" fmla="*/ 572 w 609"/>
                  <a:gd name="T45" fmla="*/ 71 h 265"/>
                  <a:gd name="T46" fmla="*/ 608 w 609"/>
                  <a:gd name="T47" fmla="*/ 88 h 265"/>
                  <a:gd name="T48" fmla="*/ 564 w 609"/>
                  <a:gd name="T49" fmla="*/ 0 h 2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9" h="265">
                    <a:moveTo>
                      <a:pt x="564" y="0"/>
                    </a:moveTo>
                    <a:lnTo>
                      <a:pt x="484" y="44"/>
                    </a:lnTo>
                    <a:lnTo>
                      <a:pt x="520" y="53"/>
                    </a:lnTo>
                    <a:lnTo>
                      <a:pt x="502" y="79"/>
                    </a:lnTo>
                    <a:lnTo>
                      <a:pt x="484" y="115"/>
                    </a:lnTo>
                    <a:lnTo>
                      <a:pt x="440" y="159"/>
                    </a:lnTo>
                    <a:lnTo>
                      <a:pt x="388" y="194"/>
                    </a:lnTo>
                    <a:lnTo>
                      <a:pt x="317" y="229"/>
                    </a:lnTo>
                    <a:lnTo>
                      <a:pt x="229" y="247"/>
                    </a:lnTo>
                    <a:lnTo>
                      <a:pt x="176" y="247"/>
                    </a:lnTo>
                    <a:lnTo>
                      <a:pt x="124" y="247"/>
                    </a:lnTo>
                    <a:lnTo>
                      <a:pt x="62" y="238"/>
                    </a:lnTo>
                    <a:lnTo>
                      <a:pt x="0" y="220"/>
                    </a:lnTo>
                    <a:lnTo>
                      <a:pt x="62" y="238"/>
                    </a:lnTo>
                    <a:lnTo>
                      <a:pt x="115" y="256"/>
                    </a:lnTo>
                    <a:lnTo>
                      <a:pt x="168" y="264"/>
                    </a:lnTo>
                    <a:lnTo>
                      <a:pt x="220" y="264"/>
                    </a:lnTo>
                    <a:lnTo>
                      <a:pt x="317" y="256"/>
                    </a:lnTo>
                    <a:lnTo>
                      <a:pt x="396" y="229"/>
                    </a:lnTo>
                    <a:lnTo>
                      <a:pt x="467" y="185"/>
                    </a:lnTo>
                    <a:lnTo>
                      <a:pt x="520" y="150"/>
                    </a:lnTo>
                    <a:lnTo>
                      <a:pt x="555" y="106"/>
                    </a:lnTo>
                    <a:lnTo>
                      <a:pt x="572" y="71"/>
                    </a:lnTo>
                    <a:lnTo>
                      <a:pt x="608" y="88"/>
                    </a:lnTo>
                    <a:lnTo>
                      <a:pt x="564" y="0"/>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199" name="Freeform 34"/>
              <p:cNvSpPr>
                <a:spLocks/>
              </p:cNvSpPr>
              <p:nvPr/>
            </p:nvSpPr>
            <p:spPr bwMode="auto">
              <a:xfrm>
                <a:off x="4137" y="2684"/>
                <a:ext cx="344" cy="555"/>
              </a:xfrm>
              <a:custGeom>
                <a:avLst/>
                <a:gdLst>
                  <a:gd name="T0" fmla="*/ 255 w 344"/>
                  <a:gd name="T1" fmla="*/ 0 h 555"/>
                  <a:gd name="T2" fmla="*/ 220 w 344"/>
                  <a:gd name="T3" fmla="*/ 88 h 555"/>
                  <a:gd name="T4" fmla="*/ 255 w 344"/>
                  <a:gd name="T5" fmla="*/ 70 h 555"/>
                  <a:gd name="T6" fmla="*/ 264 w 344"/>
                  <a:gd name="T7" fmla="*/ 97 h 555"/>
                  <a:gd name="T8" fmla="*/ 273 w 344"/>
                  <a:gd name="T9" fmla="*/ 141 h 555"/>
                  <a:gd name="T10" fmla="*/ 273 w 344"/>
                  <a:gd name="T11" fmla="*/ 194 h 555"/>
                  <a:gd name="T12" fmla="*/ 264 w 344"/>
                  <a:gd name="T13" fmla="*/ 264 h 555"/>
                  <a:gd name="T14" fmla="*/ 246 w 344"/>
                  <a:gd name="T15" fmla="*/ 299 h 555"/>
                  <a:gd name="T16" fmla="*/ 237 w 344"/>
                  <a:gd name="T17" fmla="*/ 334 h 555"/>
                  <a:gd name="T18" fmla="*/ 211 w 344"/>
                  <a:gd name="T19" fmla="*/ 370 h 555"/>
                  <a:gd name="T20" fmla="*/ 185 w 344"/>
                  <a:gd name="T21" fmla="*/ 414 h 555"/>
                  <a:gd name="T22" fmla="*/ 149 w 344"/>
                  <a:gd name="T23" fmla="*/ 449 h 555"/>
                  <a:gd name="T24" fmla="*/ 114 w 344"/>
                  <a:gd name="T25" fmla="*/ 484 h 555"/>
                  <a:gd name="T26" fmla="*/ 61 w 344"/>
                  <a:gd name="T27" fmla="*/ 519 h 555"/>
                  <a:gd name="T28" fmla="*/ 0 w 344"/>
                  <a:gd name="T29" fmla="*/ 554 h 555"/>
                  <a:gd name="T30" fmla="*/ 61 w 344"/>
                  <a:gd name="T31" fmla="*/ 528 h 555"/>
                  <a:gd name="T32" fmla="*/ 114 w 344"/>
                  <a:gd name="T33" fmla="*/ 493 h 555"/>
                  <a:gd name="T34" fmla="*/ 158 w 344"/>
                  <a:gd name="T35" fmla="*/ 458 h 555"/>
                  <a:gd name="T36" fmla="*/ 193 w 344"/>
                  <a:gd name="T37" fmla="*/ 422 h 555"/>
                  <a:gd name="T38" fmla="*/ 255 w 344"/>
                  <a:gd name="T39" fmla="*/ 352 h 555"/>
                  <a:gd name="T40" fmla="*/ 290 w 344"/>
                  <a:gd name="T41" fmla="*/ 273 h 555"/>
                  <a:gd name="T42" fmla="*/ 308 w 344"/>
                  <a:gd name="T43" fmla="*/ 202 h 555"/>
                  <a:gd name="T44" fmla="*/ 317 w 344"/>
                  <a:gd name="T45" fmla="*/ 132 h 555"/>
                  <a:gd name="T46" fmla="*/ 317 w 344"/>
                  <a:gd name="T47" fmla="*/ 79 h 555"/>
                  <a:gd name="T48" fmla="*/ 308 w 344"/>
                  <a:gd name="T49" fmla="*/ 44 h 555"/>
                  <a:gd name="T50" fmla="*/ 343 w 344"/>
                  <a:gd name="T51" fmla="*/ 26 h 555"/>
                  <a:gd name="T52" fmla="*/ 255 w 344"/>
                  <a:gd name="T53" fmla="*/ 0 h 5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4" h="555">
                    <a:moveTo>
                      <a:pt x="255" y="0"/>
                    </a:moveTo>
                    <a:lnTo>
                      <a:pt x="220" y="88"/>
                    </a:lnTo>
                    <a:lnTo>
                      <a:pt x="255" y="70"/>
                    </a:lnTo>
                    <a:lnTo>
                      <a:pt x="264" y="97"/>
                    </a:lnTo>
                    <a:lnTo>
                      <a:pt x="273" y="141"/>
                    </a:lnTo>
                    <a:lnTo>
                      <a:pt x="273" y="194"/>
                    </a:lnTo>
                    <a:lnTo>
                      <a:pt x="264" y="264"/>
                    </a:lnTo>
                    <a:lnTo>
                      <a:pt x="246" y="299"/>
                    </a:lnTo>
                    <a:lnTo>
                      <a:pt x="237" y="334"/>
                    </a:lnTo>
                    <a:lnTo>
                      <a:pt x="211" y="370"/>
                    </a:lnTo>
                    <a:lnTo>
                      <a:pt x="185" y="414"/>
                    </a:lnTo>
                    <a:lnTo>
                      <a:pt x="149" y="449"/>
                    </a:lnTo>
                    <a:lnTo>
                      <a:pt x="114" y="484"/>
                    </a:lnTo>
                    <a:lnTo>
                      <a:pt x="61" y="519"/>
                    </a:lnTo>
                    <a:lnTo>
                      <a:pt x="0" y="554"/>
                    </a:lnTo>
                    <a:lnTo>
                      <a:pt x="61" y="528"/>
                    </a:lnTo>
                    <a:lnTo>
                      <a:pt x="114" y="493"/>
                    </a:lnTo>
                    <a:lnTo>
                      <a:pt x="158" y="458"/>
                    </a:lnTo>
                    <a:lnTo>
                      <a:pt x="193" y="422"/>
                    </a:lnTo>
                    <a:lnTo>
                      <a:pt x="255" y="352"/>
                    </a:lnTo>
                    <a:lnTo>
                      <a:pt x="290" y="273"/>
                    </a:lnTo>
                    <a:lnTo>
                      <a:pt x="308" y="202"/>
                    </a:lnTo>
                    <a:lnTo>
                      <a:pt x="317" y="132"/>
                    </a:lnTo>
                    <a:lnTo>
                      <a:pt x="317" y="79"/>
                    </a:lnTo>
                    <a:lnTo>
                      <a:pt x="308" y="44"/>
                    </a:lnTo>
                    <a:lnTo>
                      <a:pt x="343" y="26"/>
                    </a:lnTo>
                    <a:lnTo>
                      <a:pt x="255" y="0"/>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00" name="Freeform 35"/>
              <p:cNvSpPr>
                <a:spLocks/>
              </p:cNvSpPr>
              <p:nvPr/>
            </p:nvSpPr>
            <p:spPr bwMode="auto">
              <a:xfrm>
                <a:off x="4102" y="2438"/>
                <a:ext cx="256" cy="608"/>
              </a:xfrm>
              <a:custGeom>
                <a:avLst/>
                <a:gdLst>
                  <a:gd name="T0" fmla="*/ 0 w 256"/>
                  <a:gd name="T1" fmla="*/ 44 h 608"/>
                  <a:gd name="T2" fmla="*/ 35 w 256"/>
                  <a:gd name="T3" fmla="*/ 123 h 608"/>
                  <a:gd name="T4" fmla="*/ 44 w 256"/>
                  <a:gd name="T5" fmla="*/ 88 h 608"/>
                  <a:gd name="T6" fmla="*/ 70 w 256"/>
                  <a:gd name="T7" fmla="*/ 105 h 608"/>
                  <a:gd name="T8" fmla="*/ 105 w 256"/>
                  <a:gd name="T9" fmla="*/ 132 h 608"/>
                  <a:gd name="T10" fmla="*/ 149 w 256"/>
                  <a:gd name="T11" fmla="*/ 167 h 608"/>
                  <a:gd name="T12" fmla="*/ 184 w 256"/>
                  <a:gd name="T13" fmla="*/ 220 h 608"/>
                  <a:gd name="T14" fmla="*/ 220 w 256"/>
                  <a:gd name="T15" fmla="*/ 290 h 608"/>
                  <a:gd name="T16" fmla="*/ 237 w 256"/>
                  <a:gd name="T17" fmla="*/ 378 h 608"/>
                  <a:gd name="T18" fmla="*/ 246 w 256"/>
                  <a:gd name="T19" fmla="*/ 431 h 608"/>
                  <a:gd name="T20" fmla="*/ 237 w 256"/>
                  <a:gd name="T21" fmla="*/ 484 h 608"/>
                  <a:gd name="T22" fmla="*/ 228 w 256"/>
                  <a:gd name="T23" fmla="*/ 545 h 608"/>
                  <a:gd name="T24" fmla="*/ 211 w 256"/>
                  <a:gd name="T25" fmla="*/ 607 h 608"/>
                  <a:gd name="T26" fmla="*/ 237 w 256"/>
                  <a:gd name="T27" fmla="*/ 554 h 608"/>
                  <a:gd name="T28" fmla="*/ 246 w 256"/>
                  <a:gd name="T29" fmla="*/ 492 h 608"/>
                  <a:gd name="T30" fmla="*/ 255 w 256"/>
                  <a:gd name="T31" fmla="*/ 440 h 608"/>
                  <a:gd name="T32" fmla="*/ 255 w 256"/>
                  <a:gd name="T33" fmla="*/ 387 h 608"/>
                  <a:gd name="T34" fmla="*/ 246 w 256"/>
                  <a:gd name="T35" fmla="*/ 290 h 608"/>
                  <a:gd name="T36" fmla="*/ 220 w 256"/>
                  <a:gd name="T37" fmla="*/ 211 h 608"/>
                  <a:gd name="T38" fmla="*/ 184 w 256"/>
                  <a:gd name="T39" fmla="*/ 140 h 608"/>
                  <a:gd name="T40" fmla="*/ 140 w 256"/>
                  <a:gd name="T41" fmla="*/ 88 h 608"/>
                  <a:gd name="T42" fmla="*/ 96 w 256"/>
                  <a:gd name="T43" fmla="*/ 52 h 608"/>
                  <a:gd name="T44" fmla="*/ 70 w 256"/>
                  <a:gd name="T45" fmla="*/ 35 h 608"/>
                  <a:gd name="T46" fmla="*/ 79 w 256"/>
                  <a:gd name="T47" fmla="*/ 0 h 608"/>
                  <a:gd name="T48" fmla="*/ 0 w 256"/>
                  <a:gd name="T49" fmla="*/ 44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6" h="608">
                    <a:moveTo>
                      <a:pt x="0" y="44"/>
                    </a:moveTo>
                    <a:lnTo>
                      <a:pt x="35" y="123"/>
                    </a:lnTo>
                    <a:lnTo>
                      <a:pt x="44" y="88"/>
                    </a:lnTo>
                    <a:lnTo>
                      <a:pt x="70" y="105"/>
                    </a:lnTo>
                    <a:lnTo>
                      <a:pt x="105" y="132"/>
                    </a:lnTo>
                    <a:lnTo>
                      <a:pt x="149" y="167"/>
                    </a:lnTo>
                    <a:lnTo>
                      <a:pt x="184" y="220"/>
                    </a:lnTo>
                    <a:lnTo>
                      <a:pt x="220" y="290"/>
                    </a:lnTo>
                    <a:lnTo>
                      <a:pt x="237" y="378"/>
                    </a:lnTo>
                    <a:lnTo>
                      <a:pt x="246" y="431"/>
                    </a:lnTo>
                    <a:lnTo>
                      <a:pt x="237" y="484"/>
                    </a:lnTo>
                    <a:lnTo>
                      <a:pt x="228" y="545"/>
                    </a:lnTo>
                    <a:lnTo>
                      <a:pt x="211" y="607"/>
                    </a:lnTo>
                    <a:lnTo>
                      <a:pt x="237" y="554"/>
                    </a:lnTo>
                    <a:lnTo>
                      <a:pt x="246" y="492"/>
                    </a:lnTo>
                    <a:lnTo>
                      <a:pt x="255" y="440"/>
                    </a:lnTo>
                    <a:lnTo>
                      <a:pt x="255" y="387"/>
                    </a:lnTo>
                    <a:lnTo>
                      <a:pt x="246" y="290"/>
                    </a:lnTo>
                    <a:lnTo>
                      <a:pt x="220" y="211"/>
                    </a:lnTo>
                    <a:lnTo>
                      <a:pt x="184" y="140"/>
                    </a:lnTo>
                    <a:lnTo>
                      <a:pt x="140" y="88"/>
                    </a:lnTo>
                    <a:lnTo>
                      <a:pt x="96" y="52"/>
                    </a:lnTo>
                    <a:lnTo>
                      <a:pt x="70" y="35"/>
                    </a:lnTo>
                    <a:lnTo>
                      <a:pt x="79" y="0"/>
                    </a:lnTo>
                    <a:lnTo>
                      <a:pt x="0" y="44"/>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01" name="Freeform 36"/>
              <p:cNvSpPr>
                <a:spLocks/>
              </p:cNvSpPr>
              <p:nvPr/>
            </p:nvSpPr>
            <p:spPr bwMode="auto">
              <a:xfrm>
                <a:off x="3750" y="2464"/>
                <a:ext cx="555" cy="335"/>
              </a:xfrm>
              <a:custGeom>
                <a:avLst/>
                <a:gdLst>
                  <a:gd name="T0" fmla="*/ 0 w 555"/>
                  <a:gd name="T1" fmla="*/ 79 h 335"/>
                  <a:gd name="T2" fmla="*/ 88 w 555"/>
                  <a:gd name="T3" fmla="*/ 114 h 335"/>
                  <a:gd name="T4" fmla="*/ 70 w 555"/>
                  <a:gd name="T5" fmla="*/ 79 h 335"/>
                  <a:gd name="T6" fmla="*/ 96 w 555"/>
                  <a:gd name="T7" fmla="*/ 70 h 335"/>
                  <a:gd name="T8" fmla="*/ 140 w 555"/>
                  <a:gd name="T9" fmla="*/ 70 h 335"/>
                  <a:gd name="T10" fmla="*/ 193 w 555"/>
                  <a:gd name="T11" fmla="*/ 62 h 335"/>
                  <a:gd name="T12" fmla="*/ 264 w 555"/>
                  <a:gd name="T13" fmla="*/ 79 h 335"/>
                  <a:gd name="T14" fmla="*/ 299 w 555"/>
                  <a:gd name="T15" fmla="*/ 88 h 335"/>
                  <a:gd name="T16" fmla="*/ 334 w 555"/>
                  <a:gd name="T17" fmla="*/ 106 h 335"/>
                  <a:gd name="T18" fmla="*/ 378 w 555"/>
                  <a:gd name="T19" fmla="*/ 123 h 335"/>
                  <a:gd name="T20" fmla="*/ 413 w 555"/>
                  <a:gd name="T21" fmla="*/ 150 h 335"/>
                  <a:gd name="T22" fmla="*/ 448 w 555"/>
                  <a:gd name="T23" fmla="*/ 185 h 335"/>
                  <a:gd name="T24" fmla="*/ 484 w 555"/>
                  <a:gd name="T25" fmla="*/ 229 h 335"/>
                  <a:gd name="T26" fmla="*/ 519 w 555"/>
                  <a:gd name="T27" fmla="*/ 273 h 335"/>
                  <a:gd name="T28" fmla="*/ 554 w 555"/>
                  <a:gd name="T29" fmla="*/ 334 h 335"/>
                  <a:gd name="T30" fmla="*/ 528 w 555"/>
                  <a:gd name="T31" fmla="*/ 273 h 335"/>
                  <a:gd name="T32" fmla="*/ 501 w 555"/>
                  <a:gd name="T33" fmla="*/ 220 h 335"/>
                  <a:gd name="T34" fmla="*/ 466 w 555"/>
                  <a:gd name="T35" fmla="*/ 176 h 335"/>
                  <a:gd name="T36" fmla="*/ 431 w 555"/>
                  <a:gd name="T37" fmla="*/ 141 h 335"/>
                  <a:gd name="T38" fmla="*/ 352 w 555"/>
                  <a:gd name="T39" fmla="*/ 88 h 335"/>
                  <a:gd name="T40" fmla="*/ 281 w 555"/>
                  <a:gd name="T41" fmla="*/ 44 h 335"/>
                  <a:gd name="T42" fmla="*/ 202 w 555"/>
                  <a:gd name="T43" fmla="*/ 26 h 335"/>
                  <a:gd name="T44" fmla="*/ 140 w 555"/>
                  <a:gd name="T45" fmla="*/ 18 h 335"/>
                  <a:gd name="T46" fmla="*/ 88 w 555"/>
                  <a:gd name="T47" fmla="*/ 18 h 335"/>
                  <a:gd name="T48" fmla="*/ 52 w 555"/>
                  <a:gd name="T49" fmla="*/ 35 h 335"/>
                  <a:gd name="T50" fmla="*/ 35 w 555"/>
                  <a:gd name="T51" fmla="*/ 0 h 335"/>
                  <a:gd name="T52" fmla="*/ 0 w 555"/>
                  <a:gd name="T53" fmla="*/ 79 h 3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5" h="335">
                    <a:moveTo>
                      <a:pt x="0" y="79"/>
                    </a:moveTo>
                    <a:lnTo>
                      <a:pt x="88" y="114"/>
                    </a:lnTo>
                    <a:lnTo>
                      <a:pt x="70" y="79"/>
                    </a:lnTo>
                    <a:lnTo>
                      <a:pt x="96" y="70"/>
                    </a:lnTo>
                    <a:lnTo>
                      <a:pt x="140" y="70"/>
                    </a:lnTo>
                    <a:lnTo>
                      <a:pt x="193" y="62"/>
                    </a:lnTo>
                    <a:lnTo>
                      <a:pt x="264" y="79"/>
                    </a:lnTo>
                    <a:lnTo>
                      <a:pt x="299" y="88"/>
                    </a:lnTo>
                    <a:lnTo>
                      <a:pt x="334" y="106"/>
                    </a:lnTo>
                    <a:lnTo>
                      <a:pt x="378" y="123"/>
                    </a:lnTo>
                    <a:lnTo>
                      <a:pt x="413" y="150"/>
                    </a:lnTo>
                    <a:lnTo>
                      <a:pt x="448" y="185"/>
                    </a:lnTo>
                    <a:lnTo>
                      <a:pt x="484" y="229"/>
                    </a:lnTo>
                    <a:lnTo>
                      <a:pt x="519" y="273"/>
                    </a:lnTo>
                    <a:lnTo>
                      <a:pt x="554" y="334"/>
                    </a:lnTo>
                    <a:lnTo>
                      <a:pt x="528" y="273"/>
                    </a:lnTo>
                    <a:lnTo>
                      <a:pt x="501" y="220"/>
                    </a:lnTo>
                    <a:lnTo>
                      <a:pt x="466" y="176"/>
                    </a:lnTo>
                    <a:lnTo>
                      <a:pt x="431" y="141"/>
                    </a:lnTo>
                    <a:lnTo>
                      <a:pt x="352" y="88"/>
                    </a:lnTo>
                    <a:lnTo>
                      <a:pt x="281" y="44"/>
                    </a:lnTo>
                    <a:lnTo>
                      <a:pt x="202" y="26"/>
                    </a:lnTo>
                    <a:lnTo>
                      <a:pt x="140" y="18"/>
                    </a:lnTo>
                    <a:lnTo>
                      <a:pt x="88" y="18"/>
                    </a:lnTo>
                    <a:lnTo>
                      <a:pt x="52" y="35"/>
                    </a:lnTo>
                    <a:lnTo>
                      <a:pt x="35" y="0"/>
                    </a:lnTo>
                    <a:lnTo>
                      <a:pt x="0" y="79"/>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02" name="Freeform 37"/>
              <p:cNvSpPr>
                <a:spLocks/>
              </p:cNvSpPr>
              <p:nvPr/>
            </p:nvSpPr>
            <p:spPr bwMode="auto">
              <a:xfrm>
                <a:off x="3512" y="2578"/>
                <a:ext cx="608" cy="257"/>
              </a:xfrm>
              <a:custGeom>
                <a:avLst/>
                <a:gdLst>
                  <a:gd name="T0" fmla="*/ 35 w 608"/>
                  <a:gd name="T1" fmla="*/ 256 h 257"/>
                  <a:gd name="T2" fmla="*/ 123 w 608"/>
                  <a:gd name="T3" fmla="*/ 220 h 257"/>
                  <a:gd name="T4" fmla="*/ 88 w 608"/>
                  <a:gd name="T5" fmla="*/ 212 h 257"/>
                  <a:gd name="T6" fmla="*/ 97 w 608"/>
                  <a:gd name="T7" fmla="*/ 185 h 257"/>
                  <a:gd name="T8" fmla="*/ 123 w 608"/>
                  <a:gd name="T9" fmla="*/ 150 h 257"/>
                  <a:gd name="T10" fmla="*/ 167 w 608"/>
                  <a:gd name="T11" fmla="*/ 106 h 257"/>
                  <a:gd name="T12" fmla="*/ 220 w 608"/>
                  <a:gd name="T13" fmla="*/ 71 h 257"/>
                  <a:gd name="T14" fmla="*/ 290 w 608"/>
                  <a:gd name="T15" fmla="*/ 36 h 257"/>
                  <a:gd name="T16" fmla="*/ 378 w 608"/>
                  <a:gd name="T17" fmla="*/ 18 h 257"/>
                  <a:gd name="T18" fmla="*/ 422 w 608"/>
                  <a:gd name="T19" fmla="*/ 18 h 257"/>
                  <a:gd name="T20" fmla="*/ 484 w 608"/>
                  <a:gd name="T21" fmla="*/ 18 h 257"/>
                  <a:gd name="T22" fmla="*/ 546 w 608"/>
                  <a:gd name="T23" fmla="*/ 27 h 257"/>
                  <a:gd name="T24" fmla="*/ 607 w 608"/>
                  <a:gd name="T25" fmla="*/ 44 h 257"/>
                  <a:gd name="T26" fmla="*/ 546 w 608"/>
                  <a:gd name="T27" fmla="*/ 27 h 257"/>
                  <a:gd name="T28" fmla="*/ 484 w 608"/>
                  <a:gd name="T29" fmla="*/ 9 h 257"/>
                  <a:gd name="T30" fmla="*/ 431 w 608"/>
                  <a:gd name="T31" fmla="*/ 0 h 257"/>
                  <a:gd name="T32" fmla="*/ 378 w 608"/>
                  <a:gd name="T33" fmla="*/ 0 h 257"/>
                  <a:gd name="T34" fmla="*/ 290 w 608"/>
                  <a:gd name="T35" fmla="*/ 9 h 257"/>
                  <a:gd name="T36" fmla="*/ 202 w 608"/>
                  <a:gd name="T37" fmla="*/ 36 h 257"/>
                  <a:gd name="T38" fmla="*/ 141 w 608"/>
                  <a:gd name="T39" fmla="*/ 80 h 257"/>
                  <a:gd name="T40" fmla="*/ 88 w 608"/>
                  <a:gd name="T41" fmla="*/ 115 h 257"/>
                  <a:gd name="T42" fmla="*/ 53 w 608"/>
                  <a:gd name="T43" fmla="*/ 159 h 257"/>
                  <a:gd name="T44" fmla="*/ 35 w 608"/>
                  <a:gd name="T45" fmla="*/ 194 h 257"/>
                  <a:gd name="T46" fmla="*/ 0 w 608"/>
                  <a:gd name="T47" fmla="*/ 176 h 257"/>
                  <a:gd name="T48" fmla="*/ 35 w 608"/>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8" h="257">
                    <a:moveTo>
                      <a:pt x="35" y="256"/>
                    </a:moveTo>
                    <a:lnTo>
                      <a:pt x="123" y="220"/>
                    </a:lnTo>
                    <a:lnTo>
                      <a:pt x="88" y="212"/>
                    </a:lnTo>
                    <a:lnTo>
                      <a:pt x="97" y="185"/>
                    </a:lnTo>
                    <a:lnTo>
                      <a:pt x="123" y="150"/>
                    </a:lnTo>
                    <a:lnTo>
                      <a:pt x="167" y="106"/>
                    </a:lnTo>
                    <a:lnTo>
                      <a:pt x="220" y="71"/>
                    </a:lnTo>
                    <a:lnTo>
                      <a:pt x="290" y="36"/>
                    </a:lnTo>
                    <a:lnTo>
                      <a:pt x="378" y="18"/>
                    </a:lnTo>
                    <a:lnTo>
                      <a:pt x="422" y="18"/>
                    </a:lnTo>
                    <a:lnTo>
                      <a:pt x="484" y="18"/>
                    </a:lnTo>
                    <a:lnTo>
                      <a:pt x="546" y="27"/>
                    </a:lnTo>
                    <a:lnTo>
                      <a:pt x="607" y="44"/>
                    </a:lnTo>
                    <a:lnTo>
                      <a:pt x="546" y="27"/>
                    </a:lnTo>
                    <a:lnTo>
                      <a:pt x="484" y="9"/>
                    </a:lnTo>
                    <a:lnTo>
                      <a:pt x="431" y="0"/>
                    </a:lnTo>
                    <a:lnTo>
                      <a:pt x="378" y="0"/>
                    </a:lnTo>
                    <a:lnTo>
                      <a:pt x="290" y="9"/>
                    </a:lnTo>
                    <a:lnTo>
                      <a:pt x="202" y="36"/>
                    </a:lnTo>
                    <a:lnTo>
                      <a:pt x="141" y="80"/>
                    </a:lnTo>
                    <a:lnTo>
                      <a:pt x="88" y="115"/>
                    </a:lnTo>
                    <a:lnTo>
                      <a:pt x="53" y="159"/>
                    </a:lnTo>
                    <a:lnTo>
                      <a:pt x="35" y="194"/>
                    </a:lnTo>
                    <a:lnTo>
                      <a:pt x="0" y="176"/>
                    </a:lnTo>
                    <a:lnTo>
                      <a:pt x="35" y="256"/>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03" name="Freeform 38"/>
              <p:cNvSpPr>
                <a:spLocks/>
              </p:cNvSpPr>
              <p:nvPr/>
            </p:nvSpPr>
            <p:spPr bwMode="auto">
              <a:xfrm>
                <a:off x="3530" y="2631"/>
                <a:ext cx="335" cy="556"/>
              </a:xfrm>
              <a:custGeom>
                <a:avLst/>
                <a:gdLst>
                  <a:gd name="T0" fmla="*/ 88 w 335"/>
                  <a:gd name="T1" fmla="*/ 555 h 556"/>
                  <a:gd name="T2" fmla="*/ 114 w 335"/>
                  <a:gd name="T3" fmla="*/ 475 h 556"/>
                  <a:gd name="T4" fmla="*/ 88 w 335"/>
                  <a:gd name="T5" fmla="*/ 484 h 556"/>
                  <a:gd name="T6" fmla="*/ 79 w 335"/>
                  <a:gd name="T7" fmla="*/ 458 h 556"/>
                  <a:gd name="T8" fmla="*/ 70 w 335"/>
                  <a:gd name="T9" fmla="*/ 423 h 556"/>
                  <a:gd name="T10" fmla="*/ 70 w 335"/>
                  <a:gd name="T11" fmla="*/ 361 h 556"/>
                  <a:gd name="T12" fmla="*/ 79 w 335"/>
                  <a:gd name="T13" fmla="*/ 291 h 556"/>
                  <a:gd name="T14" fmla="*/ 88 w 335"/>
                  <a:gd name="T15" fmla="*/ 255 h 556"/>
                  <a:gd name="T16" fmla="*/ 105 w 335"/>
                  <a:gd name="T17" fmla="*/ 220 h 556"/>
                  <a:gd name="T18" fmla="*/ 123 w 335"/>
                  <a:gd name="T19" fmla="*/ 185 h 556"/>
                  <a:gd name="T20" fmla="*/ 149 w 335"/>
                  <a:gd name="T21" fmla="*/ 150 h 556"/>
                  <a:gd name="T22" fmla="*/ 184 w 335"/>
                  <a:gd name="T23" fmla="*/ 106 h 556"/>
                  <a:gd name="T24" fmla="*/ 228 w 335"/>
                  <a:gd name="T25" fmla="*/ 71 h 556"/>
                  <a:gd name="T26" fmla="*/ 272 w 335"/>
                  <a:gd name="T27" fmla="*/ 35 h 556"/>
                  <a:gd name="T28" fmla="*/ 334 w 335"/>
                  <a:gd name="T29" fmla="*/ 0 h 556"/>
                  <a:gd name="T30" fmla="*/ 272 w 335"/>
                  <a:gd name="T31" fmla="*/ 27 h 556"/>
                  <a:gd name="T32" fmla="*/ 228 w 335"/>
                  <a:gd name="T33" fmla="*/ 62 h 556"/>
                  <a:gd name="T34" fmla="*/ 184 w 335"/>
                  <a:gd name="T35" fmla="*/ 97 h 556"/>
                  <a:gd name="T36" fmla="*/ 140 w 335"/>
                  <a:gd name="T37" fmla="*/ 132 h 556"/>
                  <a:gd name="T38" fmla="*/ 88 w 335"/>
                  <a:gd name="T39" fmla="*/ 203 h 556"/>
                  <a:gd name="T40" fmla="*/ 44 w 335"/>
                  <a:gd name="T41" fmla="*/ 282 h 556"/>
                  <a:gd name="T42" fmla="*/ 26 w 335"/>
                  <a:gd name="T43" fmla="*/ 352 h 556"/>
                  <a:gd name="T44" fmla="*/ 17 w 335"/>
                  <a:gd name="T45" fmla="*/ 423 h 556"/>
                  <a:gd name="T46" fmla="*/ 17 w 335"/>
                  <a:gd name="T47" fmla="*/ 475 h 556"/>
                  <a:gd name="T48" fmla="*/ 35 w 335"/>
                  <a:gd name="T49" fmla="*/ 511 h 556"/>
                  <a:gd name="T50" fmla="*/ 0 w 335"/>
                  <a:gd name="T51" fmla="*/ 528 h 556"/>
                  <a:gd name="T52" fmla="*/ 88 w 335"/>
                  <a:gd name="T53" fmla="*/ 555 h 5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 h="556">
                    <a:moveTo>
                      <a:pt x="88" y="555"/>
                    </a:moveTo>
                    <a:lnTo>
                      <a:pt x="114" y="475"/>
                    </a:lnTo>
                    <a:lnTo>
                      <a:pt x="88" y="484"/>
                    </a:lnTo>
                    <a:lnTo>
                      <a:pt x="79" y="458"/>
                    </a:lnTo>
                    <a:lnTo>
                      <a:pt x="70" y="423"/>
                    </a:lnTo>
                    <a:lnTo>
                      <a:pt x="70" y="361"/>
                    </a:lnTo>
                    <a:lnTo>
                      <a:pt x="79" y="291"/>
                    </a:lnTo>
                    <a:lnTo>
                      <a:pt x="88" y="255"/>
                    </a:lnTo>
                    <a:lnTo>
                      <a:pt x="105" y="220"/>
                    </a:lnTo>
                    <a:lnTo>
                      <a:pt x="123" y="185"/>
                    </a:lnTo>
                    <a:lnTo>
                      <a:pt x="149" y="150"/>
                    </a:lnTo>
                    <a:lnTo>
                      <a:pt x="184" y="106"/>
                    </a:lnTo>
                    <a:lnTo>
                      <a:pt x="228" y="71"/>
                    </a:lnTo>
                    <a:lnTo>
                      <a:pt x="272" y="35"/>
                    </a:lnTo>
                    <a:lnTo>
                      <a:pt x="334" y="0"/>
                    </a:lnTo>
                    <a:lnTo>
                      <a:pt x="272" y="27"/>
                    </a:lnTo>
                    <a:lnTo>
                      <a:pt x="228" y="62"/>
                    </a:lnTo>
                    <a:lnTo>
                      <a:pt x="184" y="97"/>
                    </a:lnTo>
                    <a:lnTo>
                      <a:pt x="140" y="132"/>
                    </a:lnTo>
                    <a:lnTo>
                      <a:pt x="88" y="203"/>
                    </a:lnTo>
                    <a:lnTo>
                      <a:pt x="44" y="282"/>
                    </a:lnTo>
                    <a:lnTo>
                      <a:pt x="26" y="352"/>
                    </a:lnTo>
                    <a:lnTo>
                      <a:pt x="17" y="423"/>
                    </a:lnTo>
                    <a:lnTo>
                      <a:pt x="17" y="475"/>
                    </a:lnTo>
                    <a:lnTo>
                      <a:pt x="35" y="511"/>
                    </a:lnTo>
                    <a:lnTo>
                      <a:pt x="0" y="528"/>
                    </a:lnTo>
                    <a:lnTo>
                      <a:pt x="88" y="555"/>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04" name="Freeform 39"/>
              <p:cNvSpPr>
                <a:spLocks/>
              </p:cNvSpPr>
              <p:nvPr/>
            </p:nvSpPr>
            <p:spPr bwMode="auto">
              <a:xfrm>
                <a:off x="3644" y="2825"/>
                <a:ext cx="256" cy="608"/>
              </a:xfrm>
              <a:custGeom>
                <a:avLst/>
                <a:gdLst>
                  <a:gd name="T0" fmla="*/ 255 w 256"/>
                  <a:gd name="T1" fmla="*/ 563 h 608"/>
                  <a:gd name="T2" fmla="*/ 220 w 256"/>
                  <a:gd name="T3" fmla="*/ 484 h 608"/>
                  <a:gd name="T4" fmla="*/ 211 w 256"/>
                  <a:gd name="T5" fmla="*/ 519 h 608"/>
                  <a:gd name="T6" fmla="*/ 185 w 256"/>
                  <a:gd name="T7" fmla="*/ 502 h 608"/>
                  <a:gd name="T8" fmla="*/ 150 w 256"/>
                  <a:gd name="T9" fmla="*/ 475 h 608"/>
                  <a:gd name="T10" fmla="*/ 106 w 256"/>
                  <a:gd name="T11" fmla="*/ 440 h 608"/>
                  <a:gd name="T12" fmla="*/ 70 w 256"/>
                  <a:gd name="T13" fmla="*/ 387 h 608"/>
                  <a:gd name="T14" fmla="*/ 35 w 256"/>
                  <a:gd name="T15" fmla="*/ 317 h 608"/>
                  <a:gd name="T16" fmla="*/ 18 w 256"/>
                  <a:gd name="T17" fmla="*/ 229 h 608"/>
                  <a:gd name="T18" fmla="*/ 9 w 256"/>
                  <a:gd name="T19" fmla="*/ 176 h 608"/>
                  <a:gd name="T20" fmla="*/ 18 w 256"/>
                  <a:gd name="T21" fmla="*/ 123 h 608"/>
                  <a:gd name="T22" fmla="*/ 26 w 256"/>
                  <a:gd name="T23" fmla="*/ 61 h 608"/>
                  <a:gd name="T24" fmla="*/ 44 w 256"/>
                  <a:gd name="T25" fmla="*/ 0 h 608"/>
                  <a:gd name="T26" fmla="*/ 18 w 256"/>
                  <a:gd name="T27" fmla="*/ 61 h 608"/>
                  <a:gd name="T28" fmla="*/ 9 w 256"/>
                  <a:gd name="T29" fmla="*/ 114 h 608"/>
                  <a:gd name="T30" fmla="*/ 0 w 256"/>
                  <a:gd name="T31" fmla="*/ 167 h 608"/>
                  <a:gd name="T32" fmla="*/ 0 w 256"/>
                  <a:gd name="T33" fmla="*/ 220 h 608"/>
                  <a:gd name="T34" fmla="*/ 9 w 256"/>
                  <a:gd name="T35" fmla="*/ 317 h 608"/>
                  <a:gd name="T36" fmla="*/ 35 w 256"/>
                  <a:gd name="T37" fmla="*/ 396 h 608"/>
                  <a:gd name="T38" fmla="*/ 70 w 256"/>
                  <a:gd name="T39" fmla="*/ 466 h 608"/>
                  <a:gd name="T40" fmla="*/ 114 w 256"/>
                  <a:gd name="T41" fmla="*/ 519 h 608"/>
                  <a:gd name="T42" fmla="*/ 158 w 256"/>
                  <a:gd name="T43" fmla="*/ 554 h 608"/>
                  <a:gd name="T44" fmla="*/ 194 w 256"/>
                  <a:gd name="T45" fmla="*/ 572 h 608"/>
                  <a:gd name="T46" fmla="*/ 176 w 256"/>
                  <a:gd name="T47" fmla="*/ 607 h 608"/>
                  <a:gd name="T48" fmla="*/ 255 w 256"/>
                  <a:gd name="T49" fmla="*/ 563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6" h="608">
                    <a:moveTo>
                      <a:pt x="255" y="563"/>
                    </a:moveTo>
                    <a:lnTo>
                      <a:pt x="220" y="484"/>
                    </a:lnTo>
                    <a:lnTo>
                      <a:pt x="211" y="519"/>
                    </a:lnTo>
                    <a:lnTo>
                      <a:pt x="185" y="502"/>
                    </a:lnTo>
                    <a:lnTo>
                      <a:pt x="150" y="475"/>
                    </a:lnTo>
                    <a:lnTo>
                      <a:pt x="106" y="440"/>
                    </a:lnTo>
                    <a:lnTo>
                      <a:pt x="70" y="387"/>
                    </a:lnTo>
                    <a:lnTo>
                      <a:pt x="35" y="317"/>
                    </a:lnTo>
                    <a:lnTo>
                      <a:pt x="18" y="229"/>
                    </a:lnTo>
                    <a:lnTo>
                      <a:pt x="9" y="176"/>
                    </a:lnTo>
                    <a:lnTo>
                      <a:pt x="18" y="123"/>
                    </a:lnTo>
                    <a:lnTo>
                      <a:pt x="26" y="61"/>
                    </a:lnTo>
                    <a:lnTo>
                      <a:pt x="44" y="0"/>
                    </a:lnTo>
                    <a:lnTo>
                      <a:pt x="18" y="61"/>
                    </a:lnTo>
                    <a:lnTo>
                      <a:pt x="9" y="114"/>
                    </a:lnTo>
                    <a:lnTo>
                      <a:pt x="0" y="167"/>
                    </a:lnTo>
                    <a:lnTo>
                      <a:pt x="0" y="220"/>
                    </a:lnTo>
                    <a:lnTo>
                      <a:pt x="9" y="317"/>
                    </a:lnTo>
                    <a:lnTo>
                      <a:pt x="35" y="396"/>
                    </a:lnTo>
                    <a:lnTo>
                      <a:pt x="70" y="466"/>
                    </a:lnTo>
                    <a:lnTo>
                      <a:pt x="114" y="519"/>
                    </a:lnTo>
                    <a:lnTo>
                      <a:pt x="158" y="554"/>
                    </a:lnTo>
                    <a:lnTo>
                      <a:pt x="194" y="572"/>
                    </a:lnTo>
                    <a:lnTo>
                      <a:pt x="176" y="607"/>
                    </a:lnTo>
                    <a:lnTo>
                      <a:pt x="255" y="563"/>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sp>
            <p:nvSpPr>
              <p:cNvPr id="24205" name="Freeform 40"/>
              <p:cNvSpPr>
                <a:spLocks/>
              </p:cNvSpPr>
              <p:nvPr/>
            </p:nvSpPr>
            <p:spPr bwMode="auto">
              <a:xfrm>
                <a:off x="3706" y="3080"/>
                <a:ext cx="555" cy="336"/>
              </a:xfrm>
              <a:custGeom>
                <a:avLst/>
                <a:gdLst>
                  <a:gd name="T0" fmla="*/ 554 w 555"/>
                  <a:gd name="T1" fmla="*/ 247 h 336"/>
                  <a:gd name="T2" fmla="*/ 466 w 555"/>
                  <a:gd name="T3" fmla="*/ 211 h 336"/>
                  <a:gd name="T4" fmla="*/ 484 w 555"/>
                  <a:gd name="T5" fmla="*/ 247 h 336"/>
                  <a:gd name="T6" fmla="*/ 457 w 555"/>
                  <a:gd name="T7" fmla="*/ 255 h 336"/>
                  <a:gd name="T8" fmla="*/ 413 w 555"/>
                  <a:gd name="T9" fmla="*/ 264 h 336"/>
                  <a:gd name="T10" fmla="*/ 352 w 555"/>
                  <a:gd name="T11" fmla="*/ 264 h 336"/>
                  <a:gd name="T12" fmla="*/ 290 w 555"/>
                  <a:gd name="T13" fmla="*/ 255 h 336"/>
                  <a:gd name="T14" fmla="*/ 255 w 555"/>
                  <a:gd name="T15" fmla="*/ 247 h 336"/>
                  <a:gd name="T16" fmla="*/ 220 w 555"/>
                  <a:gd name="T17" fmla="*/ 229 h 336"/>
                  <a:gd name="T18" fmla="*/ 176 w 555"/>
                  <a:gd name="T19" fmla="*/ 211 h 336"/>
                  <a:gd name="T20" fmla="*/ 140 w 555"/>
                  <a:gd name="T21" fmla="*/ 185 h 336"/>
                  <a:gd name="T22" fmla="*/ 105 w 555"/>
                  <a:gd name="T23" fmla="*/ 150 h 336"/>
                  <a:gd name="T24" fmla="*/ 61 w 555"/>
                  <a:gd name="T25" fmla="*/ 106 h 336"/>
                  <a:gd name="T26" fmla="*/ 26 w 555"/>
                  <a:gd name="T27" fmla="*/ 53 h 336"/>
                  <a:gd name="T28" fmla="*/ 0 w 555"/>
                  <a:gd name="T29" fmla="*/ 0 h 336"/>
                  <a:gd name="T30" fmla="*/ 26 w 555"/>
                  <a:gd name="T31" fmla="*/ 53 h 336"/>
                  <a:gd name="T32" fmla="*/ 52 w 555"/>
                  <a:gd name="T33" fmla="*/ 106 h 336"/>
                  <a:gd name="T34" fmla="*/ 88 w 555"/>
                  <a:gd name="T35" fmla="*/ 150 h 336"/>
                  <a:gd name="T36" fmla="*/ 123 w 555"/>
                  <a:gd name="T37" fmla="*/ 194 h 336"/>
                  <a:gd name="T38" fmla="*/ 202 w 555"/>
                  <a:gd name="T39" fmla="*/ 247 h 336"/>
                  <a:gd name="T40" fmla="*/ 272 w 555"/>
                  <a:gd name="T41" fmla="*/ 282 h 336"/>
                  <a:gd name="T42" fmla="*/ 352 w 555"/>
                  <a:gd name="T43" fmla="*/ 308 h 336"/>
                  <a:gd name="T44" fmla="*/ 413 w 555"/>
                  <a:gd name="T45" fmla="*/ 317 h 336"/>
                  <a:gd name="T46" fmla="*/ 466 w 555"/>
                  <a:gd name="T47" fmla="*/ 308 h 336"/>
                  <a:gd name="T48" fmla="*/ 501 w 555"/>
                  <a:gd name="T49" fmla="*/ 299 h 336"/>
                  <a:gd name="T50" fmla="*/ 519 w 555"/>
                  <a:gd name="T51" fmla="*/ 335 h 336"/>
                  <a:gd name="T52" fmla="*/ 554 w 555"/>
                  <a:gd name="T53" fmla="*/ 247 h 3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5" h="336">
                    <a:moveTo>
                      <a:pt x="554" y="247"/>
                    </a:moveTo>
                    <a:lnTo>
                      <a:pt x="466" y="211"/>
                    </a:lnTo>
                    <a:lnTo>
                      <a:pt x="484" y="247"/>
                    </a:lnTo>
                    <a:lnTo>
                      <a:pt x="457" y="255"/>
                    </a:lnTo>
                    <a:lnTo>
                      <a:pt x="413" y="264"/>
                    </a:lnTo>
                    <a:lnTo>
                      <a:pt x="352" y="264"/>
                    </a:lnTo>
                    <a:lnTo>
                      <a:pt x="290" y="255"/>
                    </a:lnTo>
                    <a:lnTo>
                      <a:pt x="255" y="247"/>
                    </a:lnTo>
                    <a:lnTo>
                      <a:pt x="220" y="229"/>
                    </a:lnTo>
                    <a:lnTo>
                      <a:pt x="176" y="211"/>
                    </a:lnTo>
                    <a:lnTo>
                      <a:pt x="140" y="185"/>
                    </a:lnTo>
                    <a:lnTo>
                      <a:pt x="105" y="150"/>
                    </a:lnTo>
                    <a:lnTo>
                      <a:pt x="61" y="106"/>
                    </a:lnTo>
                    <a:lnTo>
                      <a:pt x="26" y="53"/>
                    </a:lnTo>
                    <a:lnTo>
                      <a:pt x="0" y="0"/>
                    </a:lnTo>
                    <a:lnTo>
                      <a:pt x="26" y="53"/>
                    </a:lnTo>
                    <a:lnTo>
                      <a:pt x="52" y="106"/>
                    </a:lnTo>
                    <a:lnTo>
                      <a:pt x="88" y="150"/>
                    </a:lnTo>
                    <a:lnTo>
                      <a:pt x="123" y="194"/>
                    </a:lnTo>
                    <a:lnTo>
                      <a:pt x="202" y="247"/>
                    </a:lnTo>
                    <a:lnTo>
                      <a:pt x="272" y="282"/>
                    </a:lnTo>
                    <a:lnTo>
                      <a:pt x="352" y="308"/>
                    </a:lnTo>
                    <a:lnTo>
                      <a:pt x="413" y="317"/>
                    </a:lnTo>
                    <a:lnTo>
                      <a:pt x="466" y="308"/>
                    </a:lnTo>
                    <a:lnTo>
                      <a:pt x="501" y="299"/>
                    </a:lnTo>
                    <a:lnTo>
                      <a:pt x="519" y="335"/>
                    </a:lnTo>
                    <a:lnTo>
                      <a:pt x="554" y="247"/>
                    </a:lnTo>
                  </a:path>
                </a:pathLst>
              </a:custGeom>
              <a:solidFill>
                <a:srgbClr val="FF9900"/>
              </a:solidFill>
              <a:ln w="12700" cap="rnd" cmpd="sng">
                <a:solidFill>
                  <a:srgbClr val="FF9900"/>
                </a:solidFill>
                <a:prstDash val="solid"/>
                <a:round/>
                <a:headEnd type="none" w="med" len="med"/>
                <a:tailEnd type="none" w="med" len="med"/>
              </a:ln>
              <a:effectLst/>
            </p:spPr>
            <p:txBody>
              <a:bodyPr/>
              <a:lstStyle/>
              <a:p>
                <a:endParaRPr lang="en-US"/>
              </a:p>
            </p:txBody>
          </p:sp>
        </p:grpSp>
      </p:grpSp>
      <p:sp>
        <p:nvSpPr>
          <p:cNvPr id="23569" name="Text Box 46"/>
          <p:cNvSpPr txBox="1">
            <a:spLocks noChangeArrowheads="1"/>
          </p:cNvSpPr>
          <p:nvPr/>
        </p:nvSpPr>
        <p:spPr bwMode="auto">
          <a:xfrm>
            <a:off x="5470525" y="1774825"/>
            <a:ext cx="1622425" cy="581025"/>
          </a:xfrm>
          <a:prstGeom prst="rect">
            <a:avLst/>
          </a:prstGeom>
          <a:noFill/>
          <a:ln w="9525">
            <a:noFill/>
            <a:miter lim="800000"/>
            <a:headEnd/>
            <a:tailEnd/>
          </a:ln>
          <a:effectLst/>
        </p:spPr>
        <p:txBody>
          <a:bodyPr>
            <a:spAutoFit/>
          </a:bodyPr>
          <a:lstStyle/>
          <a:p>
            <a:pPr algn="ctr">
              <a:spcBef>
                <a:spcPct val="50000"/>
              </a:spcBef>
            </a:pPr>
            <a:r>
              <a:rPr lang="en-US" sz="1600"/>
              <a:t>Animal Amplification</a:t>
            </a:r>
          </a:p>
        </p:txBody>
      </p:sp>
      <p:sp>
        <p:nvSpPr>
          <p:cNvPr id="23570" name="Text Box 47"/>
          <p:cNvSpPr txBox="1">
            <a:spLocks noChangeArrowheads="1"/>
          </p:cNvSpPr>
          <p:nvPr/>
        </p:nvSpPr>
        <p:spPr bwMode="auto">
          <a:xfrm>
            <a:off x="6724650" y="4795838"/>
            <a:ext cx="1474788" cy="581025"/>
          </a:xfrm>
          <a:prstGeom prst="rect">
            <a:avLst/>
          </a:prstGeom>
          <a:noFill/>
          <a:ln w="9525">
            <a:noFill/>
            <a:miter lim="800000"/>
            <a:headEnd/>
            <a:tailEnd/>
          </a:ln>
          <a:effectLst/>
        </p:spPr>
        <p:txBody>
          <a:bodyPr>
            <a:spAutoFit/>
          </a:bodyPr>
          <a:lstStyle/>
          <a:p>
            <a:pPr algn="ctr">
              <a:spcBef>
                <a:spcPct val="50000"/>
              </a:spcBef>
            </a:pPr>
            <a:r>
              <a:rPr lang="en-US" sz="1600"/>
              <a:t>Human Amplification</a:t>
            </a:r>
          </a:p>
        </p:txBody>
      </p:sp>
      <p:sp>
        <p:nvSpPr>
          <p:cNvPr id="23571" name="Freeform 48"/>
          <p:cNvSpPr>
            <a:spLocks/>
          </p:cNvSpPr>
          <p:nvPr/>
        </p:nvSpPr>
        <p:spPr bwMode="auto">
          <a:xfrm rot="18584520" flipH="1">
            <a:off x="5645944" y="4488656"/>
            <a:ext cx="1023938" cy="936625"/>
          </a:xfrm>
          <a:custGeom>
            <a:avLst/>
            <a:gdLst>
              <a:gd name="T0" fmla="*/ 58944 w 608"/>
              <a:gd name="T1" fmla="*/ 932981 h 257"/>
              <a:gd name="T2" fmla="*/ 207145 w 608"/>
              <a:gd name="T3" fmla="*/ 801780 h 257"/>
              <a:gd name="T4" fmla="*/ 148202 w 608"/>
              <a:gd name="T5" fmla="*/ 772625 h 257"/>
              <a:gd name="T6" fmla="*/ 163359 w 608"/>
              <a:gd name="T7" fmla="*/ 674224 h 257"/>
              <a:gd name="T8" fmla="*/ 207145 w 608"/>
              <a:gd name="T9" fmla="*/ 546668 h 257"/>
              <a:gd name="T10" fmla="*/ 281246 w 608"/>
              <a:gd name="T11" fmla="*/ 386312 h 257"/>
              <a:gd name="T12" fmla="*/ 370504 w 608"/>
              <a:gd name="T13" fmla="*/ 258756 h 257"/>
              <a:gd name="T14" fmla="*/ 488391 w 608"/>
              <a:gd name="T15" fmla="*/ 131200 h 257"/>
              <a:gd name="T16" fmla="*/ 636593 w 608"/>
              <a:gd name="T17" fmla="*/ 65600 h 257"/>
              <a:gd name="T18" fmla="*/ 710694 w 608"/>
              <a:gd name="T19" fmla="*/ 65600 h 257"/>
              <a:gd name="T20" fmla="*/ 815109 w 608"/>
              <a:gd name="T21" fmla="*/ 65600 h 257"/>
              <a:gd name="T22" fmla="*/ 919523 w 608"/>
              <a:gd name="T23" fmla="*/ 98400 h 257"/>
              <a:gd name="T24" fmla="*/ 1022254 w 608"/>
              <a:gd name="T25" fmla="*/ 160356 h 257"/>
              <a:gd name="T26" fmla="*/ 919523 w 608"/>
              <a:gd name="T27" fmla="*/ 98400 h 257"/>
              <a:gd name="T28" fmla="*/ 815109 w 608"/>
              <a:gd name="T29" fmla="*/ 32800 h 257"/>
              <a:gd name="T30" fmla="*/ 725851 w 608"/>
              <a:gd name="T31" fmla="*/ 0 h 257"/>
              <a:gd name="T32" fmla="*/ 636593 w 608"/>
              <a:gd name="T33" fmla="*/ 0 h 257"/>
              <a:gd name="T34" fmla="*/ 488391 w 608"/>
              <a:gd name="T35" fmla="*/ 32800 h 257"/>
              <a:gd name="T36" fmla="*/ 340190 w 608"/>
              <a:gd name="T37" fmla="*/ 131200 h 257"/>
              <a:gd name="T38" fmla="*/ 237459 w 608"/>
              <a:gd name="T39" fmla="*/ 291556 h 257"/>
              <a:gd name="T40" fmla="*/ 148202 w 608"/>
              <a:gd name="T41" fmla="*/ 419112 h 257"/>
              <a:gd name="T42" fmla="*/ 89258 w 608"/>
              <a:gd name="T43" fmla="*/ 579468 h 257"/>
              <a:gd name="T44" fmla="*/ 58944 w 608"/>
              <a:gd name="T45" fmla="*/ 707024 h 257"/>
              <a:gd name="T46" fmla="*/ 0 w 608"/>
              <a:gd name="T47" fmla="*/ 641424 h 257"/>
              <a:gd name="T48" fmla="*/ 58944 w 608"/>
              <a:gd name="T49" fmla="*/ 932981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8" h="257">
                <a:moveTo>
                  <a:pt x="35" y="256"/>
                </a:moveTo>
                <a:lnTo>
                  <a:pt x="123" y="220"/>
                </a:lnTo>
                <a:lnTo>
                  <a:pt x="88" y="212"/>
                </a:lnTo>
                <a:lnTo>
                  <a:pt x="97" y="185"/>
                </a:lnTo>
                <a:lnTo>
                  <a:pt x="123" y="150"/>
                </a:lnTo>
                <a:lnTo>
                  <a:pt x="167" y="106"/>
                </a:lnTo>
                <a:lnTo>
                  <a:pt x="220" y="71"/>
                </a:lnTo>
                <a:lnTo>
                  <a:pt x="290" y="36"/>
                </a:lnTo>
                <a:lnTo>
                  <a:pt x="378" y="18"/>
                </a:lnTo>
                <a:lnTo>
                  <a:pt x="422" y="18"/>
                </a:lnTo>
                <a:lnTo>
                  <a:pt x="484" y="18"/>
                </a:lnTo>
                <a:lnTo>
                  <a:pt x="546" y="27"/>
                </a:lnTo>
                <a:lnTo>
                  <a:pt x="607" y="44"/>
                </a:lnTo>
                <a:lnTo>
                  <a:pt x="546" y="27"/>
                </a:lnTo>
                <a:lnTo>
                  <a:pt x="484" y="9"/>
                </a:lnTo>
                <a:lnTo>
                  <a:pt x="431" y="0"/>
                </a:lnTo>
                <a:lnTo>
                  <a:pt x="378" y="0"/>
                </a:lnTo>
                <a:lnTo>
                  <a:pt x="290" y="9"/>
                </a:lnTo>
                <a:lnTo>
                  <a:pt x="202" y="36"/>
                </a:lnTo>
                <a:lnTo>
                  <a:pt x="141" y="80"/>
                </a:lnTo>
                <a:lnTo>
                  <a:pt x="88" y="115"/>
                </a:lnTo>
                <a:lnTo>
                  <a:pt x="53" y="159"/>
                </a:lnTo>
                <a:lnTo>
                  <a:pt x="35" y="194"/>
                </a:lnTo>
                <a:lnTo>
                  <a:pt x="0" y="176"/>
                </a:lnTo>
                <a:lnTo>
                  <a:pt x="35" y="256"/>
                </a:lnTo>
              </a:path>
            </a:pathLst>
          </a:custGeom>
          <a:solidFill>
            <a:srgbClr val="FF7C80"/>
          </a:solidFill>
          <a:ln w="12700" cap="rnd" cmpd="sng">
            <a:solidFill>
              <a:srgbClr val="FF9900"/>
            </a:solidFill>
            <a:prstDash val="solid"/>
            <a:round/>
            <a:headEnd type="none" w="med" len="med"/>
            <a:tailEnd type="none" w="med" len="med"/>
          </a:ln>
          <a:effectLst/>
        </p:spPr>
        <p:txBody>
          <a:bodyPr/>
          <a:lstStyle/>
          <a:p>
            <a:endParaRPr lang="en-US"/>
          </a:p>
        </p:txBody>
      </p:sp>
      <p:sp>
        <p:nvSpPr>
          <p:cNvPr id="23572" name="Freeform 49"/>
          <p:cNvSpPr>
            <a:spLocks/>
          </p:cNvSpPr>
          <p:nvPr/>
        </p:nvSpPr>
        <p:spPr bwMode="auto">
          <a:xfrm rot="595968" flipH="1">
            <a:off x="6519863" y="3181350"/>
            <a:ext cx="1001712" cy="1260475"/>
          </a:xfrm>
          <a:custGeom>
            <a:avLst/>
            <a:gdLst>
              <a:gd name="T0" fmla="*/ 57664 w 608"/>
              <a:gd name="T1" fmla="*/ 1255570 h 257"/>
              <a:gd name="T2" fmla="*/ 202649 w 608"/>
              <a:gd name="T3" fmla="*/ 1079006 h 257"/>
              <a:gd name="T4" fmla="*/ 144985 w 608"/>
              <a:gd name="T5" fmla="*/ 1039769 h 257"/>
              <a:gd name="T6" fmla="*/ 159813 w 608"/>
              <a:gd name="T7" fmla="*/ 907346 h 257"/>
              <a:gd name="T8" fmla="*/ 202649 w 608"/>
              <a:gd name="T9" fmla="*/ 735686 h 257"/>
              <a:gd name="T10" fmla="*/ 275141 w 608"/>
              <a:gd name="T11" fmla="*/ 519885 h 257"/>
              <a:gd name="T12" fmla="*/ 362462 w 608"/>
              <a:gd name="T13" fmla="*/ 348225 h 257"/>
              <a:gd name="T14" fmla="*/ 477790 w 608"/>
              <a:gd name="T15" fmla="*/ 176565 h 257"/>
              <a:gd name="T16" fmla="*/ 622775 w 608"/>
              <a:gd name="T17" fmla="*/ 88282 h 257"/>
              <a:gd name="T18" fmla="*/ 695267 w 608"/>
              <a:gd name="T19" fmla="*/ 88282 h 257"/>
              <a:gd name="T20" fmla="*/ 797415 w 608"/>
              <a:gd name="T21" fmla="*/ 88282 h 257"/>
              <a:gd name="T22" fmla="*/ 899564 w 608"/>
              <a:gd name="T23" fmla="*/ 132423 h 257"/>
              <a:gd name="T24" fmla="*/ 1000064 w 608"/>
              <a:gd name="T25" fmla="*/ 215801 h 257"/>
              <a:gd name="T26" fmla="*/ 899564 w 608"/>
              <a:gd name="T27" fmla="*/ 132423 h 257"/>
              <a:gd name="T28" fmla="*/ 797415 w 608"/>
              <a:gd name="T29" fmla="*/ 44141 h 257"/>
              <a:gd name="T30" fmla="*/ 710095 w 608"/>
              <a:gd name="T31" fmla="*/ 0 h 257"/>
              <a:gd name="T32" fmla="*/ 622775 w 608"/>
              <a:gd name="T33" fmla="*/ 0 h 257"/>
              <a:gd name="T34" fmla="*/ 477790 w 608"/>
              <a:gd name="T35" fmla="*/ 44141 h 257"/>
              <a:gd name="T36" fmla="*/ 332806 w 608"/>
              <a:gd name="T37" fmla="*/ 176565 h 257"/>
              <a:gd name="T38" fmla="*/ 232305 w 608"/>
              <a:gd name="T39" fmla="*/ 392366 h 257"/>
              <a:gd name="T40" fmla="*/ 144985 w 608"/>
              <a:gd name="T41" fmla="*/ 564026 h 257"/>
              <a:gd name="T42" fmla="*/ 87320 w 608"/>
              <a:gd name="T43" fmla="*/ 779827 h 257"/>
              <a:gd name="T44" fmla="*/ 57664 w 608"/>
              <a:gd name="T45" fmla="*/ 951487 h 257"/>
              <a:gd name="T46" fmla="*/ 0 w 608"/>
              <a:gd name="T47" fmla="*/ 863205 h 257"/>
              <a:gd name="T48" fmla="*/ 57664 w 608"/>
              <a:gd name="T49" fmla="*/ 1255570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8" h="257">
                <a:moveTo>
                  <a:pt x="35" y="256"/>
                </a:moveTo>
                <a:lnTo>
                  <a:pt x="123" y="220"/>
                </a:lnTo>
                <a:lnTo>
                  <a:pt x="88" y="212"/>
                </a:lnTo>
                <a:lnTo>
                  <a:pt x="97" y="185"/>
                </a:lnTo>
                <a:lnTo>
                  <a:pt x="123" y="150"/>
                </a:lnTo>
                <a:lnTo>
                  <a:pt x="167" y="106"/>
                </a:lnTo>
                <a:lnTo>
                  <a:pt x="220" y="71"/>
                </a:lnTo>
                <a:lnTo>
                  <a:pt x="290" y="36"/>
                </a:lnTo>
                <a:lnTo>
                  <a:pt x="378" y="18"/>
                </a:lnTo>
                <a:lnTo>
                  <a:pt x="422" y="18"/>
                </a:lnTo>
                <a:lnTo>
                  <a:pt x="484" y="18"/>
                </a:lnTo>
                <a:lnTo>
                  <a:pt x="546" y="27"/>
                </a:lnTo>
                <a:lnTo>
                  <a:pt x="607" y="44"/>
                </a:lnTo>
                <a:lnTo>
                  <a:pt x="546" y="27"/>
                </a:lnTo>
                <a:lnTo>
                  <a:pt x="484" y="9"/>
                </a:lnTo>
                <a:lnTo>
                  <a:pt x="431" y="0"/>
                </a:lnTo>
                <a:lnTo>
                  <a:pt x="378" y="0"/>
                </a:lnTo>
                <a:lnTo>
                  <a:pt x="290" y="9"/>
                </a:lnTo>
                <a:lnTo>
                  <a:pt x="202" y="36"/>
                </a:lnTo>
                <a:lnTo>
                  <a:pt x="141" y="80"/>
                </a:lnTo>
                <a:lnTo>
                  <a:pt x="88" y="115"/>
                </a:lnTo>
                <a:lnTo>
                  <a:pt x="53" y="159"/>
                </a:lnTo>
                <a:lnTo>
                  <a:pt x="35" y="194"/>
                </a:lnTo>
                <a:lnTo>
                  <a:pt x="0" y="176"/>
                </a:lnTo>
                <a:lnTo>
                  <a:pt x="35" y="256"/>
                </a:lnTo>
              </a:path>
            </a:pathLst>
          </a:custGeom>
          <a:solidFill>
            <a:srgbClr val="FF7C80"/>
          </a:solidFill>
          <a:ln w="12700" cap="rnd" cmpd="sng">
            <a:solidFill>
              <a:srgbClr val="FF9900"/>
            </a:solidFill>
            <a:prstDash val="solid"/>
            <a:round/>
            <a:headEnd type="none" w="med" len="med"/>
            <a:tailEnd type="none" w="med" len="med"/>
          </a:ln>
          <a:effectLst/>
        </p:spPr>
        <p:txBody>
          <a:bodyPr/>
          <a:lstStyle/>
          <a:p>
            <a:endParaRPr lang="en-US"/>
          </a:p>
        </p:txBody>
      </p:sp>
      <p:sp>
        <p:nvSpPr>
          <p:cNvPr id="23573" name="Text Box 50"/>
          <p:cNvSpPr txBox="1">
            <a:spLocks noChangeArrowheads="1"/>
          </p:cNvSpPr>
          <p:nvPr/>
        </p:nvSpPr>
        <p:spPr bwMode="auto">
          <a:xfrm>
            <a:off x="381000" y="2970213"/>
            <a:ext cx="368300" cy="1465262"/>
          </a:xfrm>
          <a:prstGeom prst="rect">
            <a:avLst/>
          </a:prstGeom>
          <a:noFill/>
          <a:ln w="9525">
            <a:noFill/>
            <a:miter lim="800000"/>
            <a:headEnd/>
            <a:tailEnd/>
          </a:ln>
          <a:effectLst/>
        </p:spPr>
        <p:txBody>
          <a:bodyPr>
            <a:spAutoFit/>
          </a:bodyPr>
          <a:lstStyle/>
          <a:p>
            <a:pPr>
              <a:spcBef>
                <a:spcPct val="50000"/>
              </a:spcBef>
            </a:pPr>
            <a:r>
              <a:rPr lang="en-US" b="1"/>
              <a:t>CASES</a:t>
            </a:r>
          </a:p>
        </p:txBody>
      </p:sp>
      <p:pic>
        <p:nvPicPr>
          <p:cNvPr id="23574" name="Picture 51"/>
          <p:cNvPicPr>
            <a:picLocks noChangeAspect="1" noChangeArrowheads="1"/>
          </p:cNvPicPr>
          <p:nvPr/>
        </p:nvPicPr>
        <p:blipFill>
          <a:blip r:embed="rId2" cstate="print"/>
          <a:srcRect/>
          <a:stretch>
            <a:fillRect/>
          </a:stretch>
        </p:blipFill>
        <p:spPr bwMode="auto">
          <a:xfrm>
            <a:off x="2298700" y="4656138"/>
            <a:ext cx="384175" cy="233362"/>
          </a:xfrm>
          <a:prstGeom prst="rect">
            <a:avLst/>
          </a:prstGeom>
          <a:noFill/>
          <a:ln w="9525">
            <a:noFill/>
            <a:miter lim="800000"/>
            <a:headEnd/>
            <a:tailEnd/>
          </a:ln>
        </p:spPr>
      </p:pic>
      <p:pic>
        <p:nvPicPr>
          <p:cNvPr id="23575" name="Picture 52" descr="gorille2"/>
          <p:cNvPicPr>
            <a:picLocks noChangeAspect="1" noChangeArrowheads="1"/>
          </p:cNvPicPr>
          <p:nvPr/>
        </p:nvPicPr>
        <p:blipFill>
          <a:blip r:embed="rId3" cstate="print">
            <a:lum contrast="6000"/>
          </a:blip>
          <a:srcRect/>
          <a:stretch>
            <a:fillRect/>
          </a:stretch>
        </p:blipFill>
        <p:spPr bwMode="auto">
          <a:xfrm>
            <a:off x="1663700" y="4303713"/>
            <a:ext cx="635000" cy="627062"/>
          </a:xfrm>
          <a:prstGeom prst="rect">
            <a:avLst/>
          </a:prstGeom>
          <a:solidFill>
            <a:schemeClr val="bg1"/>
          </a:solidFill>
          <a:ln w="9525">
            <a:noFill/>
            <a:miter lim="800000"/>
            <a:headEnd/>
            <a:tailEnd/>
          </a:ln>
        </p:spPr>
      </p:pic>
      <p:grpSp>
        <p:nvGrpSpPr>
          <p:cNvPr id="6" name="Group 53"/>
          <p:cNvGrpSpPr>
            <a:grpSpLocks/>
          </p:cNvGrpSpPr>
          <p:nvPr/>
        </p:nvGrpSpPr>
        <p:grpSpPr bwMode="auto">
          <a:xfrm>
            <a:off x="971550" y="4303713"/>
            <a:ext cx="574675" cy="215900"/>
            <a:chOff x="174" y="663"/>
            <a:chExt cx="826" cy="283"/>
          </a:xfrm>
        </p:grpSpPr>
        <p:sp>
          <p:nvSpPr>
            <p:cNvPr id="23996" name="Freeform 54"/>
            <p:cNvSpPr>
              <a:spLocks/>
            </p:cNvSpPr>
            <p:nvPr/>
          </p:nvSpPr>
          <p:spPr bwMode="auto">
            <a:xfrm>
              <a:off x="174" y="710"/>
              <a:ext cx="826" cy="206"/>
            </a:xfrm>
            <a:custGeom>
              <a:avLst/>
              <a:gdLst>
                <a:gd name="T0" fmla="*/ 491 w 826"/>
                <a:gd name="T1" fmla="*/ 53 h 206"/>
                <a:gd name="T2" fmla="*/ 515 w 826"/>
                <a:gd name="T3" fmla="*/ 59 h 206"/>
                <a:gd name="T4" fmla="*/ 533 w 826"/>
                <a:gd name="T5" fmla="*/ 47 h 206"/>
                <a:gd name="T6" fmla="*/ 569 w 826"/>
                <a:gd name="T7" fmla="*/ 24 h 206"/>
                <a:gd name="T8" fmla="*/ 617 w 826"/>
                <a:gd name="T9" fmla="*/ 0 h 206"/>
                <a:gd name="T10" fmla="*/ 641 w 826"/>
                <a:gd name="T11" fmla="*/ 6 h 206"/>
                <a:gd name="T12" fmla="*/ 719 w 826"/>
                <a:gd name="T13" fmla="*/ 47 h 206"/>
                <a:gd name="T14" fmla="*/ 809 w 826"/>
                <a:gd name="T15" fmla="*/ 94 h 206"/>
                <a:gd name="T16" fmla="*/ 826 w 826"/>
                <a:gd name="T17" fmla="*/ 118 h 206"/>
                <a:gd name="T18" fmla="*/ 826 w 826"/>
                <a:gd name="T19" fmla="*/ 141 h 206"/>
                <a:gd name="T20" fmla="*/ 820 w 826"/>
                <a:gd name="T21" fmla="*/ 141 h 206"/>
                <a:gd name="T22" fmla="*/ 803 w 826"/>
                <a:gd name="T23" fmla="*/ 130 h 206"/>
                <a:gd name="T24" fmla="*/ 785 w 826"/>
                <a:gd name="T25" fmla="*/ 124 h 206"/>
                <a:gd name="T26" fmla="*/ 767 w 826"/>
                <a:gd name="T27" fmla="*/ 124 h 206"/>
                <a:gd name="T28" fmla="*/ 743 w 826"/>
                <a:gd name="T29" fmla="*/ 130 h 206"/>
                <a:gd name="T30" fmla="*/ 719 w 826"/>
                <a:gd name="T31" fmla="*/ 130 h 206"/>
                <a:gd name="T32" fmla="*/ 689 w 826"/>
                <a:gd name="T33" fmla="*/ 124 h 206"/>
                <a:gd name="T34" fmla="*/ 665 w 826"/>
                <a:gd name="T35" fmla="*/ 130 h 206"/>
                <a:gd name="T36" fmla="*/ 641 w 826"/>
                <a:gd name="T37" fmla="*/ 141 h 206"/>
                <a:gd name="T38" fmla="*/ 617 w 826"/>
                <a:gd name="T39" fmla="*/ 153 h 206"/>
                <a:gd name="T40" fmla="*/ 599 w 826"/>
                <a:gd name="T41" fmla="*/ 153 h 206"/>
                <a:gd name="T42" fmla="*/ 587 w 826"/>
                <a:gd name="T43" fmla="*/ 147 h 206"/>
                <a:gd name="T44" fmla="*/ 557 w 826"/>
                <a:gd name="T45" fmla="*/ 153 h 206"/>
                <a:gd name="T46" fmla="*/ 521 w 826"/>
                <a:gd name="T47" fmla="*/ 177 h 206"/>
                <a:gd name="T48" fmla="*/ 479 w 826"/>
                <a:gd name="T49" fmla="*/ 200 h 206"/>
                <a:gd name="T50" fmla="*/ 437 w 826"/>
                <a:gd name="T51" fmla="*/ 200 h 206"/>
                <a:gd name="T52" fmla="*/ 359 w 826"/>
                <a:gd name="T53" fmla="*/ 200 h 206"/>
                <a:gd name="T54" fmla="*/ 329 w 826"/>
                <a:gd name="T55" fmla="*/ 194 h 206"/>
                <a:gd name="T56" fmla="*/ 281 w 826"/>
                <a:gd name="T57" fmla="*/ 159 h 206"/>
                <a:gd name="T58" fmla="*/ 257 w 826"/>
                <a:gd name="T59" fmla="*/ 147 h 206"/>
                <a:gd name="T60" fmla="*/ 240 w 826"/>
                <a:gd name="T61" fmla="*/ 147 h 206"/>
                <a:gd name="T62" fmla="*/ 228 w 826"/>
                <a:gd name="T63" fmla="*/ 153 h 206"/>
                <a:gd name="T64" fmla="*/ 204 w 826"/>
                <a:gd name="T65" fmla="*/ 147 h 206"/>
                <a:gd name="T66" fmla="*/ 180 w 826"/>
                <a:gd name="T67" fmla="*/ 136 h 206"/>
                <a:gd name="T68" fmla="*/ 156 w 826"/>
                <a:gd name="T69" fmla="*/ 124 h 206"/>
                <a:gd name="T70" fmla="*/ 132 w 826"/>
                <a:gd name="T71" fmla="*/ 124 h 206"/>
                <a:gd name="T72" fmla="*/ 102 w 826"/>
                <a:gd name="T73" fmla="*/ 130 h 206"/>
                <a:gd name="T74" fmla="*/ 78 w 826"/>
                <a:gd name="T75" fmla="*/ 124 h 206"/>
                <a:gd name="T76" fmla="*/ 60 w 826"/>
                <a:gd name="T77" fmla="*/ 118 h 206"/>
                <a:gd name="T78" fmla="*/ 36 w 826"/>
                <a:gd name="T79" fmla="*/ 124 h 206"/>
                <a:gd name="T80" fmla="*/ 24 w 826"/>
                <a:gd name="T81" fmla="*/ 130 h 206"/>
                <a:gd name="T82" fmla="*/ 0 w 826"/>
                <a:gd name="T83" fmla="*/ 153 h 206"/>
                <a:gd name="T84" fmla="*/ 0 w 826"/>
                <a:gd name="T85" fmla="*/ 136 h 206"/>
                <a:gd name="T86" fmla="*/ 12 w 826"/>
                <a:gd name="T87" fmla="*/ 106 h 206"/>
                <a:gd name="T88" fmla="*/ 24 w 826"/>
                <a:gd name="T89" fmla="*/ 88 h 206"/>
                <a:gd name="T90" fmla="*/ 162 w 826"/>
                <a:gd name="T91" fmla="*/ 18 h 206"/>
                <a:gd name="T92" fmla="*/ 210 w 826"/>
                <a:gd name="T93" fmla="*/ 6 h 206"/>
                <a:gd name="T94" fmla="*/ 240 w 826"/>
                <a:gd name="T95" fmla="*/ 12 h 206"/>
                <a:gd name="T96" fmla="*/ 263 w 826"/>
                <a:gd name="T97" fmla="*/ 24 h 206"/>
                <a:gd name="T98" fmla="*/ 299 w 826"/>
                <a:gd name="T99" fmla="*/ 53 h 206"/>
                <a:gd name="T100" fmla="*/ 311 w 826"/>
                <a:gd name="T101" fmla="*/ 65 h 206"/>
                <a:gd name="T102" fmla="*/ 323 w 826"/>
                <a:gd name="T103" fmla="*/ 59 h 206"/>
                <a:gd name="T104" fmla="*/ 371 w 826"/>
                <a:gd name="T105" fmla="*/ 35 h 2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26" h="206">
                  <a:moveTo>
                    <a:pt x="407" y="35"/>
                  </a:moveTo>
                  <a:lnTo>
                    <a:pt x="461" y="35"/>
                  </a:lnTo>
                  <a:lnTo>
                    <a:pt x="491" y="53"/>
                  </a:lnTo>
                  <a:lnTo>
                    <a:pt x="503" y="59"/>
                  </a:lnTo>
                  <a:lnTo>
                    <a:pt x="509" y="59"/>
                  </a:lnTo>
                  <a:lnTo>
                    <a:pt x="515" y="59"/>
                  </a:lnTo>
                  <a:lnTo>
                    <a:pt x="521" y="59"/>
                  </a:lnTo>
                  <a:lnTo>
                    <a:pt x="527" y="53"/>
                  </a:lnTo>
                  <a:lnTo>
                    <a:pt x="533" y="47"/>
                  </a:lnTo>
                  <a:lnTo>
                    <a:pt x="539" y="41"/>
                  </a:lnTo>
                  <a:lnTo>
                    <a:pt x="551" y="35"/>
                  </a:lnTo>
                  <a:lnTo>
                    <a:pt x="569" y="24"/>
                  </a:lnTo>
                  <a:lnTo>
                    <a:pt x="593" y="12"/>
                  </a:lnTo>
                  <a:lnTo>
                    <a:pt x="611" y="0"/>
                  </a:lnTo>
                  <a:lnTo>
                    <a:pt x="617" y="0"/>
                  </a:lnTo>
                  <a:lnTo>
                    <a:pt x="623" y="0"/>
                  </a:lnTo>
                  <a:lnTo>
                    <a:pt x="635" y="6"/>
                  </a:lnTo>
                  <a:lnTo>
                    <a:pt x="641" y="6"/>
                  </a:lnTo>
                  <a:lnTo>
                    <a:pt x="665" y="18"/>
                  </a:lnTo>
                  <a:lnTo>
                    <a:pt x="695" y="30"/>
                  </a:lnTo>
                  <a:lnTo>
                    <a:pt x="719" y="47"/>
                  </a:lnTo>
                  <a:lnTo>
                    <a:pt x="749" y="59"/>
                  </a:lnTo>
                  <a:lnTo>
                    <a:pt x="803" y="88"/>
                  </a:lnTo>
                  <a:lnTo>
                    <a:pt x="809" y="94"/>
                  </a:lnTo>
                  <a:lnTo>
                    <a:pt x="815" y="100"/>
                  </a:lnTo>
                  <a:lnTo>
                    <a:pt x="820" y="106"/>
                  </a:lnTo>
                  <a:lnTo>
                    <a:pt x="826" y="118"/>
                  </a:lnTo>
                  <a:lnTo>
                    <a:pt x="826" y="124"/>
                  </a:lnTo>
                  <a:lnTo>
                    <a:pt x="826" y="136"/>
                  </a:lnTo>
                  <a:lnTo>
                    <a:pt x="826" y="141"/>
                  </a:lnTo>
                  <a:lnTo>
                    <a:pt x="826" y="147"/>
                  </a:lnTo>
                  <a:lnTo>
                    <a:pt x="826" y="153"/>
                  </a:lnTo>
                  <a:lnTo>
                    <a:pt x="820" y="141"/>
                  </a:lnTo>
                  <a:lnTo>
                    <a:pt x="815" y="136"/>
                  </a:lnTo>
                  <a:lnTo>
                    <a:pt x="809" y="130"/>
                  </a:lnTo>
                  <a:lnTo>
                    <a:pt x="803" y="130"/>
                  </a:lnTo>
                  <a:lnTo>
                    <a:pt x="797" y="124"/>
                  </a:lnTo>
                  <a:lnTo>
                    <a:pt x="791" y="124"/>
                  </a:lnTo>
                  <a:lnTo>
                    <a:pt x="785" y="124"/>
                  </a:lnTo>
                  <a:lnTo>
                    <a:pt x="779" y="118"/>
                  </a:lnTo>
                  <a:lnTo>
                    <a:pt x="773" y="118"/>
                  </a:lnTo>
                  <a:lnTo>
                    <a:pt x="767" y="124"/>
                  </a:lnTo>
                  <a:lnTo>
                    <a:pt x="761" y="124"/>
                  </a:lnTo>
                  <a:lnTo>
                    <a:pt x="749" y="124"/>
                  </a:lnTo>
                  <a:lnTo>
                    <a:pt x="743" y="130"/>
                  </a:lnTo>
                  <a:lnTo>
                    <a:pt x="737" y="136"/>
                  </a:lnTo>
                  <a:lnTo>
                    <a:pt x="731" y="130"/>
                  </a:lnTo>
                  <a:lnTo>
                    <a:pt x="719" y="130"/>
                  </a:lnTo>
                  <a:lnTo>
                    <a:pt x="707" y="124"/>
                  </a:lnTo>
                  <a:lnTo>
                    <a:pt x="695" y="124"/>
                  </a:lnTo>
                  <a:lnTo>
                    <a:pt x="689" y="124"/>
                  </a:lnTo>
                  <a:lnTo>
                    <a:pt x="683" y="124"/>
                  </a:lnTo>
                  <a:lnTo>
                    <a:pt x="671" y="124"/>
                  </a:lnTo>
                  <a:lnTo>
                    <a:pt x="665" y="130"/>
                  </a:lnTo>
                  <a:lnTo>
                    <a:pt x="659" y="130"/>
                  </a:lnTo>
                  <a:lnTo>
                    <a:pt x="647" y="136"/>
                  </a:lnTo>
                  <a:lnTo>
                    <a:pt x="641" y="141"/>
                  </a:lnTo>
                  <a:lnTo>
                    <a:pt x="635" y="141"/>
                  </a:lnTo>
                  <a:lnTo>
                    <a:pt x="629" y="147"/>
                  </a:lnTo>
                  <a:lnTo>
                    <a:pt x="617" y="153"/>
                  </a:lnTo>
                  <a:lnTo>
                    <a:pt x="611" y="165"/>
                  </a:lnTo>
                  <a:lnTo>
                    <a:pt x="605" y="153"/>
                  </a:lnTo>
                  <a:lnTo>
                    <a:pt x="599" y="153"/>
                  </a:lnTo>
                  <a:lnTo>
                    <a:pt x="593" y="147"/>
                  </a:lnTo>
                  <a:lnTo>
                    <a:pt x="587" y="147"/>
                  </a:lnTo>
                  <a:lnTo>
                    <a:pt x="575" y="147"/>
                  </a:lnTo>
                  <a:lnTo>
                    <a:pt x="569" y="147"/>
                  </a:lnTo>
                  <a:lnTo>
                    <a:pt x="557" y="153"/>
                  </a:lnTo>
                  <a:lnTo>
                    <a:pt x="551" y="153"/>
                  </a:lnTo>
                  <a:lnTo>
                    <a:pt x="539" y="159"/>
                  </a:lnTo>
                  <a:lnTo>
                    <a:pt x="521" y="177"/>
                  </a:lnTo>
                  <a:lnTo>
                    <a:pt x="497" y="189"/>
                  </a:lnTo>
                  <a:lnTo>
                    <a:pt x="485" y="194"/>
                  </a:lnTo>
                  <a:lnTo>
                    <a:pt x="479" y="200"/>
                  </a:lnTo>
                  <a:lnTo>
                    <a:pt x="467" y="200"/>
                  </a:lnTo>
                  <a:lnTo>
                    <a:pt x="455" y="200"/>
                  </a:lnTo>
                  <a:lnTo>
                    <a:pt x="437" y="200"/>
                  </a:lnTo>
                  <a:lnTo>
                    <a:pt x="413" y="206"/>
                  </a:lnTo>
                  <a:lnTo>
                    <a:pt x="389" y="200"/>
                  </a:lnTo>
                  <a:lnTo>
                    <a:pt x="359" y="200"/>
                  </a:lnTo>
                  <a:lnTo>
                    <a:pt x="353" y="200"/>
                  </a:lnTo>
                  <a:lnTo>
                    <a:pt x="341" y="194"/>
                  </a:lnTo>
                  <a:lnTo>
                    <a:pt x="329" y="194"/>
                  </a:lnTo>
                  <a:lnTo>
                    <a:pt x="323" y="189"/>
                  </a:lnTo>
                  <a:lnTo>
                    <a:pt x="299" y="177"/>
                  </a:lnTo>
                  <a:lnTo>
                    <a:pt x="281" y="159"/>
                  </a:lnTo>
                  <a:lnTo>
                    <a:pt x="275" y="153"/>
                  </a:lnTo>
                  <a:lnTo>
                    <a:pt x="269" y="153"/>
                  </a:lnTo>
                  <a:lnTo>
                    <a:pt x="257" y="147"/>
                  </a:lnTo>
                  <a:lnTo>
                    <a:pt x="251" y="147"/>
                  </a:lnTo>
                  <a:lnTo>
                    <a:pt x="240" y="147"/>
                  </a:lnTo>
                  <a:lnTo>
                    <a:pt x="234" y="147"/>
                  </a:lnTo>
                  <a:lnTo>
                    <a:pt x="228" y="153"/>
                  </a:lnTo>
                  <a:lnTo>
                    <a:pt x="216" y="165"/>
                  </a:lnTo>
                  <a:lnTo>
                    <a:pt x="210" y="153"/>
                  </a:lnTo>
                  <a:lnTo>
                    <a:pt x="204" y="147"/>
                  </a:lnTo>
                  <a:lnTo>
                    <a:pt x="198" y="141"/>
                  </a:lnTo>
                  <a:lnTo>
                    <a:pt x="186" y="136"/>
                  </a:lnTo>
                  <a:lnTo>
                    <a:pt x="180" y="136"/>
                  </a:lnTo>
                  <a:lnTo>
                    <a:pt x="174" y="130"/>
                  </a:lnTo>
                  <a:lnTo>
                    <a:pt x="162" y="130"/>
                  </a:lnTo>
                  <a:lnTo>
                    <a:pt x="156" y="124"/>
                  </a:lnTo>
                  <a:lnTo>
                    <a:pt x="150" y="124"/>
                  </a:lnTo>
                  <a:lnTo>
                    <a:pt x="138" y="124"/>
                  </a:lnTo>
                  <a:lnTo>
                    <a:pt x="132" y="124"/>
                  </a:lnTo>
                  <a:lnTo>
                    <a:pt x="126" y="124"/>
                  </a:lnTo>
                  <a:lnTo>
                    <a:pt x="108" y="130"/>
                  </a:lnTo>
                  <a:lnTo>
                    <a:pt x="102" y="130"/>
                  </a:lnTo>
                  <a:lnTo>
                    <a:pt x="90" y="136"/>
                  </a:lnTo>
                  <a:lnTo>
                    <a:pt x="84" y="130"/>
                  </a:lnTo>
                  <a:lnTo>
                    <a:pt x="78" y="124"/>
                  </a:lnTo>
                  <a:lnTo>
                    <a:pt x="72" y="124"/>
                  </a:lnTo>
                  <a:lnTo>
                    <a:pt x="66" y="124"/>
                  </a:lnTo>
                  <a:lnTo>
                    <a:pt x="60" y="118"/>
                  </a:lnTo>
                  <a:lnTo>
                    <a:pt x="54" y="118"/>
                  </a:lnTo>
                  <a:lnTo>
                    <a:pt x="42" y="124"/>
                  </a:lnTo>
                  <a:lnTo>
                    <a:pt x="36" y="124"/>
                  </a:lnTo>
                  <a:lnTo>
                    <a:pt x="30" y="124"/>
                  </a:lnTo>
                  <a:lnTo>
                    <a:pt x="30" y="130"/>
                  </a:lnTo>
                  <a:lnTo>
                    <a:pt x="24" y="130"/>
                  </a:lnTo>
                  <a:lnTo>
                    <a:pt x="18" y="136"/>
                  </a:lnTo>
                  <a:lnTo>
                    <a:pt x="6" y="141"/>
                  </a:lnTo>
                  <a:lnTo>
                    <a:pt x="0" y="153"/>
                  </a:lnTo>
                  <a:lnTo>
                    <a:pt x="0" y="147"/>
                  </a:lnTo>
                  <a:lnTo>
                    <a:pt x="0" y="141"/>
                  </a:lnTo>
                  <a:lnTo>
                    <a:pt x="0" y="136"/>
                  </a:lnTo>
                  <a:lnTo>
                    <a:pt x="0" y="124"/>
                  </a:lnTo>
                  <a:lnTo>
                    <a:pt x="6" y="118"/>
                  </a:lnTo>
                  <a:lnTo>
                    <a:pt x="12" y="106"/>
                  </a:lnTo>
                  <a:lnTo>
                    <a:pt x="18" y="100"/>
                  </a:lnTo>
                  <a:lnTo>
                    <a:pt x="24" y="94"/>
                  </a:lnTo>
                  <a:lnTo>
                    <a:pt x="24" y="88"/>
                  </a:lnTo>
                  <a:lnTo>
                    <a:pt x="78" y="59"/>
                  </a:lnTo>
                  <a:lnTo>
                    <a:pt x="138" y="35"/>
                  </a:lnTo>
                  <a:lnTo>
                    <a:pt x="162" y="18"/>
                  </a:lnTo>
                  <a:lnTo>
                    <a:pt x="186" y="12"/>
                  </a:lnTo>
                  <a:lnTo>
                    <a:pt x="204" y="6"/>
                  </a:lnTo>
                  <a:lnTo>
                    <a:pt x="210" y="6"/>
                  </a:lnTo>
                  <a:lnTo>
                    <a:pt x="216" y="6"/>
                  </a:lnTo>
                  <a:lnTo>
                    <a:pt x="234" y="6"/>
                  </a:lnTo>
                  <a:lnTo>
                    <a:pt x="240" y="12"/>
                  </a:lnTo>
                  <a:lnTo>
                    <a:pt x="251" y="12"/>
                  </a:lnTo>
                  <a:lnTo>
                    <a:pt x="257" y="18"/>
                  </a:lnTo>
                  <a:lnTo>
                    <a:pt x="263" y="24"/>
                  </a:lnTo>
                  <a:lnTo>
                    <a:pt x="275" y="35"/>
                  </a:lnTo>
                  <a:lnTo>
                    <a:pt x="287" y="41"/>
                  </a:lnTo>
                  <a:lnTo>
                    <a:pt x="299" y="53"/>
                  </a:lnTo>
                  <a:lnTo>
                    <a:pt x="305" y="59"/>
                  </a:lnTo>
                  <a:lnTo>
                    <a:pt x="311" y="59"/>
                  </a:lnTo>
                  <a:lnTo>
                    <a:pt x="311" y="65"/>
                  </a:lnTo>
                  <a:lnTo>
                    <a:pt x="317" y="65"/>
                  </a:lnTo>
                  <a:lnTo>
                    <a:pt x="323" y="65"/>
                  </a:lnTo>
                  <a:lnTo>
                    <a:pt x="323" y="59"/>
                  </a:lnTo>
                  <a:lnTo>
                    <a:pt x="329" y="59"/>
                  </a:lnTo>
                  <a:lnTo>
                    <a:pt x="341" y="53"/>
                  </a:lnTo>
                  <a:lnTo>
                    <a:pt x="371" y="35"/>
                  </a:lnTo>
                  <a:lnTo>
                    <a:pt x="389" y="35"/>
                  </a:lnTo>
                  <a:lnTo>
                    <a:pt x="407" y="35"/>
                  </a:lnTo>
                  <a:close/>
                </a:path>
              </a:pathLst>
            </a:custGeom>
            <a:solidFill>
              <a:srgbClr val="404040"/>
            </a:solidFill>
            <a:ln w="9525">
              <a:noFill/>
              <a:round/>
              <a:headEnd/>
              <a:tailEnd/>
            </a:ln>
          </p:spPr>
          <p:txBody>
            <a:bodyPr/>
            <a:lstStyle/>
            <a:p>
              <a:endParaRPr lang="en-US"/>
            </a:p>
          </p:txBody>
        </p:sp>
        <p:sp>
          <p:nvSpPr>
            <p:cNvPr id="23997" name="Freeform 55"/>
            <p:cNvSpPr>
              <a:spLocks/>
            </p:cNvSpPr>
            <p:nvPr/>
          </p:nvSpPr>
          <p:spPr bwMode="auto">
            <a:xfrm>
              <a:off x="174" y="710"/>
              <a:ext cx="826" cy="206"/>
            </a:xfrm>
            <a:custGeom>
              <a:avLst/>
              <a:gdLst>
                <a:gd name="T0" fmla="*/ 491 w 826"/>
                <a:gd name="T1" fmla="*/ 53 h 206"/>
                <a:gd name="T2" fmla="*/ 515 w 826"/>
                <a:gd name="T3" fmla="*/ 59 h 206"/>
                <a:gd name="T4" fmla="*/ 533 w 826"/>
                <a:gd name="T5" fmla="*/ 47 h 206"/>
                <a:gd name="T6" fmla="*/ 569 w 826"/>
                <a:gd name="T7" fmla="*/ 24 h 206"/>
                <a:gd name="T8" fmla="*/ 617 w 826"/>
                <a:gd name="T9" fmla="*/ 0 h 206"/>
                <a:gd name="T10" fmla="*/ 641 w 826"/>
                <a:gd name="T11" fmla="*/ 6 h 206"/>
                <a:gd name="T12" fmla="*/ 719 w 826"/>
                <a:gd name="T13" fmla="*/ 47 h 206"/>
                <a:gd name="T14" fmla="*/ 809 w 826"/>
                <a:gd name="T15" fmla="*/ 94 h 206"/>
                <a:gd name="T16" fmla="*/ 826 w 826"/>
                <a:gd name="T17" fmla="*/ 118 h 206"/>
                <a:gd name="T18" fmla="*/ 826 w 826"/>
                <a:gd name="T19" fmla="*/ 141 h 206"/>
                <a:gd name="T20" fmla="*/ 820 w 826"/>
                <a:gd name="T21" fmla="*/ 141 h 206"/>
                <a:gd name="T22" fmla="*/ 803 w 826"/>
                <a:gd name="T23" fmla="*/ 130 h 206"/>
                <a:gd name="T24" fmla="*/ 785 w 826"/>
                <a:gd name="T25" fmla="*/ 124 h 206"/>
                <a:gd name="T26" fmla="*/ 767 w 826"/>
                <a:gd name="T27" fmla="*/ 124 h 206"/>
                <a:gd name="T28" fmla="*/ 743 w 826"/>
                <a:gd name="T29" fmla="*/ 130 h 206"/>
                <a:gd name="T30" fmla="*/ 719 w 826"/>
                <a:gd name="T31" fmla="*/ 130 h 206"/>
                <a:gd name="T32" fmla="*/ 689 w 826"/>
                <a:gd name="T33" fmla="*/ 124 h 206"/>
                <a:gd name="T34" fmla="*/ 665 w 826"/>
                <a:gd name="T35" fmla="*/ 130 h 206"/>
                <a:gd name="T36" fmla="*/ 641 w 826"/>
                <a:gd name="T37" fmla="*/ 141 h 206"/>
                <a:gd name="T38" fmla="*/ 617 w 826"/>
                <a:gd name="T39" fmla="*/ 153 h 206"/>
                <a:gd name="T40" fmla="*/ 599 w 826"/>
                <a:gd name="T41" fmla="*/ 153 h 206"/>
                <a:gd name="T42" fmla="*/ 587 w 826"/>
                <a:gd name="T43" fmla="*/ 147 h 206"/>
                <a:gd name="T44" fmla="*/ 557 w 826"/>
                <a:gd name="T45" fmla="*/ 153 h 206"/>
                <a:gd name="T46" fmla="*/ 521 w 826"/>
                <a:gd name="T47" fmla="*/ 177 h 206"/>
                <a:gd name="T48" fmla="*/ 479 w 826"/>
                <a:gd name="T49" fmla="*/ 200 h 206"/>
                <a:gd name="T50" fmla="*/ 437 w 826"/>
                <a:gd name="T51" fmla="*/ 200 h 206"/>
                <a:gd name="T52" fmla="*/ 359 w 826"/>
                <a:gd name="T53" fmla="*/ 200 h 206"/>
                <a:gd name="T54" fmla="*/ 329 w 826"/>
                <a:gd name="T55" fmla="*/ 194 h 206"/>
                <a:gd name="T56" fmla="*/ 281 w 826"/>
                <a:gd name="T57" fmla="*/ 159 h 206"/>
                <a:gd name="T58" fmla="*/ 257 w 826"/>
                <a:gd name="T59" fmla="*/ 147 h 206"/>
                <a:gd name="T60" fmla="*/ 240 w 826"/>
                <a:gd name="T61" fmla="*/ 147 h 206"/>
                <a:gd name="T62" fmla="*/ 228 w 826"/>
                <a:gd name="T63" fmla="*/ 153 h 206"/>
                <a:gd name="T64" fmla="*/ 204 w 826"/>
                <a:gd name="T65" fmla="*/ 147 h 206"/>
                <a:gd name="T66" fmla="*/ 180 w 826"/>
                <a:gd name="T67" fmla="*/ 136 h 206"/>
                <a:gd name="T68" fmla="*/ 156 w 826"/>
                <a:gd name="T69" fmla="*/ 124 h 206"/>
                <a:gd name="T70" fmla="*/ 132 w 826"/>
                <a:gd name="T71" fmla="*/ 124 h 206"/>
                <a:gd name="T72" fmla="*/ 102 w 826"/>
                <a:gd name="T73" fmla="*/ 130 h 206"/>
                <a:gd name="T74" fmla="*/ 78 w 826"/>
                <a:gd name="T75" fmla="*/ 124 h 206"/>
                <a:gd name="T76" fmla="*/ 60 w 826"/>
                <a:gd name="T77" fmla="*/ 118 h 206"/>
                <a:gd name="T78" fmla="*/ 36 w 826"/>
                <a:gd name="T79" fmla="*/ 124 h 206"/>
                <a:gd name="T80" fmla="*/ 24 w 826"/>
                <a:gd name="T81" fmla="*/ 130 h 206"/>
                <a:gd name="T82" fmla="*/ 0 w 826"/>
                <a:gd name="T83" fmla="*/ 153 h 206"/>
                <a:gd name="T84" fmla="*/ 0 w 826"/>
                <a:gd name="T85" fmla="*/ 136 h 206"/>
                <a:gd name="T86" fmla="*/ 12 w 826"/>
                <a:gd name="T87" fmla="*/ 106 h 206"/>
                <a:gd name="T88" fmla="*/ 24 w 826"/>
                <a:gd name="T89" fmla="*/ 88 h 206"/>
                <a:gd name="T90" fmla="*/ 162 w 826"/>
                <a:gd name="T91" fmla="*/ 18 h 206"/>
                <a:gd name="T92" fmla="*/ 210 w 826"/>
                <a:gd name="T93" fmla="*/ 6 h 206"/>
                <a:gd name="T94" fmla="*/ 240 w 826"/>
                <a:gd name="T95" fmla="*/ 12 h 206"/>
                <a:gd name="T96" fmla="*/ 263 w 826"/>
                <a:gd name="T97" fmla="*/ 24 h 206"/>
                <a:gd name="T98" fmla="*/ 299 w 826"/>
                <a:gd name="T99" fmla="*/ 53 h 206"/>
                <a:gd name="T100" fmla="*/ 311 w 826"/>
                <a:gd name="T101" fmla="*/ 65 h 206"/>
                <a:gd name="T102" fmla="*/ 323 w 826"/>
                <a:gd name="T103" fmla="*/ 59 h 206"/>
                <a:gd name="T104" fmla="*/ 371 w 826"/>
                <a:gd name="T105" fmla="*/ 35 h 2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26" h="206">
                  <a:moveTo>
                    <a:pt x="407" y="35"/>
                  </a:moveTo>
                  <a:lnTo>
                    <a:pt x="461" y="35"/>
                  </a:lnTo>
                  <a:lnTo>
                    <a:pt x="491" y="53"/>
                  </a:lnTo>
                  <a:lnTo>
                    <a:pt x="503" y="59"/>
                  </a:lnTo>
                  <a:lnTo>
                    <a:pt x="509" y="59"/>
                  </a:lnTo>
                  <a:lnTo>
                    <a:pt x="515" y="59"/>
                  </a:lnTo>
                  <a:lnTo>
                    <a:pt x="521" y="59"/>
                  </a:lnTo>
                  <a:lnTo>
                    <a:pt x="527" y="53"/>
                  </a:lnTo>
                  <a:lnTo>
                    <a:pt x="533" y="47"/>
                  </a:lnTo>
                  <a:lnTo>
                    <a:pt x="539" y="41"/>
                  </a:lnTo>
                  <a:lnTo>
                    <a:pt x="551" y="35"/>
                  </a:lnTo>
                  <a:lnTo>
                    <a:pt x="569" y="24"/>
                  </a:lnTo>
                  <a:lnTo>
                    <a:pt x="593" y="12"/>
                  </a:lnTo>
                  <a:lnTo>
                    <a:pt x="611" y="0"/>
                  </a:lnTo>
                  <a:lnTo>
                    <a:pt x="617" y="0"/>
                  </a:lnTo>
                  <a:lnTo>
                    <a:pt x="623" y="0"/>
                  </a:lnTo>
                  <a:lnTo>
                    <a:pt x="635" y="6"/>
                  </a:lnTo>
                  <a:lnTo>
                    <a:pt x="641" y="6"/>
                  </a:lnTo>
                  <a:lnTo>
                    <a:pt x="665" y="18"/>
                  </a:lnTo>
                  <a:lnTo>
                    <a:pt x="695" y="30"/>
                  </a:lnTo>
                  <a:lnTo>
                    <a:pt x="719" y="47"/>
                  </a:lnTo>
                  <a:lnTo>
                    <a:pt x="749" y="59"/>
                  </a:lnTo>
                  <a:lnTo>
                    <a:pt x="803" y="88"/>
                  </a:lnTo>
                  <a:lnTo>
                    <a:pt x="809" y="94"/>
                  </a:lnTo>
                  <a:lnTo>
                    <a:pt x="815" y="100"/>
                  </a:lnTo>
                  <a:lnTo>
                    <a:pt x="820" y="106"/>
                  </a:lnTo>
                  <a:lnTo>
                    <a:pt x="826" y="118"/>
                  </a:lnTo>
                  <a:lnTo>
                    <a:pt x="826" y="124"/>
                  </a:lnTo>
                  <a:lnTo>
                    <a:pt x="826" y="136"/>
                  </a:lnTo>
                  <a:lnTo>
                    <a:pt x="826" y="141"/>
                  </a:lnTo>
                  <a:lnTo>
                    <a:pt x="826" y="147"/>
                  </a:lnTo>
                  <a:lnTo>
                    <a:pt x="826" y="153"/>
                  </a:lnTo>
                  <a:lnTo>
                    <a:pt x="820" y="141"/>
                  </a:lnTo>
                  <a:lnTo>
                    <a:pt x="815" y="136"/>
                  </a:lnTo>
                  <a:lnTo>
                    <a:pt x="809" y="130"/>
                  </a:lnTo>
                  <a:lnTo>
                    <a:pt x="803" y="130"/>
                  </a:lnTo>
                  <a:lnTo>
                    <a:pt x="797" y="124"/>
                  </a:lnTo>
                  <a:lnTo>
                    <a:pt x="791" y="124"/>
                  </a:lnTo>
                  <a:lnTo>
                    <a:pt x="785" y="124"/>
                  </a:lnTo>
                  <a:lnTo>
                    <a:pt x="779" y="118"/>
                  </a:lnTo>
                  <a:lnTo>
                    <a:pt x="773" y="118"/>
                  </a:lnTo>
                  <a:lnTo>
                    <a:pt x="767" y="124"/>
                  </a:lnTo>
                  <a:lnTo>
                    <a:pt x="761" y="124"/>
                  </a:lnTo>
                  <a:lnTo>
                    <a:pt x="749" y="124"/>
                  </a:lnTo>
                  <a:lnTo>
                    <a:pt x="743" y="130"/>
                  </a:lnTo>
                  <a:lnTo>
                    <a:pt x="737" y="136"/>
                  </a:lnTo>
                  <a:lnTo>
                    <a:pt x="731" y="130"/>
                  </a:lnTo>
                  <a:lnTo>
                    <a:pt x="719" y="130"/>
                  </a:lnTo>
                  <a:lnTo>
                    <a:pt x="707" y="124"/>
                  </a:lnTo>
                  <a:lnTo>
                    <a:pt x="695" y="124"/>
                  </a:lnTo>
                  <a:lnTo>
                    <a:pt x="689" y="124"/>
                  </a:lnTo>
                  <a:lnTo>
                    <a:pt x="683" y="124"/>
                  </a:lnTo>
                  <a:lnTo>
                    <a:pt x="671" y="124"/>
                  </a:lnTo>
                  <a:lnTo>
                    <a:pt x="665" y="130"/>
                  </a:lnTo>
                  <a:lnTo>
                    <a:pt x="659" y="130"/>
                  </a:lnTo>
                  <a:lnTo>
                    <a:pt x="647" y="136"/>
                  </a:lnTo>
                  <a:lnTo>
                    <a:pt x="641" y="141"/>
                  </a:lnTo>
                  <a:lnTo>
                    <a:pt x="635" y="141"/>
                  </a:lnTo>
                  <a:lnTo>
                    <a:pt x="629" y="147"/>
                  </a:lnTo>
                  <a:lnTo>
                    <a:pt x="617" y="153"/>
                  </a:lnTo>
                  <a:lnTo>
                    <a:pt x="611" y="165"/>
                  </a:lnTo>
                  <a:lnTo>
                    <a:pt x="605" y="153"/>
                  </a:lnTo>
                  <a:lnTo>
                    <a:pt x="599" y="153"/>
                  </a:lnTo>
                  <a:lnTo>
                    <a:pt x="593" y="147"/>
                  </a:lnTo>
                  <a:lnTo>
                    <a:pt x="587" y="147"/>
                  </a:lnTo>
                  <a:lnTo>
                    <a:pt x="575" y="147"/>
                  </a:lnTo>
                  <a:lnTo>
                    <a:pt x="569" y="147"/>
                  </a:lnTo>
                  <a:lnTo>
                    <a:pt x="557" y="153"/>
                  </a:lnTo>
                  <a:lnTo>
                    <a:pt x="551" y="153"/>
                  </a:lnTo>
                  <a:lnTo>
                    <a:pt x="539" y="159"/>
                  </a:lnTo>
                  <a:lnTo>
                    <a:pt x="521" y="177"/>
                  </a:lnTo>
                  <a:lnTo>
                    <a:pt x="497" y="189"/>
                  </a:lnTo>
                  <a:lnTo>
                    <a:pt x="485" y="194"/>
                  </a:lnTo>
                  <a:lnTo>
                    <a:pt x="479" y="200"/>
                  </a:lnTo>
                  <a:lnTo>
                    <a:pt x="467" y="200"/>
                  </a:lnTo>
                  <a:lnTo>
                    <a:pt x="455" y="200"/>
                  </a:lnTo>
                  <a:lnTo>
                    <a:pt x="437" y="200"/>
                  </a:lnTo>
                  <a:lnTo>
                    <a:pt x="413" y="206"/>
                  </a:lnTo>
                  <a:lnTo>
                    <a:pt x="389" y="200"/>
                  </a:lnTo>
                  <a:lnTo>
                    <a:pt x="359" y="200"/>
                  </a:lnTo>
                  <a:lnTo>
                    <a:pt x="353" y="200"/>
                  </a:lnTo>
                  <a:lnTo>
                    <a:pt x="341" y="194"/>
                  </a:lnTo>
                  <a:lnTo>
                    <a:pt x="329" y="194"/>
                  </a:lnTo>
                  <a:lnTo>
                    <a:pt x="323" y="189"/>
                  </a:lnTo>
                  <a:lnTo>
                    <a:pt x="299" y="177"/>
                  </a:lnTo>
                  <a:lnTo>
                    <a:pt x="281" y="159"/>
                  </a:lnTo>
                  <a:lnTo>
                    <a:pt x="275" y="153"/>
                  </a:lnTo>
                  <a:lnTo>
                    <a:pt x="269" y="153"/>
                  </a:lnTo>
                  <a:lnTo>
                    <a:pt x="257" y="147"/>
                  </a:lnTo>
                  <a:lnTo>
                    <a:pt x="251" y="147"/>
                  </a:lnTo>
                  <a:lnTo>
                    <a:pt x="240" y="147"/>
                  </a:lnTo>
                  <a:lnTo>
                    <a:pt x="234" y="147"/>
                  </a:lnTo>
                  <a:lnTo>
                    <a:pt x="228" y="153"/>
                  </a:lnTo>
                  <a:lnTo>
                    <a:pt x="216" y="165"/>
                  </a:lnTo>
                  <a:lnTo>
                    <a:pt x="210" y="153"/>
                  </a:lnTo>
                  <a:lnTo>
                    <a:pt x="204" y="147"/>
                  </a:lnTo>
                  <a:lnTo>
                    <a:pt x="198" y="141"/>
                  </a:lnTo>
                  <a:lnTo>
                    <a:pt x="186" y="136"/>
                  </a:lnTo>
                  <a:lnTo>
                    <a:pt x="180" y="136"/>
                  </a:lnTo>
                  <a:lnTo>
                    <a:pt x="174" y="130"/>
                  </a:lnTo>
                  <a:lnTo>
                    <a:pt x="162" y="130"/>
                  </a:lnTo>
                  <a:lnTo>
                    <a:pt x="156" y="124"/>
                  </a:lnTo>
                  <a:lnTo>
                    <a:pt x="150" y="124"/>
                  </a:lnTo>
                  <a:lnTo>
                    <a:pt x="138" y="124"/>
                  </a:lnTo>
                  <a:lnTo>
                    <a:pt x="132" y="124"/>
                  </a:lnTo>
                  <a:lnTo>
                    <a:pt x="126" y="124"/>
                  </a:lnTo>
                  <a:lnTo>
                    <a:pt x="108" y="130"/>
                  </a:lnTo>
                  <a:lnTo>
                    <a:pt x="102" y="130"/>
                  </a:lnTo>
                  <a:lnTo>
                    <a:pt x="90" y="136"/>
                  </a:lnTo>
                  <a:lnTo>
                    <a:pt x="84" y="130"/>
                  </a:lnTo>
                  <a:lnTo>
                    <a:pt x="78" y="124"/>
                  </a:lnTo>
                  <a:lnTo>
                    <a:pt x="72" y="124"/>
                  </a:lnTo>
                  <a:lnTo>
                    <a:pt x="66" y="124"/>
                  </a:lnTo>
                  <a:lnTo>
                    <a:pt x="60" y="118"/>
                  </a:lnTo>
                  <a:lnTo>
                    <a:pt x="54" y="118"/>
                  </a:lnTo>
                  <a:lnTo>
                    <a:pt x="42" y="124"/>
                  </a:lnTo>
                  <a:lnTo>
                    <a:pt x="36" y="124"/>
                  </a:lnTo>
                  <a:lnTo>
                    <a:pt x="30" y="124"/>
                  </a:lnTo>
                  <a:lnTo>
                    <a:pt x="30" y="130"/>
                  </a:lnTo>
                  <a:lnTo>
                    <a:pt x="24" y="130"/>
                  </a:lnTo>
                  <a:lnTo>
                    <a:pt x="18" y="136"/>
                  </a:lnTo>
                  <a:lnTo>
                    <a:pt x="6" y="141"/>
                  </a:lnTo>
                  <a:lnTo>
                    <a:pt x="0" y="153"/>
                  </a:lnTo>
                  <a:lnTo>
                    <a:pt x="0" y="147"/>
                  </a:lnTo>
                  <a:lnTo>
                    <a:pt x="0" y="141"/>
                  </a:lnTo>
                  <a:lnTo>
                    <a:pt x="0" y="136"/>
                  </a:lnTo>
                  <a:lnTo>
                    <a:pt x="0" y="124"/>
                  </a:lnTo>
                  <a:lnTo>
                    <a:pt x="6" y="118"/>
                  </a:lnTo>
                  <a:lnTo>
                    <a:pt x="12" y="106"/>
                  </a:lnTo>
                  <a:lnTo>
                    <a:pt x="18" y="100"/>
                  </a:lnTo>
                  <a:lnTo>
                    <a:pt x="24" y="94"/>
                  </a:lnTo>
                  <a:lnTo>
                    <a:pt x="24" y="88"/>
                  </a:lnTo>
                  <a:lnTo>
                    <a:pt x="78" y="59"/>
                  </a:lnTo>
                  <a:lnTo>
                    <a:pt x="138" y="35"/>
                  </a:lnTo>
                  <a:lnTo>
                    <a:pt x="162" y="18"/>
                  </a:lnTo>
                  <a:lnTo>
                    <a:pt x="186" y="12"/>
                  </a:lnTo>
                  <a:lnTo>
                    <a:pt x="204" y="6"/>
                  </a:lnTo>
                  <a:lnTo>
                    <a:pt x="210" y="6"/>
                  </a:lnTo>
                  <a:lnTo>
                    <a:pt x="216" y="6"/>
                  </a:lnTo>
                  <a:lnTo>
                    <a:pt x="234" y="6"/>
                  </a:lnTo>
                  <a:lnTo>
                    <a:pt x="240" y="12"/>
                  </a:lnTo>
                  <a:lnTo>
                    <a:pt x="251" y="12"/>
                  </a:lnTo>
                  <a:lnTo>
                    <a:pt x="257" y="18"/>
                  </a:lnTo>
                  <a:lnTo>
                    <a:pt x="263" y="24"/>
                  </a:lnTo>
                  <a:lnTo>
                    <a:pt x="275" y="35"/>
                  </a:lnTo>
                  <a:lnTo>
                    <a:pt x="287" y="41"/>
                  </a:lnTo>
                  <a:lnTo>
                    <a:pt x="299" y="53"/>
                  </a:lnTo>
                  <a:lnTo>
                    <a:pt x="305" y="59"/>
                  </a:lnTo>
                  <a:lnTo>
                    <a:pt x="311" y="59"/>
                  </a:lnTo>
                  <a:lnTo>
                    <a:pt x="311" y="65"/>
                  </a:lnTo>
                  <a:lnTo>
                    <a:pt x="317" y="65"/>
                  </a:lnTo>
                  <a:lnTo>
                    <a:pt x="323" y="65"/>
                  </a:lnTo>
                  <a:lnTo>
                    <a:pt x="323" y="59"/>
                  </a:lnTo>
                  <a:lnTo>
                    <a:pt x="329" y="59"/>
                  </a:lnTo>
                  <a:lnTo>
                    <a:pt x="341" y="53"/>
                  </a:lnTo>
                  <a:lnTo>
                    <a:pt x="371" y="35"/>
                  </a:lnTo>
                  <a:lnTo>
                    <a:pt x="389" y="35"/>
                  </a:lnTo>
                  <a:lnTo>
                    <a:pt x="407" y="35"/>
                  </a:lnTo>
                </a:path>
              </a:pathLst>
            </a:custGeom>
            <a:noFill/>
            <a:ln w="0">
              <a:solidFill>
                <a:srgbClr val="000000"/>
              </a:solidFill>
              <a:prstDash val="solid"/>
              <a:round/>
              <a:headEnd/>
              <a:tailEnd/>
            </a:ln>
          </p:spPr>
          <p:txBody>
            <a:bodyPr/>
            <a:lstStyle/>
            <a:p>
              <a:endParaRPr lang="en-US"/>
            </a:p>
          </p:txBody>
        </p:sp>
        <p:sp>
          <p:nvSpPr>
            <p:cNvPr id="23998" name="Freeform 56"/>
            <p:cNvSpPr>
              <a:spLocks/>
            </p:cNvSpPr>
            <p:nvPr/>
          </p:nvSpPr>
          <p:spPr bwMode="auto">
            <a:xfrm>
              <a:off x="270" y="751"/>
              <a:ext cx="635" cy="142"/>
            </a:xfrm>
            <a:custGeom>
              <a:avLst/>
              <a:gdLst>
                <a:gd name="T0" fmla="*/ 12 w 635"/>
                <a:gd name="T1" fmla="*/ 77 h 142"/>
                <a:gd name="T2" fmla="*/ 42 w 635"/>
                <a:gd name="T3" fmla="*/ 53 h 142"/>
                <a:gd name="T4" fmla="*/ 78 w 635"/>
                <a:gd name="T5" fmla="*/ 30 h 142"/>
                <a:gd name="T6" fmla="*/ 126 w 635"/>
                <a:gd name="T7" fmla="*/ 0 h 142"/>
                <a:gd name="T8" fmla="*/ 173 w 635"/>
                <a:gd name="T9" fmla="*/ 24 h 142"/>
                <a:gd name="T10" fmla="*/ 209 w 635"/>
                <a:gd name="T11" fmla="*/ 42 h 142"/>
                <a:gd name="T12" fmla="*/ 227 w 635"/>
                <a:gd name="T13" fmla="*/ 47 h 142"/>
                <a:gd name="T14" fmla="*/ 239 w 635"/>
                <a:gd name="T15" fmla="*/ 42 h 142"/>
                <a:gd name="T16" fmla="*/ 257 w 635"/>
                <a:gd name="T17" fmla="*/ 30 h 142"/>
                <a:gd name="T18" fmla="*/ 359 w 635"/>
                <a:gd name="T19" fmla="*/ 24 h 142"/>
                <a:gd name="T20" fmla="*/ 371 w 635"/>
                <a:gd name="T21" fmla="*/ 30 h 142"/>
                <a:gd name="T22" fmla="*/ 395 w 635"/>
                <a:gd name="T23" fmla="*/ 42 h 142"/>
                <a:gd name="T24" fmla="*/ 413 w 635"/>
                <a:gd name="T25" fmla="*/ 47 h 142"/>
                <a:gd name="T26" fmla="*/ 419 w 635"/>
                <a:gd name="T27" fmla="*/ 42 h 142"/>
                <a:gd name="T28" fmla="*/ 467 w 635"/>
                <a:gd name="T29" fmla="*/ 24 h 142"/>
                <a:gd name="T30" fmla="*/ 515 w 635"/>
                <a:gd name="T31" fmla="*/ 6 h 142"/>
                <a:gd name="T32" fmla="*/ 587 w 635"/>
                <a:gd name="T33" fmla="*/ 47 h 142"/>
                <a:gd name="T34" fmla="*/ 617 w 635"/>
                <a:gd name="T35" fmla="*/ 65 h 142"/>
                <a:gd name="T36" fmla="*/ 635 w 635"/>
                <a:gd name="T37" fmla="*/ 83 h 142"/>
                <a:gd name="T38" fmla="*/ 617 w 635"/>
                <a:gd name="T39" fmla="*/ 77 h 142"/>
                <a:gd name="T40" fmla="*/ 581 w 635"/>
                <a:gd name="T41" fmla="*/ 77 h 142"/>
                <a:gd name="T42" fmla="*/ 551 w 635"/>
                <a:gd name="T43" fmla="*/ 83 h 142"/>
                <a:gd name="T44" fmla="*/ 539 w 635"/>
                <a:gd name="T45" fmla="*/ 89 h 142"/>
                <a:gd name="T46" fmla="*/ 521 w 635"/>
                <a:gd name="T47" fmla="*/ 100 h 142"/>
                <a:gd name="T48" fmla="*/ 509 w 635"/>
                <a:gd name="T49" fmla="*/ 95 h 142"/>
                <a:gd name="T50" fmla="*/ 497 w 635"/>
                <a:gd name="T51" fmla="*/ 95 h 142"/>
                <a:gd name="T52" fmla="*/ 467 w 635"/>
                <a:gd name="T53" fmla="*/ 89 h 142"/>
                <a:gd name="T54" fmla="*/ 455 w 635"/>
                <a:gd name="T55" fmla="*/ 95 h 142"/>
                <a:gd name="T56" fmla="*/ 425 w 635"/>
                <a:gd name="T57" fmla="*/ 106 h 142"/>
                <a:gd name="T58" fmla="*/ 407 w 635"/>
                <a:gd name="T59" fmla="*/ 118 h 142"/>
                <a:gd name="T60" fmla="*/ 395 w 635"/>
                <a:gd name="T61" fmla="*/ 124 h 142"/>
                <a:gd name="T62" fmla="*/ 377 w 635"/>
                <a:gd name="T63" fmla="*/ 124 h 142"/>
                <a:gd name="T64" fmla="*/ 365 w 635"/>
                <a:gd name="T65" fmla="*/ 118 h 142"/>
                <a:gd name="T66" fmla="*/ 353 w 635"/>
                <a:gd name="T67" fmla="*/ 124 h 142"/>
                <a:gd name="T68" fmla="*/ 347 w 635"/>
                <a:gd name="T69" fmla="*/ 130 h 142"/>
                <a:gd name="T70" fmla="*/ 341 w 635"/>
                <a:gd name="T71" fmla="*/ 136 h 142"/>
                <a:gd name="T72" fmla="*/ 329 w 635"/>
                <a:gd name="T73" fmla="*/ 136 h 142"/>
                <a:gd name="T74" fmla="*/ 317 w 635"/>
                <a:gd name="T75" fmla="*/ 136 h 142"/>
                <a:gd name="T76" fmla="*/ 305 w 635"/>
                <a:gd name="T77" fmla="*/ 136 h 142"/>
                <a:gd name="T78" fmla="*/ 293 w 635"/>
                <a:gd name="T79" fmla="*/ 130 h 142"/>
                <a:gd name="T80" fmla="*/ 287 w 635"/>
                <a:gd name="T81" fmla="*/ 124 h 142"/>
                <a:gd name="T82" fmla="*/ 275 w 635"/>
                <a:gd name="T83" fmla="*/ 124 h 142"/>
                <a:gd name="T84" fmla="*/ 263 w 635"/>
                <a:gd name="T85" fmla="*/ 130 h 142"/>
                <a:gd name="T86" fmla="*/ 251 w 635"/>
                <a:gd name="T87" fmla="*/ 130 h 142"/>
                <a:gd name="T88" fmla="*/ 239 w 635"/>
                <a:gd name="T89" fmla="*/ 124 h 142"/>
                <a:gd name="T90" fmla="*/ 221 w 635"/>
                <a:gd name="T91" fmla="*/ 118 h 142"/>
                <a:gd name="T92" fmla="*/ 197 w 635"/>
                <a:gd name="T93" fmla="*/ 106 h 142"/>
                <a:gd name="T94" fmla="*/ 173 w 635"/>
                <a:gd name="T95" fmla="*/ 95 h 142"/>
                <a:gd name="T96" fmla="*/ 155 w 635"/>
                <a:gd name="T97" fmla="*/ 89 h 142"/>
                <a:gd name="T98" fmla="*/ 144 w 635"/>
                <a:gd name="T99" fmla="*/ 95 h 142"/>
                <a:gd name="T100" fmla="*/ 120 w 635"/>
                <a:gd name="T101" fmla="*/ 106 h 142"/>
                <a:gd name="T102" fmla="*/ 108 w 635"/>
                <a:gd name="T103" fmla="*/ 95 h 142"/>
                <a:gd name="T104" fmla="*/ 96 w 635"/>
                <a:gd name="T105" fmla="*/ 89 h 142"/>
                <a:gd name="T106" fmla="*/ 66 w 635"/>
                <a:gd name="T107" fmla="*/ 77 h 142"/>
                <a:gd name="T108" fmla="*/ 30 w 635"/>
                <a:gd name="T109" fmla="*/ 77 h 142"/>
                <a:gd name="T110" fmla="*/ 12 w 635"/>
                <a:gd name="T111" fmla="*/ 83 h 142"/>
                <a:gd name="T112" fmla="*/ 0 w 635"/>
                <a:gd name="T113" fmla="*/ 83 h 1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35" h="142">
                  <a:moveTo>
                    <a:pt x="0" y="83"/>
                  </a:moveTo>
                  <a:lnTo>
                    <a:pt x="12" y="77"/>
                  </a:lnTo>
                  <a:lnTo>
                    <a:pt x="24" y="65"/>
                  </a:lnTo>
                  <a:lnTo>
                    <a:pt x="42" y="53"/>
                  </a:lnTo>
                  <a:lnTo>
                    <a:pt x="60" y="42"/>
                  </a:lnTo>
                  <a:lnTo>
                    <a:pt x="78" y="30"/>
                  </a:lnTo>
                  <a:lnTo>
                    <a:pt x="96" y="18"/>
                  </a:lnTo>
                  <a:lnTo>
                    <a:pt x="126" y="0"/>
                  </a:lnTo>
                  <a:lnTo>
                    <a:pt x="155" y="12"/>
                  </a:lnTo>
                  <a:lnTo>
                    <a:pt x="173" y="24"/>
                  </a:lnTo>
                  <a:lnTo>
                    <a:pt x="197" y="36"/>
                  </a:lnTo>
                  <a:lnTo>
                    <a:pt x="209" y="42"/>
                  </a:lnTo>
                  <a:lnTo>
                    <a:pt x="227" y="47"/>
                  </a:lnTo>
                  <a:lnTo>
                    <a:pt x="233" y="42"/>
                  </a:lnTo>
                  <a:lnTo>
                    <a:pt x="239" y="42"/>
                  </a:lnTo>
                  <a:lnTo>
                    <a:pt x="245" y="36"/>
                  </a:lnTo>
                  <a:lnTo>
                    <a:pt x="257" y="30"/>
                  </a:lnTo>
                  <a:lnTo>
                    <a:pt x="263" y="24"/>
                  </a:lnTo>
                  <a:lnTo>
                    <a:pt x="359" y="24"/>
                  </a:lnTo>
                  <a:lnTo>
                    <a:pt x="365" y="24"/>
                  </a:lnTo>
                  <a:lnTo>
                    <a:pt x="371" y="30"/>
                  </a:lnTo>
                  <a:lnTo>
                    <a:pt x="389" y="36"/>
                  </a:lnTo>
                  <a:lnTo>
                    <a:pt x="395" y="42"/>
                  </a:lnTo>
                  <a:lnTo>
                    <a:pt x="401" y="42"/>
                  </a:lnTo>
                  <a:lnTo>
                    <a:pt x="413" y="47"/>
                  </a:lnTo>
                  <a:lnTo>
                    <a:pt x="419" y="42"/>
                  </a:lnTo>
                  <a:lnTo>
                    <a:pt x="443" y="36"/>
                  </a:lnTo>
                  <a:lnTo>
                    <a:pt x="467" y="24"/>
                  </a:lnTo>
                  <a:lnTo>
                    <a:pt x="485" y="12"/>
                  </a:lnTo>
                  <a:lnTo>
                    <a:pt x="515" y="6"/>
                  </a:lnTo>
                  <a:lnTo>
                    <a:pt x="545" y="24"/>
                  </a:lnTo>
                  <a:lnTo>
                    <a:pt x="587" y="47"/>
                  </a:lnTo>
                  <a:lnTo>
                    <a:pt x="605" y="59"/>
                  </a:lnTo>
                  <a:lnTo>
                    <a:pt x="617" y="65"/>
                  </a:lnTo>
                  <a:lnTo>
                    <a:pt x="629" y="77"/>
                  </a:lnTo>
                  <a:lnTo>
                    <a:pt x="635" y="83"/>
                  </a:lnTo>
                  <a:lnTo>
                    <a:pt x="629" y="83"/>
                  </a:lnTo>
                  <a:lnTo>
                    <a:pt x="617" y="77"/>
                  </a:lnTo>
                  <a:lnTo>
                    <a:pt x="599" y="77"/>
                  </a:lnTo>
                  <a:lnTo>
                    <a:pt x="581" y="77"/>
                  </a:lnTo>
                  <a:lnTo>
                    <a:pt x="569" y="77"/>
                  </a:lnTo>
                  <a:lnTo>
                    <a:pt x="551" y="83"/>
                  </a:lnTo>
                  <a:lnTo>
                    <a:pt x="545" y="83"/>
                  </a:lnTo>
                  <a:lnTo>
                    <a:pt x="539" y="89"/>
                  </a:lnTo>
                  <a:lnTo>
                    <a:pt x="527" y="95"/>
                  </a:lnTo>
                  <a:lnTo>
                    <a:pt x="521" y="100"/>
                  </a:lnTo>
                  <a:lnTo>
                    <a:pt x="515" y="100"/>
                  </a:lnTo>
                  <a:lnTo>
                    <a:pt x="509" y="95"/>
                  </a:lnTo>
                  <a:lnTo>
                    <a:pt x="503" y="95"/>
                  </a:lnTo>
                  <a:lnTo>
                    <a:pt x="497" y="95"/>
                  </a:lnTo>
                  <a:lnTo>
                    <a:pt x="485" y="89"/>
                  </a:lnTo>
                  <a:lnTo>
                    <a:pt x="467" y="89"/>
                  </a:lnTo>
                  <a:lnTo>
                    <a:pt x="461" y="89"/>
                  </a:lnTo>
                  <a:lnTo>
                    <a:pt x="455" y="95"/>
                  </a:lnTo>
                  <a:lnTo>
                    <a:pt x="443" y="100"/>
                  </a:lnTo>
                  <a:lnTo>
                    <a:pt x="425" y="106"/>
                  </a:lnTo>
                  <a:lnTo>
                    <a:pt x="413" y="112"/>
                  </a:lnTo>
                  <a:lnTo>
                    <a:pt x="407" y="118"/>
                  </a:lnTo>
                  <a:lnTo>
                    <a:pt x="401" y="118"/>
                  </a:lnTo>
                  <a:lnTo>
                    <a:pt x="395" y="124"/>
                  </a:lnTo>
                  <a:lnTo>
                    <a:pt x="389" y="124"/>
                  </a:lnTo>
                  <a:lnTo>
                    <a:pt x="377" y="124"/>
                  </a:lnTo>
                  <a:lnTo>
                    <a:pt x="371" y="124"/>
                  </a:lnTo>
                  <a:lnTo>
                    <a:pt x="365" y="118"/>
                  </a:lnTo>
                  <a:lnTo>
                    <a:pt x="359" y="118"/>
                  </a:lnTo>
                  <a:lnTo>
                    <a:pt x="353" y="124"/>
                  </a:lnTo>
                  <a:lnTo>
                    <a:pt x="347" y="130"/>
                  </a:lnTo>
                  <a:lnTo>
                    <a:pt x="347" y="136"/>
                  </a:lnTo>
                  <a:lnTo>
                    <a:pt x="341" y="136"/>
                  </a:lnTo>
                  <a:lnTo>
                    <a:pt x="335" y="136"/>
                  </a:lnTo>
                  <a:lnTo>
                    <a:pt x="329" y="136"/>
                  </a:lnTo>
                  <a:lnTo>
                    <a:pt x="323" y="142"/>
                  </a:lnTo>
                  <a:lnTo>
                    <a:pt x="317" y="136"/>
                  </a:lnTo>
                  <a:lnTo>
                    <a:pt x="311" y="136"/>
                  </a:lnTo>
                  <a:lnTo>
                    <a:pt x="305" y="136"/>
                  </a:lnTo>
                  <a:lnTo>
                    <a:pt x="299" y="136"/>
                  </a:lnTo>
                  <a:lnTo>
                    <a:pt x="293" y="130"/>
                  </a:lnTo>
                  <a:lnTo>
                    <a:pt x="287" y="124"/>
                  </a:lnTo>
                  <a:lnTo>
                    <a:pt x="281" y="118"/>
                  </a:lnTo>
                  <a:lnTo>
                    <a:pt x="275" y="124"/>
                  </a:lnTo>
                  <a:lnTo>
                    <a:pt x="269" y="124"/>
                  </a:lnTo>
                  <a:lnTo>
                    <a:pt x="263" y="130"/>
                  </a:lnTo>
                  <a:lnTo>
                    <a:pt x="257" y="130"/>
                  </a:lnTo>
                  <a:lnTo>
                    <a:pt x="251" y="130"/>
                  </a:lnTo>
                  <a:lnTo>
                    <a:pt x="245" y="130"/>
                  </a:lnTo>
                  <a:lnTo>
                    <a:pt x="239" y="124"/>
                  </a:lnTo>
                  <a:lnTo>
                    <a:pt x="233" y="124"/>
                  </a:lnTo>
                  <a:lnTo>
                    <a:pt x="221" y="118"/>
                  </a:lnTo>
                  <a:lnTo>
                    <a:pt x="209" y="112"/>
                  </a:lnTo>
                  <a:lnTo>
                    <a:pt x="197" y="106"/>
                  </a:lnTo>
                  <a:lnTo>
                    <a:pt x="179" y="100"/>
                  </a:lnTo>
                  <a:lnTo>
                    <a:pt x="173" y="95"/>
                  </a:lnTo>
                  <a:lnTo>
                    <a:pt x="161" y="89"/>
                  </a:lnTo>
                  <a:lnTo>
                    <a:pt x="155" y="89"/>
                  </a:lnTo>
                  <a:lnTo>
                    <a:pt x="149" y="95"/>
                  </a:lnTo>
                  <a:lnTo>
                    <a:pt x="144" y="95"/>
                  </a:lnTo>
                  <a:lnTo>
                    <a:pt x="132" y="95"/>
                  </a:lnTo>
                  <a:lnTo>
                    <a:pt x="120" y="106"/>
                  </a:lnTo>
                  <a:lnTo>
                    <a:pt x="114" y="100"/>
                  </a:lnTo>
                  <a:lnTo>
                    <a:pt x="108" y="95"/>
                  </a:lnTo>
                  <a:lnTo>
                    <a:pt x="102" y="95"/>
                  </a:lnTo>
                  <a:lnTo>
                    <a:pt x="96" y="89"/>
                  </a:lnTo>
                  <a:lnTo>
                    <a:pt x="78" y="83"/>
                  </a:lnTo>
                  <a:lnTo>
                    <a:pt x="66" y="77"/>
                  </a:lnTo>
                  <a:lnTo>
                    <a:pt x="48" y="77"/>
                  </a:lnTo>
                  <a:lnTo>
                    <a:pt x="30" y="77"/>
                  </a:lnTo>
                  <a:lnTo>
                    <a:pt x="24" y="77"/>
                  </a:lnTo>
                  <a:lnTo>
                    <a:pt x="12" y="83"/>
                  </a:lnTo>
                  <a:lnTo>
                    <a:pt x="6" y="83"/>
                  </a:lnTo>
                  <a:lnTo>
                    <a:pt x="0" y="83"/>
                  </a:lnTo>
                  <a:close/>
                </a:path>
              </a:pathLst>
            </a:custGeom>
            <a:solidFill>
              <a:srgbClr val="4C4C4C"/>
            </a:solidFill>
            <a:ln w="9525">
              <a:noFill/>
              <a:round/>
              <a:headEnd/>
              <a:tailEnd/>
            </a:ln>
          </p:spPr>
          <p:txBody>
            <a:bodyPr/>
            <a:lstStyle/>
            <a:p>
              <a:endParaRPr lang="en-US"/>
            </a:p>
          </p:txBody>
        </p:sp>
        <p:sp>
          <p:nvSpPr>
            <p:cNvPr id="23999" name="Freeform 57"/>
            <p:cNvSpPr>
              <a:spLocks/>
            </p:cNvSpPr>
            <p:nvPr/>
          </p:nvSpPr>
          <p:spPr bwMode="auto">
            <a:xfrm>
              <a:off x="791" y="710"/>
              <a:ext cx="209" cy="159"/>
            </a:xfrm>
            <a:custGeom>
              <a:avLst/>
              <a:gdLst>
                <a:gd name="T0" fmla="*/ 0 w 209"/>
                <a:gd name="T1" fmla="*/ 159 h 159"/>
                <a:gd name="T2" fmla="*/ 0 w 209"/>
                <a:gd name="T3" fmla="*/ 153 h 159"/>
                <a:gd name="T4" fmla="*/ 6 w 209"/>
                <a:gd name="T5" fmla="*/ 118 h 159"/>
                <a:gd name="T6" fmla="*/ 6 w 209"/>
                <a:gd name="T7" fmla="*/ 83 h 159"/>
                <a:gd name="T8" fmla="*/ 6 w 209"/>
                <a:gd name="T9" fmla="*/ 41 h 159"/>
                <a:gd name="T10" fmla="*/ 6 w 209"/>
                <a:gd name="T11" fmla="*/ 35 h 159"/>
                <a:gd name="T12" fmla="*/ 6 w 209"/>
                <a:gd name="T13" fmla="*/ 30 h 159"/>
                <a:gd name="T14" fmla="*/ 60 w 209"/>
                <a:gd name="T15" fmla="*/ 77 h 159"/>
                <a:gd name="T16" fmla="*/ 102 w 209"/>
                <a:gd name="T17" fmla="*/ 106 h 159"/>
                <a:gd name="T18" fmla="*/ 120 w 209"/>
                <a:gd name="T19" fmla="*/ 136 h 159"/>
                <a:gd name="T20" fmla="*/ 120 w 209"/>
                <a:gd name="T21" fmla="*/ 136 h 159"/>
                <a:gd name="T22" fmla="*/ 120 w 209"/>
                <a:gd name="T23" fmla="*/ 118 h 159"/>
                <a:gd name="T24" fmla="*/ 66 w 209"/>
                <a:gd name="T25" fmla="*/ 65 h 159"/>
                <a:gd name="T26" fmla="*/ 12 w 209"/>
                <a:gd name="T27" fmla="*/ 24 h 159"/>
                <a:gd name="T28" fmla="*/ 12 w 209"/>
                <a:gd name="T29" fmla="*/ 18 h 159"/>
                <a:gd name="T30" fmla="*/ 18 w 209"/>
                <a:gd name="T31" fmla="*/ 18 h 159"/>
                <a:gd name="T32" fmla="*/ 30 w 209"/>
                <a:gd name="T33" fmla="*/ 24 h 159"/>
                <a:gd name="T34" fmla="*/ 72 w 209"/>
                <a:gd name="T35" fmla="*/ 47 h 159"/>
                <a:gd name="T36" fmla="*/ 156 w 209"/>
                <a:gd name="T37" fmla="*/ 83 h 159"/>
                <a:gd name="T38" fmla="*/ 174 w 209"/>
                <a:gd name="T39" fmla="*/ 88 h 159"/>
                <a:gd name="T40" fmla="*/ 186 w 209"/>
                <a:gd name="T41" fmla="*/ 100 h 159"/>
                <a:gd name="T42" fmla="*/ 198 w 209"/>
                <a:gd name="T43" fmla="*/ 112 h 159"/>
                <a:gd name="T44" fmla="*/ 209 w 209"/>
                <a:gd name="T45" fmla="*/ 130 h 159"/>
                <a:gd name="T46" fmla="*/ 209 w 209"/>
                <a:gd name="T47" fmla="*/ 153 h 159"/>
                <a:gd name="T48" fmla="*/ 209 w 209"/>
                <a:gd name="T49" fmla="*/ 141 h 159"/>
                <a:gd name="T50" fmla="*/ 209 w 209"/>
                <a:gd name="T51" fmla="*/ 124 h 159"/>
                <a:gd name="T52" fmla="*/ 198 w 209"/>
                <a:gd name="T53" fmla="*/ 106 h 159"/>
                <a:gd name="T54" fmla="*/ 186 w 209"/>
                <a:gd name="T55" fmla="*/ 88 h 159"/>
                <a:gd name="T56" fmla="*/ 168 w 209"/>
                <a:gd name="T57" fmla="*/ 83 h 159"/>
                <a:gd name="T58" fmla="*/ 144 w 209"/>
                <a:gd name="T59" fmla="*/ 71 h 159"/>
                <a:gd name="T60" fmla="*/ 6 w 209"/>
                <a:gd name="T61" fmla="*/ 0 h 159"/>
                <a:gd name="T62" fmla="*/ 6 w 209"/>
                <a:gd name="T63" fmla="*/ 12 h 159"/>
                <a:gd name="T64" fmla="*/ 0 w 209"/>
                <a:gd name="T65" fmla="*/ 12 h 159"/>
                <a:gd name="T66" fmla="*/ 0 w 209"/>
                <a:gd name="T67" fmla="*/ 30 h 159"/>
                <a:gd name="T68" fmla="*/ 0 w 209"/>
                <a:gd name="T69" fmla="*/ 30 h 159"/>
                <a:gd name="T70" fmla="*/ 0 w 209"/>
                <a:gd name="T71" fmla="*/ 65 h 159"/>
                <a:gd name="T72" fmla="*/ 0 w 209"/>
                <a:gd name="T73" fmla="*/ 94 h 159"/>
                <a:gd name="T74" fmla="*/ 0 w 209"/>
                <a:gd name="T75" fmla="*/ 124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9" h="159">
                  <a:moveTo>
                    <a:pt x="0" y="136"/>
                  </a:moveTo>
                  <a:lnTo>
                    <a:pt x="0" y="159"/>
                  </a:lnTo>
                  <a:lnTo>
                    <a:pt x="0" y="153"/>
                  </a:lnTo>
                  <a:lnTo>
                    <a:pt x="0" y="141"/>
                  </a:lnTo>
                  <a:lnTo>
                    <a:pt x="6" y="118"/>
                  </a:lnTo>
                  <a:lnTo>
                    <a:pt x="6" y="100"/>
                  </a:lnTo>
                  <a:lnTo>
                    <a:pt x="6" y="83"/>
                  </a:lnTo>
                  <a:lnTo>
                    <a:pt x="6" y="47"/>
                  </a:lnTo>
                  <a:lnTo>
                    <a:pt x="6" y="41"/>
                  </a:lnTo>
                  <a:lnTo>
                    <a:pt x="6" y="35"/>
                  </a:lnTo>
                  <a:lnTo>
                    <a:pt x="6" y="30"/>
                  </a:lnTo>
                  <a:lnTo>
                    <a:pt x="36" y="53"/>
                  </a:lnTo>
                  <a:lnTo>
                    <a:pt x="60" y="77"/>
                  </a:lnTo>
                  <a:lnTo>
                    <a:pt x="90" y="94"/>
                  </a:lnTo>
                  <a:lnTo>
                    <a:pt x="102" y="106"/>
                  </a:lnTo>
                  <a:lnTo>
                    <a:pt x="120" y="118"/>
                  </a:lnTo>
                  <a:lnTo>
                    <a:pt x="120" y="136"/>
                  </a:lnTo>
                  <a:lnTo>
                    <a:pt x="120" y="130"/>
                  </a:lnTo>
                  <a:lnTo>
                    <a:pt x="120" y="118"/>
                  </a:lnTo>
                  <a:lnTo>
                    <a:pt x="96" y="94"/>
                  </a:lnTo>
                  <a:lnTo>
                    <a:pt x="66" y="65"/>
                  </a:lnTo>
                  <a:lnTo>
                    <a:pt x="18" y="30"/>
                  </a:lnTo>
                  <a:lnTo>
                    <a:pt x="12" y="24"/>
                  </a:lnTo>
                  <a:lnTo>
                    <a:pt x="12" y="18"/>
                  </a:lnTo>
                  <a:lnTo>
                    <a:pt x="18" y="18"/>
                  </a:lnTo>
                  <a:lnTo>
                    <a:pt x="24" y="24"/>
                  </a:lnTo>
                  <a:lnTo>
                    <a:pt x="30" y="24"/>
                  </a:lnTo>
                  <a:lnTo>
                    <a:pt x="42" y="30"/>
                  </a:lnTo>
                  <a:lnTo>
                    <a:pt x="72" y="47"/>
                  </a:lnTo>
                  <a:lnTo>
                    <a:pt x="126" y="77"/>
                  </a:lnTo>
                  <a:lnTo>
                    <a:pt x="156" y="83"/>
                  </a:lnTo>
                  <a:lnTo>
                    <a:pt x="168" y="88"/>
                  </a:lnTo>
                  <a:lnTo>
                    <a:pt x="174" y="88"/>
                  </a:lnTo>
                  <a:lnTo>
                    <a:pt x="174" y="94"/>
                  </a:lnTo>
                  <a:lnTo>
                    <a:pt x="186" y="100"/>
                  </a:lnTo>
                  <a:lnTo>
                    <a:pt x="192" y="106"/>
                  </a:lnTo>
                  <a:lnTo>
                    <a:pt x="198" y="112"/>
                  </a:lnTo>
                  <a:lnTo>
                    <a:pt x="203" y="124"/>
                  </a:lnTo>
                  <a:lnTo>
                    <a:pt x="209" y="130"/>
                  </a:lnTo>
                  <a:lnTo>
                    <a:pt x="209" y="136"/>
                  </a:lnTo>
                  <a:lnTo>
                    <a:pt x="209" y="153"/>
                  </a:lnTo>
                  <a:lnTo>
                    <a:pt x="209" y="147"/>
                  </a:lnTo>
                  <a:lnTo>
                    <a:pt x="209" y="141"/>
                  </a:lnTo>
                  <a:lnTo>
                    <a:pt x="209" y="130"/>
                  </a:lnTo>
                  <a:lnTo>
                    <a:pt x="209" y="124"/>
                  </a:lnTo>
                  <a:lnTo>
                    <a:pt x="203" y="112"/>
                  </a:lnTo>
                  <a:lnTo>
                    <a:pt x="198" y="106"/>
                  </a:lnTo>
                  <a:lnTo>
                    <a:pt x="192" y="94"/>
                  </a:lnTo>
                  <a:lnTo>
                    <a:pt x="186" y="88"/>
                  </a:lnTo>
                  <a:lnTo>
                    <a:pt x="180" y="83"/>
                  </a:lnTo>
                  <a:lnTo>
                    <a:pt x="168" y="83"/>
                  </a:lnTo>
                  <a:lnTo>
                    <a:pt x="156" y="77"/>
                  </a:lnTo>
                  <a:lnTo>
                    <a:pt x="144" y="71"/>
                  </a:lnTo>
                  <a:lnTo>
                    <a:pt x="132" y="65"/>
                  </a:lnTo>
                  <a:lnTo>
                    <a:pt x="6" y="0"/>
                  </a:lnTo>
                  <a:lnTo>
                    <a:pt x="6" y="6"/>
                  </a:lnTo>
                  <a:lnTo>
                    <a:pt x="6" y="12"/>
                  </a:lnTo>
                  <a:lnTo>
                    <a:pt x="0" y="12"/>
                  </a:lnTo>
                  <a:lnTo>
                    <a:pt x="0" y="30"/>
                  </a:lnTo>
                  <a:lnTo>
                    <a:pt x="0" y="53"/>
                  </a:lnTo>
                  <a:lnTo>
                    <a:pt x="0" y="65"/>
                  </a:lnTo>
                  <a:lnTo>
                    <a:pt x="0" y="77"/>
                  </a:lnTo>
                  <a:lnTo>
                    <a:pt x="0" y="94"/>
                  </a:lnTo>
                  <a:lnTo>
                    <a:pt x="0" y="112"/>
                  </a:lnTo>
                  <a:lnTo>
                    <a:pt x="0" y="124"/>
                  </a:lnTo>
                  <a:lnTo>
                    <a:pt x="0" y="136"/>
                  </a:lnTo>
                  <a:close/>
                </a:path>
              </a:pathLst>
            </a:custGeom>
            <a:solidFill>
              <a:srgbClr val="BF8C59"/>
            </a:solidFill>
            <a:ln w="9525">
              <a:noFill/>
              <a:round/>
              <a:headEnd/>
              <a:tailEnd/>
            </a:ln>
          </p:spPr>
          <p:txBody>
            <a:bodyPr/>
            <a:lstStyle/>
            <a:p>
              <a:endParaRPr lang="en-US"/>
            </a:p>
          </p:txBody>
        </p:sp>
        <p:sp>
          <p:nvSpPr>
            <p:cNvPr id="24000" name="Freeform 58"/>
            <p:cNvSpPr>
              <a:spLocks/>
            </p:cNvSpPr>
            <p:nvPr/>
          </p:nvSpPr>
          <p:spPr bwMode="auto">
            <a:xfrm>
              <a:off x="791" y="704"/>
              <a:ext cx="6" cy="18"/>
            </a:xfrm>
            <a:custGeom>
              <a:avLst/>
              <a:gdLst>
                <a:gd name="T0" fmla="*/ 0 w 6"/>
                <a:gd name="T1" fmla="*/ 0 h 18"/>
                <a:gd name="T2" fmla="*/ 0 w 6"/>
                <a:gd name="T3" fmla="*/ 18 h 18"/>
                <a:gd name="T4" fmla="*/ 0 w 6"/>
                <a:gd name="T5" fmla="*/ 18 h 18"/>
                <a:gd name="T6" fmla="*/ 0 w 6"/>
                <a:gd name="T7" fmla="*/ 18 h 18"/>
                <a:gd name="T8" fmla="*/ 6 w 6"/>
                <a:gd name="T9" fmla="*/ 18 h 18"/>
                <a:gd name="T10" fmla="*/ 6 w 6"/>
                <a:gd name="T11" fmla="*/ 18 h 18"/>
                <a:gd name="T12" fmla="*/ 6 w 6"/>
                <a:gd name="T13" fmla="*/ 12 h 18"/>
                <a:gd name="T14" fmla="*/ 0 w 6"/>
                <a:gd name="T15" fmla="*/ 6 h 18"/>
                <a:gd name="T16" fmla="*/ 0 w 6"/>
                <a:gd name="T17" fmla="*/ 6 h 18"/>
                <a:gd name="T18" fmla="*/ 0 w 6"/>
                <a:gd name="T19" fmla="*/ 0 h 18"/>
                <a:gd name="T20" fmla="*/ 0 w 6"/>
                <a:gd name="T21" fmla="*/ 0 h 18"/>
                <a:gd name="T22" fmla="*/ 6 w 6"/>
                <a:gd name="T23" fmla="*/ 0 h 18"/>
                <a:gd name="T24" fmla="*/ 0 w 6"/>
                <a:gd name="T25" fmla="*/ 0 h 18"/>
                <a:gd name="T26" fmla="*/ 0 w 6"/>
                <a:gd name="T27" fmla="*/ 0 h 18"/>
                <a:gd name="T28" fmla="*/ 0 w 6"/>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8">
                  <a:moveTo>
                    <a:pt x="0" y="0"/>
                  </a:moveTo>
                  <a:lnTo>
                    <a:pt x="0" y="18"/>
                  </a:lnTo>
                  <a:lnTo>
                    <a:pt x="6" y="18"/>
                  </a:lnTo>
                  <a:lnTo>
                    <a:pt x="6" y="12"/>
                  </a:lnTo>
                  <a:lnTo>
                    <a:pt x="0" y="6"/>
                  </a:lnTo>
                  <a:lnTo>
                    <a:pt x="0" y="0"/>
                  </a:lnTo>
                  <a:lnTo>
                    <a:pt x="6" y="0"/>
                  </a:lnTo>
                  <a:lnTo>
                    <a:pt x="0" y="0"/>
                  </a:lnTo>
                  <a:close/>
                </a:path>
              </a:pathLst>
            </a:custGeom>
            <a:solidFill>
              <a:srgbClr val="BF8C59"/>
            </a:solidFill>
            <a:ln w="9525">
              <a:noFill/>
              <a:round/>
              <a:headEnd/>
              <a:tailEnd/>
            </a:ln>
          </p:spPr>
          <p:txBody>
            <a:bodyPr/>
            <a:lstStyle/>
            <a:p>
              <a:endParaRPr lang="en-US"/>
            </a:p>
          </p:txBody>
        </p:sp>
        <p:sp>
          <p:nvSpPr>
            <p:cNvPr id="24001" name="Freeform 59"/>
            <p:cNvSpPr>
              <a:spLocks/>
            </p:cNvSpPr>
            <p:nvPr/>
          </p:nvSpPr>
          <p:spPr bwMode="auto">
            <a:xfrm>
              <a:off x="671" y="704"/>
              <a:ext cx="120" cy="130"/>
            </a:xfrm>
            <a:custGeom>
              <a:avLst/>
              <a:gdLst>
                <a:gd name="T0" fmla="*/ 120 w 120"/>
                <a:gd name="T1" fmla="*/ 18 h 130"/>
                <a:gd name="T2" fmla="*/ 120 w 120"/>
                <a:gd name="T3" fmla="*/ 0 h 130"/>
                <a:gd name="T4" fmla="*/ 120 w 120"/>
                <a:gd name="T5" fmla="*/ 0 h 130"/>
                <a:gd name="T6" fmla="*/ 114 w 120"/>
                <a:gd name="T7" fmla="*/ 0 h 130"/>
                <a:gd name="T8" fmla="*/ 120 w 120"/>
                <a:gd name="T9" fmla="*/ 6 h 130"/>
                <a:gd name="T10" fmla="*/ 120 w 120"/>
                <a:gd name="T11" fmla="*/ 6 h 130"/>
                <a:gd name="T12" fmla="*/ 114 w 120"/>
                <a:gd name="T13" fmla="*/ 12 h 130"/>
                <a:gd name="T14" fmla="*/ 102 w 120"/>
                <a:gd name="T15" fmla="*/ 18 h 130"/>
                <a:gd name="T16" fmla="*/ 90 w 120"/>
                <a:gd name="T17" fmla="*/ 24 h 130"/>
                <a:gd name="T18" fmla="*/ 66 w 120"/>
                <a:gd name="T19" fmla="*/ 41 h 130"/>
                <a:gd name="T20" fmla="*/ 42 w 120"/>
                <a:gd name="T21" fmla="*/ 59 h 130"/>
                <a:gd name="T22" fmla="*/ 24 w 120"/>
                <a:gd name="T23" fmla="*/ 71 h 130"/>
                <a:gd name="T24" fmla="*/ 12 w 120"/>
                <a:gd name="T25" fmla="*/ 83 h 130"/>
                <a:gd name="T26" fmla="*/ 6 w 120"/>
                <a:gd name="T27" fmla="*/ 94 h 130"/>
                <a:gd name="T28" fmla="*/ 6 w 120"/>
                <a:gd name="T29" fmla="*/ 100 h 130"/>
                <a:gd name="T30" fmla="*/ 6 w 120"/>
                <a:gd name="T31" fmla="*/ 106 h 130"/>
                <a:gd name="T32" fmla="*/ 6 w 120"/>
                <a:gd name="T33" fmla="*/ 106 h 130"/>
                <a:gd name="T34" fmla="*/ 0 w 120"/>
                <a:gd name="T35" fmla="*/ 112 h 130"/>
                <a:gd name="T36" fmla="*/ 0 w 120"/>
                <a:gd name="T37" fmla="*/ 106 h 130"/>
                <a:gd name="T38" fmla="*/ 6 w 120"/>
                <a:gd name="T39" fmla="*/ 106 h 130"/>
                <a:gd name="T40" fmla="*/ 0 w 120"/>
                <a:gd name="T41" fmla="*/ 112 h 130"/>
                <a:gd name="T42" fmla="*/ 0 w 120"/>
                <a:gd name="T43" fmla="*/ 130 h 130"/>
                <a:gd name="T44" fmla="*/ 6 w 120"/>
                <a:gd name="T45" fmla="*/ 130 h 130"/>
                <a:gd name="T46" fmla="*/ 6 w 120"/>
                <a:gd name="T47" fmla="*/ 130 h 130"/>
                <a:gd name="T48" fmla="*/ 6 w 120"/>
                <a:gd name="T49" fmla="*/ 130 h 130"/>
                <a:gd name="T50" fmla="*/ 6 w 120"/>
                <a:gd name="T51" fmla="*/ 130 h 130"/>
                <a:gd name="T52" fmla="*/ 12 w 120"/>
                <a:gd name="T53" fmla="*/ 124 h 130"/>
                <a:gd name="T54" fmla="*/ 18 w 120"/>
                <a:gd name="T55" fmla="*/ 124 h 130"/>
                <a:gd name="T56" fmla="*/ 24 w 120"/>
                <a:gd name="T57" fmla="*/ 124 h 130"/>
                <a:gd name="T58" fmla="*/ 24 w 120"/>
                <a:gd name="T59" fmla="*/ 124 h 130"/>
                <a:gd name="T60" fmla="*/ 24 w 120"/>
                <a:gd name="T61" fmla="*/ 124 h 130"/>
                <a:gd name="T62" fmla="*/ 30 w 120"/>
                <a:gd name="T63" fmla="*/ 124 h 130"/>
                <a:gd name="T64" fmla="*/ 30 w 120"/>
                <a:gd name="T65" fmla="*/ 118 h 130"/>
                <a:gd name="T66" fmla="*/ 36 w 120"/>
                <a:gd name="T67" fmla="*/ 112 h 130"/>
                <a:gd name="T68" fmla="*/ 42 w 120"/>
                <a:gd name="T69" fmla="*/ 94 h 130"/>
                <a:gd name="T70" fmla="*/ 48 w 120"/>
                <a:gd name="T71" fmla="*/ 77 h 130"/>
                <a:gd name="T72" fmla="*/ 54 w 120"/>
                <a:gd name="T73" fmla="*/ 65 h 130"/>
                <a:gd name="T74" fmla="*/ 66 w 120"/>
                <a:gd name="T75" fmla="*/ 53 h 130"/>
                <a:gd name="T76" fmla="*/ 78 w 120"/>
                <a:gd name="T77" fmla="*/ 47 h 130"/>
                <a:gd name="T78" fmla="*/ 84 w 120"/>
                <a:gd name="T79" fmla="*/ 36 h 130"/>
                <a:gd name="T80" fmla="*/ 96 w 120"/>
                <a:gd name="T81" fmla="*/ 30 h 130"/>
                <a:gd name="T82" fmla="*/ 108 w 120"/>
                <a:gd name="T83" fmla="*/ 24 h 130"/>
                <a:gd name="T84" fmla="*/ 114 w 120"/>
                <a:gd name="T85" fmla="*/ 24 h 130"/>
                <a:gd name="T86" fmla="*/ 114 w 120"/>
                <a:gd name="T87" fmla="*/ 24 h 130"/>
                <a:gd name="T88" fmla="*/ 120 w 120"/>
                <a:gd name="T89" fmla="*/ 18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0" h="130">
                  <a:moveTo>
                    <a:pt x="120" y="18"/>
                  </a:moveTo>
                  <a:lnTo>
                    <a:pt x="120" y="0"/>
                  </a:lnTo>
                  <a:lnTo>
                    <a:pt x="114" y="0"/>
                  </a:lnTo>
                  <a:lnTo>
                    <a:pt x="120" y="6"/>
                  </a:lnTo>
                  <a:lnTo>
                    <a:pt x="114" y="12"/>
                  </a:lnTo>
                  <a:lnTo>
                    <a:pt x="102" y="18"/>
                  </a:lnTo>
                  <a:lnTo>
                    <a:pt x="90" y="24"/>
                  </a:lnTo>
                  <a:lnTo>
                    <a:pt x="66" y="41"/>
                  </a:lnTo>
                  <a:lnTo>
                    <a:pt x="42" y="59"/>
                  </a:lnTo>
                  <a:lnTo>
                    <a:pt x="24" y="71"/>
                  </a:lnTo>
                  <a:lnTo>
                    <a:pt x="12" y="83"/>
                  </a:lnTo>
                  <a:lnTo>
                    <a:pt x="6" y="94"/>
                  </a:lnTo>
                  <a:lnTo>
                    <a:pt x="6" y="100"/>
                  </a:lnTo>
                  <a:lnTo>
                    <a:pt x="6" y="106"/>
                  </a:lnTo>
                  <a:lnTo>
                    <a:pt x="0" y="112"/>
                  </a:lnTo>
                  <a:lnTo>
                    <a:pt x="0" y="106"/>
                  </a:lnTo>
                  <a:lnTo>
                    <a:pt x="6" y="106"/>
                  </a:lnTo>
                  <a:lnTo>
                    <a:pt x="0" y="112"/>
                  </a:lnTo>
                  <a:lnTo>
                    <a:pt x="0" y="130"/>
                  </a:lnTo>
                  <a:lnTo>
                    <a:pt x="6" y="130"/>
                  </a:lnTo>
                  <a:lnTo>
                    <a:pt x="12" y="124"/>
                  </a:lnTo>
                  <a:lnTo>
                    <a:pt x="18" y="124"/>
                  </a:lnTo>
                  <a:lnTo>
                    <a:pt x="24" y="124"/>
                  </a:lnTo>
                  <a:lnTo>
                    <a:pt x="30" y="124"/>
                  </a:lnTo>
                  <a:lnTo>
                    <a:pt x="30" y="118"/>
                  </a:lnTo>
                  <a:lnTo>
                    <a:pt x="36" y="112"/>
                  </a:lnTo>
                  <a:lnTo>
                    <a:pt x="42" y="94"/>
                  </a:lnTo>
                  <a:lnTo>
                    <a:pt x="48" y="77"/>
                  </a:lnTo>
                  <a:lnTo>
                    <a:pt x="54" y="65"/>
                  </a:lnTo>
                  <a:lnTo>
                    <a:pt x="66" y="53"/>
                  </a:lnTo>
                  <a:lnTo>
                    <a:pt x="78" y="47"/>
                  </a:lnTo>
                  <a:lnTo>
                    <a:pt x="84" y="36"/>
                  </a:lnTo>
                  <a:lnTo>
                    <a:pt x="96" y="30"/>
                  </a:lnTo>
                  <a:lnTo>
                    <a:pt x="108" y="24"/>
                  </a:lnTo>
                  <a:lnTo>
                    <a:pt x="114" y="24"/>
                  </a:lnTo>
                  <a:lnTo>
                    <a:pt x="120" y="18"/>
                  </a:lnTo>
                  <a:close/>
                </a:path>
              </a:pathLst>
            </a:custGeom>
            <a:solidFill>
              <a:srgbClr val="BF8C59"/>
            </a:solidFill>
            <a:ln w="9525">
              <a:noFill/>
              <a:round/>
              <a:headEnd/>
              <a:tailEnd/>
            </a:ln>
          </p:spPr>
          <p:txBody>
            <a:bodyPr/>
            <a:lstStyle/>
            <a:p>
              <a:endParaRPr lang="en-US"/>
            </a:p>
          </p:txBody>
        </p:sp>
        <p:sp>
          <p:nvSpPr>
            <p:cNvPr id="24002" name="Freeform 60"/>
            <p:cNvSpPr>
              <a:spLocks/>
            </p:cNvSpPr>
            <p:nvPr/>
          </p:nvSpPr>
          <p:spPr bwMode="auto">
            <a:xfrm>
              <a:off x="779" y="722"/>
              <a:ext cx="12" cy="18"/>
            </a:xfrm>
            <a:custGeom>
              <a:avLst/>
              <a:gdLst>
                <a:gd name="T0" fmla="*/ 12 w 12"/>
                <a:gd name="T1" fmla="*/ 18 h 18"/>
                <a:gd name="T2" fmla="*/ 12 w 12"/>
                <a:gd name="T3" fmla="*/ 0 h 18"/>
                <a:gd name="T4" fmla="*/ 6 w 12"/>
                <a:gd name="T5" fmla="*/ 6 h 18"/>
                <a:gd name="T6" fmla="*/ 6 w 12"/>
                <a:gd name="T7" fmla="*/ 6 h 18"/>
                <a:gd name="T8" fmla="*/ 6 w 12"/>
                <a:gd name="T9" fmla="*/ 6 h 18"/>
                <a:gd name="T10" fmla="*/ 0 w 12"/>
                <a:gd name="T11" fmla="*/ 6 h 18"/>
                <a:gd name="T12" fmla="*/ 6 w 12"/>
                <a:gd name="T13" fmla="*/ 6 h 18"/>
                <a:gd name="T14" fmla="*/ 6 w 12"/>
                <a:gd name="T15" fmla="*/ 12 h 18"/>
                <a:gd name="T16" fmla="*/ 6 w 12"/>
                <a:gd name="T17" fmla="*/ 12 h 18"/>
                <a:gd name="T18" fmla="*/ 12 w 12"/>
                <a:gd name="T19" fmla="*/ 12 h 18"/>
                <a:gd name="T20" fmla="*/ 12 w 12"/>
                <a:gd name="T21" fmla="*/ 1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8">
                  <a:moveTo>
                    <a:pt x="12" y="18"/>
                  </a:moveTo>
                  <a:lnTo>
                    <a:pt x="12" y="0"/>
                  </a:lnTo>
                  <a:lnTo>
                    <a:pt x="6" y="6"/>
                  </a:lnTo>
                  <a:lnTo>
                    <a:pt x="0" y="6"/>
                  </a:lnTo>
                  <a:lnTo>
                    <a:pt x="6" y="6"/>
                  </a:lnTo>
                  <a:lnTo>
                    <a:pt x="6" y="12"/>
                  </a:lnTo>
                  <a:lnTo>
                    <a:pt x="12" y="12"/>
                  </a:lnTo>
                  <a:lnTo>
                    <a:pt x="12" y="18"/>
                  </a:lnTo>
                  <a:close/>
                </a:path>
              </a:pathLst>
            </a:custGeom>
            <a:solidFill>
              <a:srgbClr val="BF8C59"/>
            </a:solidFill>
            <a:ln w="9525">
              <a:noFill/>
              <a:round/>
              <a:headEnd/>
              <a:tailEnd/>
            </a:ln>
          </p:spPr>
          <p:txBody>
            <a:bodyPr/>
            <a:lstStyle/>
            <a:p>
              <a:endParaRPr lang="en-US"/>
            </a:p>
          </p:txBody>
        </p:sp>
        <p:sp>
          <p:nvSpPr>
            <p:cNvPr id="24003" name="Freeform 61"/>
            <p:cNvSpPr>
              <a:spLocks/>
            </p:cNvSpPr>
            <p:nvPr/>
          </p:nvSpPr>
          <p:spPr bwMode="auto">
            <a:xfrm>
              <a:off x="785" y="740"/>
              <a:ext cx="6" cy="23"/>
            </a:xfrm>
            <a:custGeom>
              <a:avLst/>
              <a:gdLst>
                <a:gd name="T0" fmla="*/ 6 w 6"/>
                <a:gd name="T1" fmla="*/ 23 h 23"/>
                <a:gd name="T2" fmla="*/ 6 w 6"/>
                <a:gd name="T3" fmla="*/ 0 h 23"/>
                <a:gd name="T4" fmla="*/ 0 w 6"/>
                <a:gd name="T5" fmla="*/ 5 h 23"/>
                <a:gd name="T6" fmla="*/ 0 w 6"/>
                <a:gd name="T7" fmla="*/ 17 h 23"/>
                <a:gd name="T8" fmla="*/ 6 w 6"/>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3">
                  <a:moveTo>
                    <a:pt x="6" y="23"/>
                  </a:moveTo>
                  <a:lnTo>
                    <a:pt x="6" y="0"/>
                  </a:lnTo>
                  <a:lnTo>
                    <a:pt x="0" y="5"/>
                  </a:lnTo>
                  <a:lnTo>
                    <a:pt x="0" y="17"/>
                  </a:lnTo>
                  <a:lnTo>
                    <a:pt x="6" y="23"/>
                  </a:lnTo>
                  <a:close/>
                </a:path>
              </a:pathLst>
            </a:custGeom>
            <a:solidFill>
              <a:srgbClr val="BF8C59"/>
            </a:solidFill>
            <a:ln w="9525">
              <a:noFill/>
              <a:round/>
              <a:headEnd/>
              <a:tailEnd/>
            </a:ln>
          </p:spPr>
          <p:txBody>
            <a:bodyPr/>
            <a:lstStyle/>
            <a:p>
              <a:endParaRPr lang="en-US"/>
            </a:p>
          </p:txBody>
        </p:sp>
        <p:sp>
          <p:nvSpPr>
            <p:cNvPr id="24004" name="Freeform 62"/>
            <p:cNvSpPr>
              <a:spLocks/>
            </p:cNvSpPr>
            <p:nvPr/>
          </p:nvSpPr>
          <p:spPr bwMode="auto">
            <a:xfrm>
              <a:off x="785" y="846"/>
              <a:ext cx="6" cy="23"/>
            </a:xfrm>
            <a:custGeom>
              <a:avLst/>
              <a:gdLst>
                <a:gd name="T0" fmla="*/ 6 w 6"/>
                <a:gd name="T1" fmla="*/ 23 h 23"/>
                <a:gd name="T2" fmla="*/ 6 w 6"/>
                <a:gd name="T3" fmla="*/ 0 h 23"/>
                <a:gd name="T4" fmla="*/ 0 w 6"/>
                <a:gd name="T5" fmla="*/ 5 h 23"/>
                <a:gd name="T6" fmla="*/ 0 w 6"/>
                <a:gd name="T7" fmla="*/ 23 h 23"/>
                <a:gd name="T8" fmla="*/ 0 w 6"/>
                <a:gd name="T9" fmla="*/ 23 h 23"/>
                <a:gd name="T10" fmla="*/ 0 w 6"/>
                <a:gd name="T11" fmla="*/ 23 h 23"/>
                <a:gd name="T12" fmla="*/ 0 w 6"/>
                <a:gd name="T13" fmla="*/ 23 h 23"/>
                <a:gd name="T14" fmla="*/ 6 w 6"/>
                <a:gd name="T15" fmla="*/ 23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3">
                  <a:moveTo>
                    <a:pt x="6" y="23"/>
                  </a:moveTo>
                  <a:lnTo>
                    <a:pt x="6" y="0"/>
                  </a:lnTo>
                  <a:lnTo>
                    <a:pt x="0" y="5"/>
                  </a:lnTo>
                  <a:lnTo>
                    <a:pt x="0" y="23"/>
                  </a:lnTo>
                  <a:lnTo>
                    <a:pt x="6" y="23"/>
                  </a:lnTo>
                  <a:close/>
                </a:path>
              </a:pathLst>
            </a:custGeom>
            <a:solidFill>
              <a:srgbClr val="BF8C59"/>
            </a:solidFill>
            <a:ln w="9525">
              <a:noFill/>
              <a:round/>
              <a:headEnd/>
              <a:tailEnd/>
            </a:ln>
          </p:spPr>
          <p:txBody>
            <a:bodyPr/>
            <a:lstStyle/>
            <a:p>
              <a:endParaRPr lang="en-US"/>
            </a:p>
          </p:txBody>
        </p:sp>
        <p:sp>
          <p:nvSpPr>
            <p:cNvPr id="24005" name="Freeform 63"/>
            <p:cNvSpPr>
              <a:spLocks/>
            </p:cNvSpPr>
            <p:nvPr/>
          </p:nvSpPr>
          <p:spPr bwMode="auto">
            <a:xfrm>
              <a:off x="581" y="910"/>
              <a:ext cx="12" cy="30"/>
            </a:xfrm>
            <a:custGeom>
              <a:avLst/>
              <a:gdLst>
                <a:gd name="T0" fmla="*/ 6 w 12"/>
                <a:gd name="T1" fmla="*/ 0 h 30"/>
                <a:gd name="T2" fmla="*/ 0 w 12"/>
                <a:gd name="T3" fmla="*/ 12 h 30"/>
                <a:gd name="T4" fmla="*/ 6 w 12"/>
                <a:gd name="T5" fmla="*/ 24 h 30"/>
                <a:gd name="T6" fmla="*/ 6 w 12"/>
                <a:gd name="T7" fmla="*/ 24 h 30"/>
                <a:gd name="T8" fmla="*/ 6 w 12"/>
                <a:gd name="T9" fmla="*/ 30 h 30"/>
                <a:gd name="T10" fmla="*/ 6 w 12"/>
                <a:gd name="T11" fmla="*/ 30 h 30"/>
                <a:gd name="T12" fmla="*/ 6 w 12"/>
                <a:gd name="T13" fmla="*/ 30 h 30"/>
                <a:gd name="T14" fmla="*/ 6 w 12"/>
                <a:gd name="T15" fmla="*/ 30 h 30"/>
                <a:gd name="T16" fmla="*/ 12 w 12"/>
                <a:gd name="T17" fmla="*/ 24 h 30"/>
                <a:gd name="T18" fmla="*/ 12 w 12"/>
                <a:gd name="T19" fmla="*/ 24 h 30"/>
                <a:gd name="T20" fmla="*/ 12 w 12"/>
                <a:gd name="T21" fmla="*/ 24 h 30"/>
                <a:gd name="T22" fmla="*/ 12 w 12"/>
                <a:gd name="T23" fmla="*/ 12 h 30"/>
                <a:gd name="T24" fmla="*/ 12 w 12"/>
                <a:gd name="T25" fmla="*/ 0 h 30"/>
                <a:gd name="T26" fmla="*/ 6 w 12"/>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30">
                  <a:moveTo>
                    <a:pt x="6" y="0"/>
                  </a:moveTo>
                  <a:lnTo>
                    <a:pt x="0" y="12"/>
                  </a:lnTo>
                  <a:lnTo>
                    <a:pt x="6" y="24"/>
                  </a:lnTo>
                  <a:lnTo>
                    <a:pt x="6" y="30"/>
                  </a:lnTo>
                  <a:lnTo>
                    <a:pt x="12" y="24"/>
                  </a:lnTo>
                  <a:lnTo>
                    <a:pt x="12" y="12"/>
                  </a:lnTo>
                  <a:lnTo>
                    <a:pt x="12" y="0"/>
                  </a:lnTo>
                  <a:lnTo>
                    <a:pt x="6" y="0"/>
                  </a:lnTo>
                  <a:close/>
                </a:path>
              </a:pathLst>
            </a:custGeom>
            <a:solidFill>
              <a:srgbClr val="BF8C59"/>
            </a:solidFill>
            <a:ln w="9525">
              <a:noFill/>
              <a:round/>
              <a:headEnd/>
              <a:tailEnd/>
            </a:ln>
          </p:spPr>
          <p:txBody>
            <a:bodyPr/>
            <a:lstStyle/>
            <a:p>
              <a:endParaRPr lang="en-US"/>
            </a:p>
          </p:txBody>
        </p:sp>
        <p:sp>
          <p:nvSpPr>
            <p:cNvPr id="24006" name="Freeform 64"/>
            <p:cNvSpPr>
              <a:spLocks/>
            </p:cNvSpPr>
            <p:nvPr/>
          </p:nvSpPr>
          <p:spPr bwMode="auto">
            <a:xfrm>
              <a:off x="617" y="740"/>
              <a:ext cx="54" cy="94"/>
            </a:xfrm>
            <a:custGeom>
              <a:avLst/>
              <a:gdLst>
                <a:gd name="T0" fmla="*/ 54 w 54"/>
                <a:gd name="T1" fmla="*/ 76 h 94"/>
                <a:gd name="T2" fmla="*/ 54 w 54"/>
                <a:gd name="T3" fmla="*/ 70 h 94"/>
                <a:gd name="T4" fmla="*/ 42 w 54"/>
                <a:gd name="T5" fmla="*/ 53 h 94"/>
                <a:gd name="T6" fmla="*/ 30 w 54"/>
                <a:gd name="T7" fmla="*/ 41 h 94"/>
                <a:gd name="T8" fmla="*/ 24 w 54"/>
                <a:gd name="T9" fmla="*/ 29 h 94"/>
                <a:gd name="T10" fmla="*/ 24 w 54"/>
                <a:gd name="T11" fmla="*/ 17 h 94"/>
                <a:gd name="T12" fmla="*/ 18 w 54"/>
                <a:gd name="T13" fmla="*/ 5 h 94"/>
                <a:gd name="T14" fmla="*/ 18 w 54"/>
                <a:gd name="T15" fmla="*/ 0 h 94"/>
                <a:gd name="T16" fmla="*/ 12 w 54"/>
                <a:gd name="T17" fmla="*/ 0 h 94"/>
                <a:gd name="T18" fmla="*/ 12 w 54"/>
                <a:gd name="T19" fmla="*/ 0 h 94"/>
                <a:gd name="T20" fmla="*/ 6 w 54"/>
                <a:gd name="T21" fmla="*/ 0 h 94"/>
                <a:gd name="T22" fmla="*/ 6 w 54"/>
                <a:gd name="T23" fmla="*/ 0 h 94"/>
                <a:gd name="T24" fmla="*/ 6 w 54"/>
                <a:gd name="T25" fmla="*/ 0 h 94"/>
                <a:gd name="T26" fmla="*/ 0 w 54"/>
                <a:gd name="T27" fmla="*/ 5 h 94"/>
                <a:gd name="T28" fmla="*/ 6 w 54"/>
                <a:gd name="T29" fmla="*/ 35 h 94"/>
                <a:gd name="T30" fmla="*/ 12 w 54"/>
                <a:gd name="T31" fmla="*/ 47 h 94"/>
                <a:gd name="T32" fmla="*/ 18 w 54"/>
                <a:gd name="T33" fmla="*/ 58 h 94"/>
                <a:gd name="T34" fmla="*/ 30 w 54"/>
                <a:gd name="T35" fmla="*/ 70 h 94"/>
                <a:gd name="T36" fmla="*/ 42 w 54"/>
                <a:gd name="T37" fmla="*/ 82 h 94"/>
                <a:gd name="T38" fmla="*/ 54 w 54"/>
                <a:gd name="T39" fmla="*/ 94 h 94"/>
                <a:gd name="T40" fmla="*/ 54 w 54"/>
                <a:gd name="T41" fmla="*/ 88 h 94"/>
                <a:gd name="T42" fmla="*/ 54 w 54"/>
                <a:gd name="T43" fmla="*/ 82 h 94"/>
                <a:gd name="T44" fmla="*/ 54 w 54"/>
                <a:gd name="T45" fmla="*/ 76 h 94"/>
                <a:gd name="T46" fmla="*/ 54 w 54"/>
                <a:gd name="T47" fmla="*/ 76 h 94"/>
                <a:gd name="T48" fmla="*/ 54 w 54"/>
                <a:gd name="T49" fmla="*/ 94 h 94"/>
                <a:gd name="T50" fmla="*/ 54 w 54"/>
                <a:gd name="T51" fmla="*/ 94 h 94"/>
                <a:gd name="T52" fmla="*/ 54 w 54"/>
                <a:gd name="T53" fmla="*/ 88 h 94"/>
                <a:gd name="T54" fmla="*/ 54 w 54"/>
                <a:gd name="T55" fmla="*/ 82 h 94"/>
                <a:gd name="T56" fmla="*/ 54 w 54"/>
                <a:gd name="T57" fmla="*/ 76 h 94"/>
                <a:gd name="T58" fmla="*/ 54 w 54"/>
                <a:gd name="T59" fmla="*/ 76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4" h="94">
                  <a:moveTo>
                    <a:pt x="54" y="76"/>
                  </a:moveTo>
                  <a:lnTo>
                    <a:pt x="54" y="70"/>
                  </a:lnTo>
                  <a:lnTo>
                    <a:pt x="42" y="53"/>
                  </a:lnTo>
                  <a:lnTo>
                    <a:pt x="30" y="41"/>
                  </a:lnTo>
                  <a:lnTo>
                    <a:pt x="24" y="29"/>
                  </a:lnTo>
                  <a:lnTo>
                    <a:pt x="24" y="17"/>
                  </a:lnTo>
                  <a:lnTo>
                    <a:pt x="18" y="5"/>
                  </a:lnTo>
                  <a:lnTo>
                    <a:pt x="18" y="0"/>
                  </a:lnTo>
                  <a:lnTo>
                    <a:pt x="12" y="0"/>
                  </a:lnTo>
                  <a:lnTo>
                    <a:pt x="6" y="0"/>
                  </a:lnTo>
                  <a:lnTo>
                    <a:pt x="0" y="5"/>
                  </a:lnTo>
                  <a:lnTo>
                    <a:pt x="6" y="35"/>
                  </a:lnTo>
                  <a:lnTo>
                    <a:pt x="12" y="47"/>
                  </a:lnTo>
                  <a:lnTo>
                    <a:pt x="18" y="58"/>
                  </a:lnTo>
                  <a:lnTo>
                    <a:pt x="30" y="70"/>
                  </a:lnTo>
                  <a:lnTo>
                    <a:pt x="42" y="82"/>
                  </a:lnTo>
                  <a:lnTo>
                    <a:pt x="54" y="94"/>
                  </a:lnTo>
                  <a:lnTo>
                    <a:pt x="54" y="88"/>
                  </a:lnTo>
                  <a:lnTo>
                    <a:pt x="54" y="82"/>
                  </a:lnTo>
                  <a:lnTo>
                    <a:pt x="54" y="76"/>
                  </a:lnTo>
                  <a:lnTo>
                    <a:pt x="54" y="94"/>
                  </a:lnTo>
                  <a:lnTo>
                    <a:pt x="54" y="88"/>
                  </a:lnTo>
                  <a:lnTo>
                    <a:pt x="54" y="82"/>
                  </a:lnTo>
                  <a:lnTo>
                    <a:pt x="54" y="76"/>
                  </a:lnTo>
                  <a:close/>
                </a:path>
              </a:pathLst>
            </a:custGeom>
            <a:solidFill>
              <a:srgbClr val="BF8C59"/>
            </a:solidFill>
            <a:ln w="9525">
              <a:noFill/>
              <a:round/>
              <a:headEnd/>
              <a:tailEnd/>
            </a:ln>
          </p:spPr>
          <p:txBody>
            <a:bodyPr/>
            <a:lstStyle/>
            <a:p>
              <a:endParaRPr lang="en-US"/>
            </a:p>
          </p:txBody>
        </p:sp>
        <p:sp>
          <p:nvSpPr>
            <p:cNvPr id="24007" name="Freeform 65"/>
            <p:cNvSpPr>
              <a:spLocks/>
            </p:cNvSpPr>
            <p:nvPr/>
          </p:nvSpPr>
          <p:spPr bwMode="auto">
            <a:xfrm>
              <a:off x="503" y="740"/>
              <a:ext cx="54" cy="94"/>
            </a:xfrm>
            <a:custGeom>
              <a:avLst/>
              <a:gdLst>
                <a:gd name="T0" fmla="*/ 0 w 54"/>
                <a:gd name="T1" fmla="*/ 76 h 94"/>
                <a:gd name="T2" fmla="*/ 0 w 54"/>
                <a:gd name="T3" fmla="*/ 94 h 94"/>
                <a:gd name="T4" fmla="*/ 0 w 54"/>
                <a:gd name="T5" fmla="*/ 94 h 94"/>
                <a:gd name="T6" fmla="*/ 0 w 54"/>
                <a:gd name="T7" fmla="*/ 88 h 94"/>
                <a:gd name="T8" fmla="*/ 0 w 54"/>
                <a:gd name="T9" fmla="*/ 82 h 94"/>
                <a:gd name="T10" fmla="*/ 0 w 54"/>
                <a:gd name="T11" fmla="*/ 76 h 94"/>
                <a:gd name="T12" fmla="*/ 0 w 54"/>
                <a:gd name="T13" fmla="*/ 76 h 94"/>
                <a:gd name="T14" fmla="*/ 0 w 54"/>
                <a:gd name="T15" fmla="*/ 70 h 94"/>
                <a:gd name="T16" fmla="*/ 12 w 54"/>
                <a:gd name="T17" fmla="*/ 53 h 94"/>
                <a:gd name="T18" fmla="*/ 24 w 54"/>
                <a:gd name="T19" fmla="*/ 41 h 94"/>
                <a:gd name="T20" fmla="*/ 30 w 54"/>
                <a:gd name="T21" fmla="*/ 29 h 94"/>
                <a:gd name="T22" fmla="*/ 36 w 54"/>
                <a:gd name="T23" fmla="*/ 17 h 94"/>
                <a:gd name="T24" fmla="*/ 36 w 54"/>
                <a:gd name="T25" fmla="*/ 5 h 94"/>
                <a:gd name="T26" fmla="*/ 42 w 54"/>
                <a:gd name="T27" fmla="*/ 0 h 94"/>
                <a:gd name="T28" fmla="*/ 42 w 54"/>
                <a:gd name="T29" fmla="*/ 0 h 94"/>
                <a:gd name="T30" fmla="*/ 48 w 54"/>
                <a:gd name="T31" fmla="*/ 0 h 94"/>
                <a:gd name="T32" fmla="*/ 48 w 54"/>
                <a:gd name="T33" fmla="*/ 0 h 94"/>
                <a:gd name="T34" fmla="*/ 54 w 54"/>
                <a:gd name="T35" fmla="*/ 0 h 94"/>
                <a:gd name="T36" fmla="*/ 54 w 54"/>
                <a:gd name="T37" fmla="*/ 0 h 94"/>
                <a:gd name="T38" fmla="*/ 54 w 54"/>
                <a:gd name="T39" fmla="*/ 5 h 94"/>
                <a:gd name="T40" fmla="*/ 54 w 54"/>
                <a:gd name="T41" fmla="*/ 35 h 94"/>
                <a:gd name="T42" fmla="*/ 48 w 54"/>
                <a:gd name="T43" fmla="*/ 47 h 94"/>
                <a:gd name="T44" fmla="*/ 42 w 54"/>
                <a:gd name="T45" fmla="*/ 58 h 94"/>
                <a:gd name="T46" fmla="*/ 24 w 54"/>
                <a:gd name="T47" fmla="*/ 70 h 94"/>
                <a:gd name="T48" fmla="*/ 12 w 54"/>
                <a:gd name="T49" fmla="*/ 82 h 94"/>
                <a:gd name="T50" fmla="*/ 0 w 54"/>
                <a:gd name="T51" fmla="*/ 94 h 94"/>
                <a:gd name="T52" fmla="*/ 0 w 54"/>
                <a:gd name="T53" fmla="*/ 88 h 94"/>
                <a:gd name="T54" fmla="*/ 0 w 54"/>
                <a:gd name="T55" fmla="*/ 82 h 94"/>
                <a:gd name="T56" fmla="*/ 0 w 54"/>
                <a:gd name="T57" fmla="*/ 76 h 94"/>
                <a:gd name="T58" fmla="*/ 0 w 54"/>
                <a:gd name="T59" fmla="*/ 76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4" h="94">
                  <a:moveTo>
                    <a:pt x="0" y="76"/>
                  </a:moveTo>
                  <a:lnTo>
                    <a:pt x="0" y="94"/>
                  </a:lnTo>
                  <a:lnTo>
                    <a:pt x="0" y="88"/>
                  </a:lnTo>
                  <a:lnTo>
                    <a:pt x="0" y="82"/>
                  </a:lnTo>
                  <a:lnTo>
                    <a:pt x="0" y="76"/>
                  </a:lnTo>
                  <a:lnTo>
                    <a:pt x="0" y="70"/>
                  </a:lnTo>
                  <a:lnTo>
                    <a:pt x="12" y="53"/>
                  </a:lnTo>
                  <a:lnTo>
                    <a:pt x="24" y="41"/>
                  </a:lnTo>
                  <a:lnTo>
                    <a:pt x="30" y="29"/>
                  </a:lnTo>
                  <a:lnTo>
                    <a:pt x="36" y="17"/>
                  </a:lnTo>
                  <a:lnTo>
                    <a:pt x="36" y="5"/>
                  </a:lnTo>
                  <a:lnTo>
                    <a:pt x="42" y="0"/>
                  </a:lnTo>
                  <a:lnTo>
                    <a:pt x="48" y="0"/>
                  </a:lnTo>
                  <a:lnTo>
                    <a:pt x="54" y="0"/>
                  </a:lnTo>
                  <a:lnTo>
                    <a:pt x="54" y="5"/>
                  </a:lnTo>
                  <a:lnTo>
                    <a:pt x="54" y="35"/>
                  </a:lnTo>
                  <a:lnTo>
                    <a:pt x="48" y="47"/>
                  </a:lnTo>
                  <a:lnTo>
                    <a:pt x="42" y="58"/>
                  </a:lnTo>
                  <a:lnTo>
                    <a:pt x="24" y="70"/>
                  </a:lnTo>
                  <a:lnTo>
                    <a:pt x="12" y="82"/>
                  </a:lnTo>
                  <a:lnTo>
                    <a:pt x="0" y="94"/>
                  </a:lnTo>
                  <a:lnTo>
                    <a:pt x="0" y="88"/>
                  </a:lnTo>
                  <a:lnTo>
                    <a:pt x="0" y="82"/>
                  </a:lnTo>
                  <a:lnTo>
                    <a:pt x="0" y="76"/>
                  </a:lnTo>
                  <a:close/>
                </a:path>
              </a:pathLst>
            </a:custGeom>
            <a:solidFill>
              <a:srgbClr val="BF8C59"/>
            </a:solidFill>
            <a:ln w="9525">
              <a:noFill/>
              <a:round/>
              <a:headEnd/>
              <a:tailEnd/>
            </a:ln>
          </p:spPr>
          <p:txBody>
            <a:bodyPr/>
            <a:lstStyle/>
            <a:p>
              <a:endParaRPr lang="en-US"/>
            </a:p>
          </p:txBody>
        </p:sp>
        <p:sp>
          <p:nvSpPr>
            <p:cNvPr id="24008" name="Freeform 66"/>
            <p:cNvSpPr>
              <a:spLocks/>
            </p:cNvSpPr>
            <p:nvPr/>
          </p:nvSpPr>
          <p:spPr bwMode="auto">
            <a:xfrm>
              <a:off x="390" y="704"/>
              <a:ext cx="113" cy="130"/>
            </a:xfrm>
            <a:custGeom>
              <a:avLst/>
              <a:gdLst>
                <a:gd name="T0" fmla="*/ 113 w 113"/>
                <a:gd name="T1" fmla="*/ 112 h 130"/>
                <a:gd name="T2" fmla="*/ 113 w 113"/>
                <a:gd name="T3" fmla="*/ 106 h 130"/>
                <a:gd name="T4" fmla="*/ 113 w 113"/>
                <a:gd name="T5" fmla="*/ 106 h 130"/>
                <a:gd name="T6" fmla="*/ 113 w 113"/>
                <a:gd name="T7" fmla="*/ 112 h 130"/>
                <a:gd name="T8" fmla="*/ 113 w 113"/>
                <a:gd name="T9" fmla="*/ 130 h 130"/>
                <a:gd name="T10" fmla="*/ 113 w 113"/>
                <a:gd name="T11" fmla="*/ 130 h 130"/>
                <a:gd name="T12" fmla="*/ 113 w 113"/>
                <a:gd name="T13" fmla="*/ 130 h 130"/>
                <a:gd name="T14" fmla="*/ 107 w 113"/>
                <a:gd name="T15" fmla="*/ 130 h 130"/>
                <a:gd name="T16" fmla="*/ 107 w 113"/>
                <a:gd name="T17" fmla="*/ 130 h 130"/>
                <a:gd name="T18" fmla="*/ 101 w 113"/>
                <a:gd name="T19" fmla="*/ 124 h 130"/>
                <a:gd name="T20" fmla="*/ 95 w 113"/>
                <a:gd name="T21" fmla="*/ 124 h 130"/>
                <a:gd name="T22" fmla="*/ 95 w 113"/>
                <a:gd name="T23" fmla="*/ 124 h 130"/>
                <a:gd name="T24" fmla="*/ 89 w 113"/>
                <a:gd name="T25" fmla="*/ 124 h 130"/>
                <a:gd name="T26" fmla="*/ 89 w 113"/>
                <a:gd name="T27" fmla="*/ 124 h 130"/>
                <a:gd name="T28" fmla="*/ 89 w 113"/>
                <a:gd name="T29" fmla="*/ 124 h 130"/>
                <a:gd name="T30" fmla="*/ 83 w 113"/>
                <a:gd name="T31" fmla="*/ 118 h 130"/>
                <a:gd name="T32" fmla="*/ 83 w 113"/>
                <a:gd name="T33" fmla="*/ 112 h 130"/>
                <a:gd name="T34" fmla="*/ 77 w 113"/>
                <a:gd name="T35" fmla="*/ 94 h 130"/>
                <a:gd name="T36" fmla="*/ 71 w 113"/>
                <a:gd name="T37" fmla="*/ 77 h 130"/>
                <a:gd name="T38" fmla="*/ 59 w 113"/>
                <a:gd name="T39" fmla="*/ 65 h 130"/>
                <a:gd name="T40" fmla="*/ 53 w 113"/>
                <a:gd name="T41" fmla="*/ 53 h 130"/>
                <a:gd name="T42" fmla="*/ 41 w 113"/>
                <a:gd name="T43" fmla="*/ 47 h 130"/>
                <a:gd name="T44" fmla="*/ 29 w 113"/>
                <a:gd name="T45" fmla="*/ 36 h 130"/>
                <a:gd name="T46" fmla="*/ 18 w 113"/>
                <a:gd name="T47" fmla="*/ 30 h 130"/>
                <a:gd name="T48" fmla="*/ 6 w 113"/>
                <a:gd name="T49" fmla="*/ 24 h 130"/>
                <a:gd name="T50" fmla="*/ 6 w 113"/>
                <a:gd name="T51" fmla="*/ 24 h 130"/>
                <a:gd name="T52" fmla="*/ 6 w 113"/>
                <a:gd name="T53" fmla="*/ 24 h 130"/>
                <a:gd name="T54" fmla="*/ 0 w 113"/>
                <a:gd name="T55" fmla="*/ 18 h 130"/>
                <a:gd name="T56" fmla="*/ 0 w 113"/>
                <a:gd name="T57" fmla="*/ 36 h 130"/>
                <a:gd name="T58" fmla="*/ 0 w 113"/>
                <a:gd name="T59" fmla="*/ 30 h 130"/>
                <a:gd name="T60" fmla="*/ 0 w 113"/>
                <a:gd name="T61" fmla="*/ 30 h 130"/>
                <a:gd name="T62" fmla="*/ 0 w 113"/>
                <a:gd name="T63" fmla="*/ 30 h 130"/>
                <a:gd name="T64" fmla="*/ 6 w 113"/>
                <a:gd name="T65" fmla="*/ 24 h 130"/>
                <a:gd name="T66" fmla="*/ 6 w 113"/>
                <a:gd name="T67" fmla="*/ 24 h 130"/>
                <a:gd name="T68" fmla="*/ 6 w 113"/>
                <a:gd name="T69" fmla="*/ 24 h 130"/>
                <a:gd name="T70" fmla="*/ 6 w 113"/>
                <a:gd name="T71" fmla="*/ 24 h 130"/>
                <a:gd name="T72" fmla="*/ 0 w 113"/>
                <a:gd name="T73" fmla="*/ 24 h 130"/>
                <a:gd name="T74" fmla="*/ 0 w 113"/>
                <a:gd name="T75" fmla="*/ 18 h 130"/>
                <a:gd name="T76" fmla="*/ 0 w 113"/>
                <a:gd name="T77" fmla="*/ 0 h 130"/>
                <a:gd name="T78" fmla="*/ 0 w 113"/>
                <a:gd name="T79" fmla="*/ 0 h 130"/>
                <a:gd name="T80" fmla="*/ 0 w 113"/>
                <a:gd name="T81" fmla="*/ 0 h 130"/>
                <a:gd name="T82" fmla="*/ 0 w 113"/>
                <a:gd name="T83" fmla="*/ 6 h 130"/>
                <a:gd name="T84" fmla="*/ 0 w 113"/>
                <a:gd name="T85" fmla="*/ 6 h 130"/>
                <a:gd name="T86" fmla="*/ 0 w 113"/>
                <a:gd name="T87" fmla="*/ 12 h 130"/>
                <a:gd name="T88" fmla="*/ 12 w 113"/>
                <a:gd name="T89" fmla="*/ 18 h 130"/>
                <a:gd name="T90" fmla="*/ 24 w 113"/>
                <a:gd name="T91" fmla="*/ 24 h 130"/>
                <a:gd name="T92" fmla="*/ 53 w 113"/>
                <a:gd name="T93" fmla="*/ 41 h 130"/>
                <a:gd name="T94" fmla="*/ 77 w 113"/>
                <a:gd name="T95" fmla="*/ 59 h 130"/>
                <a:gd name="T96" fmla="*/ 89 w 113"/>
                <a:gd name="T97" fmla="*/ 71 h 130"/>
                <a:gd name="T98" fmla="*/ 101 w 113"/>
                <a:gd name="T99" fmla="*/ 83 h 130"/>
                <a:gd name="T100" fmla="*/ 107 w 113"/>
                <a:gd name="T101" fmla="*/ 94 h 130"/>
                <a:gd name="T102" fmla="*/ 113 w 113"/>
                <a:gd name="T103" fmla="*/ 100 h 130"/>
                <a:gd name="T104" fmla="*/ 113 w 113"/>
                <a:gd name="T105" fmla="*/ 106 h 130"/>
                <a:gd name="T106" fmla="*/ 113 w 113"/>
                <a:gd name="T107" fmla="*/ 106 h 130"/>
                <a:gd name="T108" fmla="*/ 113 w 113"/>
                <a:gd name="T109" fmla="*/ 112 h 1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3" h="130">
                  <a:moveTo>
                    <a:pt x="113" y="112"/>
                  </a:moveTo>
                  <a:lnTo>
                    <a:pt x="113" y="106"/>
                  </a:lnTo>
                  <a:lnTo>
                    <a:pt x="113" y="112"/>
                  </a:lnTo>
                  <a:lnTo>
                    <a:pt x="113" y="130"/>
                  </a:lnTo>
                  <a:lnTo>
                    <a:pt x="107" y="130"/>
                  </a:lnTo>
                  <a:lnTo>
                    <a:pt x="101" y="124"/>
                  </a:lnTo>
                  <a:lnTo>
                    <a:pt x="95" y="124"/>
                  </a:lnTo>
                  <a:lnTo>
                    <a:pt x="89" y="124"/>
                  </a:lnTo>
                  <a:lnTo>
                    <a:pt x="83" y="118"/>
                  </a:lnTo>
                  <a:lnTo>
                    <a:pt x="83" y="112"/>
                  </a:lnTo>
                  <a:lnTo>
                    <a:pt x="77" y="94"/>
                  </a:lnTo>
                  <a:lnTo>
                    <a:pt x="71" y="77"/>
                  </a:lnTo>
                  <a:lnTo>
                    <a:pt x="59" y="65"/>
                  </a:lnTo>
                  <a:lnTo>
                    <a:pt x="53" y="53"/>
                  </a:lnTo>
                  <a:lnTo>
                    <a:pt x="41" y="47"/>
                  </a:lnTo>
                  <a:lnTo>
                    <a:pt x="29" y="36"/>
                  </a:lnTo>
                  <a:lnTo>
                    <a:pt x="18" y="30"/>
                  </a:lnTo>
                  <a:lnTo>
                    <a:pt x="6" y="24"/>
                  </a:lnTo>
                  <a:lnTo>
                    <a:pt x="0" y="18"/>
                  </a:lnTo>
                  <a:lnTo>
                    <a:pt x="0" y="36"/>
                  </a:lnTo>
                  <a:lnTo>
                    <a:pt x="0" y="30"/>
                  </a:lnTo>
                  <a:lnTo>
                    <a:pt x="6" y="24"/>
                  </a:lnTo>
                  <a:lnTo>
                    <a:pt x="0" y="24"/>
                  </a:lnTo>
                  <a:lnTo>
                    <a:pt x="0" y="18"/>
                  </a:lnTo>
                  <a:lnTo>
                    <a:pt x="0" y="0"/>
                  </a:lnTo>
                  <a:lnTo>
                    <a:pt x="0" y="6"/>
                  </a:lnTo>
                  <a:lnTo>
                    <a:pt x="0" y="12"/>
                  </a:lnTo>
                  <a:lnTo>
                    <a:pt x="12" y="18"/>
                  </a:lnTo>
                  <a:lnTo>
                    <a:pt x="24" y="24"/>
                  </a:lnTo>
                  <a:lnTo>
                    <a:pt x="53" y="41"/>
                  </a:lnTo>
                  <a:lnTo>
                    <a:pt x="77" y="59"/>
                  </a:lnTo>
                  <a:lnTo>
                    <a:pt x="89" y="71"/>
                  </a:lnTo>
                  <a:lnTo>
                    <a:pt x="101" y="83"/>
                  </a:lnTo>
                  <a:lnTo>
                    <a:pt x="107" y="94"/>
                  </a:lnTo>
                  <a:lnTo>
                    <a:pt x="113" y="100"/>
                  </a:lnTo>
                  <a:lnTo>
                    <a:pt x="113" y="106"/>
                  </a:lnTo>
                  <a:lnTo>
                    <a:pt x="113" y="112"/>
                  </a:lnTo>
                  <a:close/>
                </a:path>
              </a:pathLst>
            </a:custGeom>
            <a:solidFill>
              <a:srgbClr val="BF8C59"/>
            </a:solidFill>
            <a:ln w="9525">
              <a:noFill/>
              <a:round/>
              <a:headEnd/>
              <a:tailEnd/>
            </a:ln>
          </p:spPr>
          <p:txBody>
            <a:bodyPr/>
            <a:lstStyle/>
            <a:p>
              <a:endParaRPr lang="en-US"/>
            </a:p>
          </p:txBody>
        </p:sp>
        <p:sp>
          <p:nvSpPr>
            <p:cNvPr id="24009" name="Freeform 67"/>
            <p:cNvSpPr>
              <a:spLocks/>
            </p:cNvSpPr>
            <p:nvPr/>
          </p:nvSpPr>
          <p:spPr bwMode="auto">
            <a:xfrm>
              <a:off x="390" y="846"/>
              <a:ext cx="6" cy="29"/>
            </a:xfrm>
            <a:custGeom>
              <a:avLst/>
              <a:gdLst>
                <a:gd name="T0" fmla="*/ 0 w 6"/>
                <a:gd name="T1" fmla="*/ 0 h 29"/>
                <a:gd name="T2" fmla="*/ 0 w 6"/>
                <a:gd name="T3" fmla="*/ 23 h 29"/>
                <a:gd name="T4" fmla="*/ 0 w 6"/>
                <a:gd name="T5" fmla="*/ 29 h 29"/>
                <a:gd name="T6" fmla="*/ 0 w 6"/>
                <a:gd name="T7" fmla="*/ 29 h 29"/>
                <a:gd name="T8" fmla="*/ 6 w 6"/>
                <a:gd name="T9" fmla="*/ 23 h 29"/>
                <a:gd name="T10" fmla="*/ 6 w 6"/>
                <a:gd name="T11" fmla="*/ 23 h 29"/>
                <a:gd name="T12" fmla="*/ 0 w 6"/>
                <a:gd name="T13" fmla="*/ 5 h 29"/>
                <a:gd name="T14" fmla="*/ 0 w 6"/>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9">
                  <a:moveTo>
                    <a:pt x="0" y="0"/>
                  </a:moveTo>
                  <a:lnTo>
                    <a:pt x="0" y="23"/>
                  </a:lnTo>
                  <a:lnTo>
                    <a:pt x="0" y="29"/>
                  </a:lnTo>
                  <a:lnTo>
                    <a:pt x="6" y="23"/>
                  </a:lnTo>
                  <a:lnTo>
                    <a:pt x="0" y="5"/>
                  </a:lnTo>
                  <a:lnTo>
                    <a:pt x="0" y="0"/>
                  </a:lnTo>
                  <a:close/>
                </a:path>
              </a:pathLst>
            </a:custGeom>
            <a:solidFill>
              <a:srgbClr val="BF8C59"/>
            </a:solidFill>
            <a:ln w="9525">
              <a:noFill/>
              <a:round/>
              <a:headEnd/>
              <a:tailEnd/>
            </a:ln>
          </p:spPr>
          <p:txBody>
            <a:bodyPr/>
            <a:lstStyle/>
            <a:p>
              <a:endParaRPr lang="en-US"/>
            </a:p>
          </p:txBody>
        </p:sp>
        <p:sp>
          <p:nvSpPr>
            <p:cNvPr id="24010" name="Freeform 68"/>
            <p:cNvSpPr>
              <a:spLocks/>
            </p:cNvSpPr>
            <p:nvPr/>
          </p:nvSpPr>
          <p:spPr bwMode="auto">
            <a:xfrm>
              <a:off x="390" y="740"/>
              <a:ext cx="1" cy="23"/>
            </a:xfrm>
            <a:custGeom>
              <a:avLst/>
              <a:gdLst>
                <a:gd name="T0" fmla="*/ 0 w 1"/>
                <a:gd name="T1" fmla="*/ 0 h 23"/>
                <a:gd name="T2" fmla="*/ 0 w 1"/>
                <a:gd name="T3" fmla="*/ 23 h 23"/>
                <a:gd name="T4" fmla="*/ 0 w 1"/>
                <a:gd name="T5" fmla="*/ 17 h 23"/>
                <a:gd name="T6" fmla="*/ 0 w 1"/>
                <a:gd name="T7" fmla="*/ 5 h 23"/>
                <a:gd name="T8" fmla="*/ 0 w 1"/>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3">
                  <a:moveTo>
                    <a:pt x="0" y="0"/>
                  </a:moveTo>
                  <a:lnTo>
                    <a:pt x="0" y="23"/>
                  </a:lnTo>
                  <a:lnTo>
                    <a:pt x="0" y="17"/>
                  </a:lnTo>
                  <a:lnTo>
                    <a:pt x="0" y="5"/>
                  </a:lnTo>
                  <a:lnTo>
                    <a:pt x="0" y="0"/>
                  </a:lnTo>
                  <a:close/>
                </a:path>
              </a:pathLst>
            </a:custGeom>
            <a:solidFill>
              <a:srgbClr val="BF8C59"/>
            </a:solidFill>
            <a:ln w="9525">
              <a:noFill/>
              <a:round/>
              <a:headEnd/>
              <a:tailEnd/>
            </a:ln>
          </p:spPr>
          <p:txBody>
            <a:bodyPr/>
            <a:lstStyle/>
            <a:p>
              <a:endParaRPr lang="en-US"/>
            </a:p>
          </p:txBody>
        </p:sp>
        <p:sp>
          <p:nvSpPr>
            <p:cNvPr id="24011" name="Freeform 69"/>
            <p:cNvSpPr>
              <a:spLocks/>
            </p:cNvSpPr>
            <p:nvPr/>
          </p:nvSpPr>
          <p:spPr bwMode="auto">
            <a:xfrm>
              <a:off x="174" y="704"/>
              <a:ext cx="216" cy="165"/>
            </a:xfrm>
            <a:custGeom>
              <a:avLst/>
              <a:gdLst>
                <a:gd name="T0" fmla="*/ 216 w 216"/>
                <a:gd name="T1" fmla="*/ 0 h 165"/>
                <a:gd name="T2" fmla="*/ 210 w 216"/>
                <a:gd name="T3" fmla="*/ 0 h 165"/>
                <a:gd name="T4" fmla="*/ 210 w 216"/>
                <a:gd name="T5" fmla="*/ 0 h 165"/>
                <a:gd name="T6" fmla="*/ 210 w 216"/>
                <a:gd name="T7" fmla="*/ 6 h 165"/>
                <a:gd name="T8" fmla="*/ 210 w 216"/>
                <a:gd name="T9" fmla="*/ 6 h 165"/>
                <a:gd name="T10" fmla="*/ 210 w 216"/>
                <a:gd name="T11" fmla="*/ 18 h 165"/>
                <a:gd name="T12" fmla="*/ 210 w 216"/>
                <a:gd name="T13" fmla="*/ 18 h 165"/>
                <a:gd name="T14" fmla="*/ 216 w 216"/>
                <a:gd name="T15" fmla="*/ 18 h 165"/>
                <a:gd name="T16" fmla="*/ 216 w 216"/>
                <a:gd name="T17" fmla="*/ 36 h 165"/>
                <a:gd name="T18" fmla="*/ 216 w 216"/>
                <a:gd name="T19" fmla="*/ 59 h 165"/>
                <a:gd name="T20" fmla="*/ 216 w 216"/>
                <a:gd name="T21" fmla="*/ 83 h 165"/>
                <a:gd name="T22" fmla="*/ 210 w 216"/>
                <a:gd name="T23" fmla="*/ 118 h 165"/>
                <a:gd name="T24" fmla="*/ 216 w 216"/>
                <a:gd name="T25" fmla="*/ 142 h 165"/>
                <a:gd name="T26" fmla="*/ 216 w 216"/>
                <a:gd name="T27" fmla="*/ 165 h 165"/>
                <a:gd name="T28" fmla="*/ 210 w 216"/>
                <a:gd name="T29" fmla="*/ 147 h 165"/>
                <a:gd name="T30" fmla="*/ 204 w 216"/>
                <a:gd name="T31" fmla="*/ 106 h 165"/>
                <a:gd name="T32" fmla="*/ 210 w 216"/>
                <a:gd name="T33" fmla="*/ 53 h 165"/>
                <a:gd name="T34" fmla="*/ 210 w 216"/>
                <a:gd name="T35" fmla="*/ 41 h 165"/>
                <a:gd name="T36" fmla="*/ 204 w 216"/>
                <a:gd name="T37" fmla="*/ 36 h 165"/>
                <a:gd name="T38" fmla="*/ 180 w 216"/>
                <a:gd name="T39" fmla="*/ 59 h 165"/>
                <a:gd name="T40" fmla="*/ 120 w 216"/>
                <a:gd name="T41" fmla="*/ 100 h 165"/>
                <a:gd name="T42" fmla="*/ 96 w 216"/>
                <a:gd name="T43" fmla="*/ 124 h 165"/>
                <a:gd name="T44" fmla="*/ 90 w 216"/>
                <a:gd name="T45" fmla="*/ 142 h 165"/>
                <a:gd name="T46" fmla="*/ 90 w 216"/>
                <a:gd name="T47" fmla="*/ 142 h 165"/>
                <a:gd name="T48" fmla="*/ 90 w 216"/>
                <a:gd name="T49" fmla="*/ 124 h 165"/>
                <a:gd name="T50" fmla="*/ 150 w 216"/>
                <a:gd name="T51" fmla="*/ 71 h 165"/>
                <a:gd name="T52" fmla="*/ 198 w 216"/>
                <a:gd name="T53" fmla="*/ 30 h 165"/>
                <a:gd name="T54" fmla="*/ 198 w 216"/>
                <a:gd name="T55" fmla="*/ 24 h 165"/>
                <a:gd name="T56" fmla="*/ 198 w 216"/>
                <a:gd name="T57" fmla="*/ 24 h 165"/>
                <a:gd name="T58" fmla="*/ 180 w 216"/>
                <a:gd name="T59" fmla="*/ 30 h 165"/>
                <a:gd name="T60" fmla="*/ 138 w 216"/>
                <a:gd name="T61" fmla="*/ 53 h 165"/>
                <a:gd name="T62" fmla="*/ 60 w 216"/>
                <a:gd name="T63" fmla="*/ 89 h 165"/>
                <a:gd name="T64" fmla="*/ 42 w 216"/>
                <a:gd name="T65" fmla="*/ 94 h 165"/>
                <a:gd name="T66" fmla="*/ 24 w 216"/>
                <a:gd name="T67" fmla="*/ 106 h 165"/>
                <a:gd name="T68" fmla="*/ 12 w 216"/>
                <a:gd name="T69" fmla="*/ 118 h 165"/>
                <a:gd name="T70" fmla="*/ 6 w 216"/>
                <a:gd name="T71" fmla="*/ 136 h 165"/>
                <a:gd name="T72" fmla="*/ 0 w 216"/>
                <a:gd name="T73" fmla="*/ 159 h 165"/>
                <a:gd name="T74" fmla="*/ 0 w 216"/>
                <a:gd name="T75" fmla="*/ 147 h 165"/>
                <a:gd name="T76" fmla="*/ 6 w 216"/>
                <a:gd name="T77" fmla="*/ 130 h 165"/>
                <a:gd name="T78" fmla="*/ 12 w 216"/>
                <a:gd name="T79" fmla="*/ 112 h 165"/>
                <a:gd name="T80" fmla="*/ 24 w 216"/>
                <a:gd name="T81" fmla="*/ 94 h 165"/>
                <a:gd name="T82" fmla="*/ 48 w 216"/>
                <a:gd name="T83" fmla="*/ 89 h 165"/>
                <a:gd name="T84" fmla="*/ 72 w 216"/>
                <a:gd name="T85" fmla="*/ 77 h 165"/>
                <a:gd name="T86" fmla="*/ 210 w 216"/>
                <a:gd name="T87" fmla="*/ 6 h 165"/>
                <a:gd name="T88" fmla="*/ 210 w 216"/>
                <a:gd name="T89" fmla="*/ 18 h 165"/>
                <a:gd name="T90" fmla="*/ 210 w 216"/>
                <a:gd name="T91" fmla="*/ 18 h 1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 h="165">
                  <a:moveTo>
                    <a:pt x="216" y="18"/>
                  </a:moveTo>
                  <a:lnTo>
                    <a:pt x="216" y="0"/>
                  </a:lnTo>
                  <a:lnTo>
                    <a:pt x="210" y="0"/>
                  </a:lnTo>
                  <a:lnTo>
                    <a:pt x="210" y="6"/>
                  </a:lnTo>
                  <a:lnTo>
                    <a:pt x="210" y="12"/>
                  </a:lnTo>
                  <a:lnTo>
                    <a:pt x="210" y="18"/>
                  </a:lnTo>
                  <a:lnTo>
                    <a:pt x="216" y="18"/>
                  </a:lnTo>
                  <a:lnTo>
                    <a:pt x="216" y="36"/>
                  </a:lnTo>
                  <a:lnTo>
                    <a:pt x="216" y="59"/>
                  </a:lnTo>
                  <a:lnTo>
                    <a:pt x="216" y="71"/>
                  </a:lnTo>
                  <a:lnTo>
                    <a:pt x="216" y="83"/>
                  </a:lnTo>
                  <a:lnTo>
                    <a:pt x="210" y="100"/>
                  </a:lnTo>
                  <a:lnTo>
                    <a:pt x="210" y="118"/>
                  </a:lnTo>
                  <a:lnTo>
                    <a:pt x="216" y="130"/>
                  </a:lnTo>
                  <a:lnTo>
                    <a:pt x="216" y="142"/>
                  </a:lnTo>
                  <a:lnTo>
                    <a:pt x="216" y="165"/>
                  </a:lnTo>
                  <a:lnTo>
                    <a:pt x="210" y="159"/>
                  </a:lnTo>
                  <a:lnTo>
                    <a:pt x="210" y="147"/>
                  </a:lnTo>
                  <a:lnTo>
                    <a:pt x="210" y="130"/>
                  </a:lnTo>
                  <a:lnTo>
                    <a:pt x="204" y="106"/>
                  </a:lnTo>
                  <a:lnTo>
                    <a:pt x="204" y="89"/>
                  </a:lnTo>
                  <a:lnTo>
                    <a:pt x="210" y="53"/>
                  </a:lnTo>
                  <a:lnTo>
                    <a:pt x="210" y="47"/>
                  </a:lnTo>
                  <a:lnTo>
                    <a:pt x="210" y="41"/>
                  </a:lnTo>
                  <a:lnTo>
                    <a:pt x="204" y="41"/>
                  </a:lnTo>
                  <a:lnTo>
                    <a:pt x="204" y="36"/>
                  </a:lnTo>
                  <a:lnTo>
                    <a:pt x="180" y="59"/>
                  </a:lnTo>
                  <a:lnTo>
                    <a:pt x="150" y="83"/>
                  </a:lnTo>
                  <a:lnTo>
                    <a:pt x="120" y="100"/>
                  </a:lnTo>
                  <a:lnTo>
                    <a:pt x="108" y="112"/>
                  </a:lnTo>
                  <a:lnTo>
                    <a:pt x="96" y="124"/>
                  </a:lnTo>
                  <a:lnTo>
                    <a:pt x="96" y="142"/>
                  </a:lnTo>
                  <a:lnTo>
                    <a:pt x="90" y="142"/>
                  </a:lnTo>
                  <a:lnTo>
                    <a:pt x="90" y="136"/>
                  </a:lnTo>
                  <a:lnTo>
                    <a:pt x="90" y="124"/>
                  </a:lnTo>
                  <a:lnTo>
                    <a:pt x="120" y="100"/>
                  </a:lnTo>
                  <a:lnTo>
                    <a:pt x="150" y="71"/>
                  </a:lnTo>
                  <a:lnTo>
                    <a:pt x="198" y="36"/>
                  </a:lnTo>
                  <a:lnTo>
                    <a:pt x="198" y="30"/>
                  </a:lnTo>
                  <a:lnTo>
                    <a:pt x="198" y="24"/>
                  </a:lnTo>
                  <a:lnTo>
                    <a:pt x="192" y="30"/>
                  </a:lnTo>
                  <a:lnTo>
                    <a:pt x="180" y="30"/>
                  </a:lnTo>
                  <a:lnTo>
                    <a:pt x="174" y="36"/>
                  </a:lnTo>
                  <a:lnTo>
                    <a:pt x="138" y="53"/>
                  </a:lnTo>
                  <a:lnTo>
                    <a:pt x="84" y="83"/>
                  </a:lnTo>
                  <a:lnTo>
                    <a:pt x="60" y="89"/>
                  </a:lnTo>
                  <a:lnTo>
                    <a:pt x="48" y="94"/>
                  </a:lnTo>
                  <a:lnTo>
                    <a:pt x="42" y="94"/>
                  </a:lnTo>
                  <a:lnTo>
                    <a:pt x="36" y="100"/>
                  </a:lnTo>
                  <a:lnTo>
                    <a:pt x="24" y="106"/>
                  </a:lnTo>
                  <a:lnTo>
                    <a:pt x="18" y="112"/>
                  </a:lnTo>
                  <a:lnTo>
                    <a:pt x="12" y="118"/>
                  </a:lnTo>
                  <a:lnTo>
                    <a:pt x="6" y="130"/>
                  </a:lnTo>
                  <a:lnTo>
                    <a:pt x="6" y="136"/>
                  </a:lnTo>
                  <a:lnTo>
                    <a:pt x="6" y="142"/>
                  </a:lnTo>
                  <a:lnTo>
                    <a:pt x="0" y="159"/>
                  </a:lnTo>
                  <a:lnTo>
                    <a:pt x="0" y="153"/>
                  </a:lnTo>
                  <a:lnTo>
                    <a:pt x="0" y="147"/>
                  </a:lnTo>
                  <a:lnTo>
                    <a:pt x="0" y="136"/>
                  </a:lnTo>
                  <a:lnTo>
                    <a:pt x="6" y="130"/>
                  </a:lnTo>
                  <a:lnTo>
                    <a:pt x="6" y="118"/>
                  </a:lnTo>
                  <a:lnTo>
                    <a:pt x="12" y="112"/>
                  </a:lnTo>
                  <a:lnTo>
                    <a:pt x="18" y="100"/>
                  </a:lnTo>
                  <a:lnTo>
                    <a:pt x="24" y="94"/>
                  </a:lnTo>
                  <a:lnTo>
                    <a:pt x="36" y="89"/>
                  </a:lnTo>
                  <a:lnTo>
                    <a:pt x="48" y="89"/>
                  </a:lnTo>
                  <a:lnTo>
                    <a:pt x="60" y="83"/>
                  </a:lnTo>
                  <a:lnTo>
                    <a:pt x="72" y="77"/>
                  </a:lnTo>
                  <a:lnTo>
                    <a:pt x="84" y="71"/>
                  </a:lnTo>
                  <a:lnTo>
                    <a:pt x="210" y="6"/>
                  </a:lnTo>
                  <a:lnTo>
                    <a:pt x="210" y="12"/>
                  </a:lnTo>
                  <a:lnTo>
                    <a:pt x="210" y="18"/>
                  </a:lnTo>
                  <a:lnTo>
                    <a:pt x="216" y="18"/>
                  </a:lnTo>
                  <a:close/>
                </a:path>
              </a:pathLst>
            </a:custGeom>
            <a:solidFill>
              <a:srgbClr val="BF8C59"/>
            </a:solidFill>
            <a:ln w="9525">
              <a:noFill/>
              <a:round/>
              <a:headEnd/>
              <a:tailEnd/>
            </a:ln>
          </p:spPr>
          <p:txBody>
            <a:bodyPr/>
            <a:lstStyle/>
            <a:p>
              <a:endParaRPr lang="en-US"/>
            </a:p>
          </p:txBody>
        </p:sp>
        <p:sp>
          <p:nvSpPr>
            <p:cNvPr id="24012" name="Freeform 70"/>
            <p:cNvSpPr>
              <a:spLocks/>
            </p:cNvSpPr>
            <p:nvPr/>
          </p:nvSpPr>
          <p:spPr bwMode="auto">
            <a:xfrm>
              <a:off x="581" y="910"/>
              <a:ext cx="12" cy="30"/>
            </a:xfrm>
            <a:custGeom>
              <a:avLst/>
              <a:gdLst>
                <a:gd name="T0" fmla="*/ 6 w 12"/>
                <a:gd name="T1" fmla="*/ 0 h 30"/>
                <a:gd name="T2" fmla="*/ 0 w 12"/>
                <a:gd name="T3" fmla="*/ 12 h 30"/>
                <a:gd name="T4" fmla="*/ 6 w 12"/>
                <a:gd name="T5" fmla="*/ 24 h 30"/>
                <a:gd name="T6" fmla="*/ 6 w 12"/>
                <a:gd name="T7" fmla="*/ 24 h 30"/>
                <a:gd name="T8" fmla="*/ 6 w 12"/>
                <a:gd name="T9" fmla="*/ 30 h 30"/>
                <a:gd name="T10" fmla="*/ 6 w 12"/>
                <a:gd name="T11" fmla="*/ 30 h 30"/>
                <a:gd name="T12" fmla="*/ 6 w 12"/>
                <a:gd name="T13" fmla="*/ 30 h 30"/>
                <a:gd name="T14" fmla="*/ 6 w 12"/>
                <a:gd name="T15" fmla="*/ 30 h 30"/>
                <a:gd name="T16" fmla="*/ 12 w 12"/>
                <a:gd name="T17" fmla="*/ 24 h 30"/>
                <a:gd name="T18" fmla="*/ 12 w 12"/>
                <a:gd name="T19" fmla="*/ 24 h 30"/>
                <a:gd name="T20" fmla="*/ 12 w 12"/>
                <a:gd name="T21" fmla="*/ 24 h 30"/>
                <a:gd name="T22" fmla="*/ 12 w 12"/>
                <a:gd name="T23" fmla="*/ 12 h 30"/>
                <a:gd name="T24" fmla="*/ 12 w 12"/>
                <a:gd name="T25" fmla="*/ 0 h 30"/>
                <a:gd name="T26" fmla="*/ 6 w 12"/>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30">
                  <a:moveTo>
                    <a:pt x="6" y="0"/>
                  </a:moveTo>
                  <a:lnTo>
                    <a:pt x="0" y="12"/>
                  </a:lnTo>
                  <a:lnTo>
                    <a:pt x="6" y="24"/>
                  </a:lnTo>
                  <a:lnTo>
                    <a:pt x="6" y="30"/>
                  </a:lnTo>
                  <a:lnTo>
                    <a:pt x="12" y="24"/>
                  </a:lnTo>
                  <a:lnTo>
                    <a:pt x="12" y="12"/>
                  </a:lnTo>
                  <a:lnTo>
                    <a:pt x="12" y="0"/>
                  </a:lnTo>
                  <a:lnTo>
                    <a:pt x="6" y="0"/>
                  </a:lnTo>
                </a:path>
              </a:pathLst>
            </a:custGeom>
            <a:noFill/>
            <a:ln w="0">
              <a:solidFill>
                <a:srgbClr val="000000"/>
              </a:solidFill>
              <a:prstDash val="solid"/>
              <a:round/>
              <a:headEnd/>
              <a:tailEnd/>
            </a:ln>
          </p:spPr>
          <p:txBody>
            <a:bodyPr/>
            <a:lstStyle/>
            <a:p>
              <a:endParaRPr lang="en-US"/>
            </a:p>
          </p:txBody>
        </p:sp>
        <p:sp>
          <p:nvSpPr>
            <p:cNvPr id="24013" name="Freeform 71"/>
            <p:cNvSpPr>
              <a:spLocks/>
            </p:cNvSpPr>
            <p:nvPr/>
          </p:nvSpPr>
          <p:spPr bwMode="auto">
            <a:xfrm>
              <a:off x="779" y="710"/>
              <a:ext cx="221" cy="159"/>
            </a:xfrm>
            <a:custGeom>
              <a:avLst/>
              <a:gdLst>
                <a:gd name="T0" fmla="*/ 6 w 221"/>
                <a:gd name="T1" fmla="*/ 18 h 159"/>
                <a:gd name="T2" fmla="*/ 6 w 221"/>
                <a:gd name="T3" fmla="*/ 24 h 159"/>
                <a:gd name="T4" fmla="*/ 12 w 221"/>
                <a:gd name="T5" fmla="*/ 30 h 159"/>
                <a:gd name="T6" fmla="*/ 6 w 221"/>
                <a:gd name="T7" fmla="*/ 47 h 159"/>
                <a:gd name="T8" fmla="*/ 12 w 221"/>
                <a:gd name="T9" fmla="*/ 77 h 159"/>
                <a:gd name="T10" fmla="*/ 12 w 221"/>
                <a:gd name="T11" fmla="*/ 112 h 159"/>
                <a:gd name="T12" fmla="*/ 6 w 221"/>
                <a:gd name="T13" fmla="*/ 141 h 159"/>
                <a:gd name="T14" fmla="*/ 6 w 221"/>
                <a:gd name="T15" fmla="*/ 159 h 159"/>
                <a:gd name="T16" fmla="*/ 6 w 221"/>
                <a:gd name="T17" fmla="*/ 159 h 159"/>
                <a:gd name="T18" fmla="*/ 12 w 221"/>
                <a:gd name="T19" fmla="*/ 153 h 159"/>
                <a:gd name="T20" fmla="*/ 18 w 221"/>
                <a:gd name="T21" fmla="*/ 118 h 159"/>
                <a:gd name="T22" fmla="*/ 18 w 221"/>
                <a:gd name="T23" fmla="*/ 83 h 159"/>
                <a:gd name="T24" fmla="*/ 18 w 221"/>
                <a:gd name="T25" fmla="*/ 41 h 159"/>
                <a:gd name="T26" fmla="*/ 18 w 221"/>
                <a:gd name="T27" fmla="*/ 35 h 159"/>
                <a:gd name="T28" fmla="*/ 18 w 221"/>
                <a:gd name="T29" fmla="*/ 30 h 159"/>
                <a:gd name="T30" fmla="*/ 72 w 221"/>
                <a:gd name="T31" fmla="*/ 77 h 159"/>
                <a:gd name="T32" fmla="*/ 114 w 221"/>
                <a:gd name="T33" fmla="*/ 106 h 159"/>
                <a:gd name="T34" fmla="*/ 132 w 221"/>
                <a:gd name="T35" fmla="*/ 136 h 159"/>
                <a:gd name="T36" fmla="*/ 132 w 221"/>
                <a:gd name="T37" fmla="*/ 136 h 159"/>
                <a:gd name="T38" fmla="*/ 132 w 221"/>
                <a:gd name="T39" fmla="*/ 118 h 159"/>
                <a:gd name="T40" fmla="*/ 78 w 221"/>
                <a:gd name="T41" fmla="*/ 65 h 159"/>
                <a:gd name="T42" fmla="*/ 24 w 221"/>
                <a:gd name="T43" fmla="*/ 24 h 159"/>
                <a:gd name="T44" fmla="*/ 24 w 221"/>
                <a:gd name="T45" fmla="*/ 18 h 159"/>
                <a:gd name="T46" fmla="*/ 30 w 221"/>
                <a:gd name="T47" fmla="*/ 18 h 159"/>
                <a:gd name="T48" fmla="*/ 42 w 221"/>
                <a:gd name="T49" fmla="*/ 24 h 159"/>
                <a:gd name="T50" fmla="*/ 84 w 221"/>
                <a:gd name="T51" fmla="*/ 47 h 159"/>
                <a:gd name="T52" fmla="*/ 168 w 221"/>
                <a:gd name="T53" fmla="*/ 83 h 159"/>
                <a:gd name="T54" fmla="*/ 186 w 221"/>
                <a:gd name="T55" fmla="*/ 88 h 159"/>
                <a:gd name="T56" fmla="*/ 198 w 221"/>
                <a:gd name="T57" fmla="*/ 100 h 159"/>
                <a:gd name="T58" fmla="*/ 210 w 221"/>
                <a:gd name="T59" fmla="*/ 112 h 159"/>
                <a:gd name="T60" fmla="*/ 221 w 221"/>
                <a:gd name="T61" fmla="*/ 130 h 159"/>
                <a:gd name="T62" fmla="*/ 221 w 221"/>
                <a:gd name="T63" fmla="*/ 153 h 159"/>
                <a:gd name="T64" fmla="*/ 221 w 221"/>
                <a:gd name="T65" fmla="*/ 141 h 159"/>
                <a:gd name="T66" fmla="*/ 221 w 221"/>
                <a:gd name="T67" fmla="*/ 124 h 159"/>
                <a:gd name="T68" fmla="*/ 210 w 221"/>
                <a:gd name="T69" fmla="*/ 106 h 159"/>
                <a:gd name="T70" fmla="*/ 198 w 221"/>
                <a:gd name="T71" fmla="*/ 88 h 159"/>
                <a:gd name="T72" fmla="*/ 180 w 221"/>
                <a:gd name="T73" fmla="*/ 83 h 159"/>
                <a:gd name="T74" fmla="*/ 156 w 221"/>
                <a:gd name="T75" fmla="*/ 71 h 159"/>
                <a:gd name="T76" fmla="*/ 18 w 221"/>
                <a:gd name="T77" fmla="*/ 0 h 159"/>
                <a:gd name="T78" fmla="*/ 18 w 221"/>
                <a:gd name="T79" fmla="*/ 12 h 159"/>
                <a:gd name="T80" fmla="*/ 12 w 221"/>
                <a:gd name="T81" fmla="*/ 12 h 159"/>
                <a:gd name="T82" fmla="*/ 6 w 221"/>
                <a:gd name="T83" fmla="*/ 18 h 159"/>
                <a:gd name="T84" fmla="*/ 0 w 221"/>
                <a:gd name="T85" fmla="*/ 18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1" h="159">
                  <a:moveTo>
                    <a:pt x="0" y="18"/>
                  </a:moveTo>
                  <a:lnTo>
                    <a:pt x="6" y="18"/>
                  </a:lnTo>
                  <a:lnTo>
                    <a:pt x="6" y="24"/>
                  </a:lnTo>
                  <a:lnTo>
                    <a:pt x="12" y="24"/>
                  </a:lnTo>
                  <a:lnTo>
                    <a:pt x="12" y="30"/>
                  </a:lnTo>
                  <a:lnTo>
                    <a:pt x="6" y="35"/>
                  </a:lnTo>
                  <a:lnTo>
                    <a:pt x="6" y="47"/>
                  </a:lnTo>
                  <a:lnTo>
                    <a:pt x="12" y="65"/>
                  </a:lnTo>
                  <a:lnTo>
                    <a:pt x="12" y="77"/>
                  </a:lnTo>
                  <a:lnTo>
                    <a:pt x="12" y="94"/>
                  </a:lnTo>
                  <a:lnTo>
                    <a:pt x="12" y="112"/>
                  </a:lnTo>
                  <a:lnTo>
                    <a:pt x="12" y="124"/>
                  </a:lnTo>
                  <a:lnTo>
                    <a:pt x="6" y="141"/>
                  </a:lnTo>
                  <a:lnTo>
                    <a:pt x="6" y="159"/>
                  </a:lnTo>
                  <a:lnTo>
                    <a:pt x="12" y="159"/>
                  </a:lnTo>
                  <a:lnTo>
                    <a:pt x="12" y="153"/>
                  </a:lnTo>
                  <a:lnTo>
                    <a:pt x="12" y="141"/>
                  </a:lnTo>
                  <a:lnTo>
                    <a:pt x="18" y="118"/>
                  </a:lnTo>
                  <a:lnTo>
                    <a:pt x="18" y="100"/>
                  </a:lnTo>
                  <a:lnTo>
                    <a:pt x="18" y="83"/>
                  </a:lnTo>
                  <a:lnTo>
                    <a:pt x="18" y="47"/>
                  </a:lnTo>
                  <a:lnTo>
                    <a:pt x="18" y="41"/>
                  </a:lnTo>
                  <a:lnTo>
                    <a:pt x="18" y="35"/>
                  </a:lnTo>
                  <a:lnTo>
                    <a:pt x="18" y="30"/>
                  </a:lnTo>
                  <a:lnTo>
                    <a:pt x="48" y="53"/>
                  </a:lnTo>
                  <a:lnTo>
                    <a:pt x="72" y="77"/>
                  </a:lnTo>
                  <a:lnTo>
                    <a:pt x="102" y="94"/>
                  </a:lnTo>
                  <a:lnTo>
                    <a:pt x="114" y="106"/>
                  </a:lnTo>
                  <a:lnTo>
                    <a:pt x="132" y="118"/>
                  </a:lnTo>
                  <a:lnTo>
                    <a:pt x="132" y="136"/>
                  </a:lnTo>
                  <a:lnTo>
                    <a:pt x="132" y="130"/>
                  </a:lnTo>
                  <a:lnTo>
                    <a:pt x="132" y="118"/>
                  </a:lnTo>
                  <a:lnTo>
                    <a:pt x="108" y="94"/>
                  </a:lnTo>
                  <a:lnTo>
                    <a:pt x="78" y="65"/>
                  </a:lnTo>
                  <a:lnTo>
                    <a:pt x="30" y="30"/>
                  </a:lnTo>
                  <a:lnTo>
                    <a:pt x="24" y="24"/>
                  </a:lnTo>
                  <a:lnTo>
                    <a:pt x="24" y="18"/>
                  </a:lnTo>
                  <a:lnTo>
                    <a:pt x="30" y="18"/>
                  </a:lnTo>
                  <a:lnTo>
                    <a:pt x="36" y="24"/>
                  </a:lnTo>
                  <a:lnTo>
                    <a:pt x="42" y="24"/>
                  </a:lnTo>
                  <a:lnTo>
                    <a:pt x="54" y="30"/>
                  </a:lnTo>
                  <a:lnTo>
                    <a:pt x="84" y="47"/>
                  </a:lnTo>
                  <a:lnTo>
                    <a:pt x="138" y="77"/>
                  </a:lnTo>
                  <a:lnTo>
                    <a:pt x="168" y="83"/>
                  </a:lnTo>
                  <a:lnTo>
                    <a:pt x="180" y="88"/>
                  </a:lnTo>
                  <a:lnTo>
                    <a:pt x="186" y="88"/>
                  </a:lnTo>
                  <a:lnTo>
                    <a:pt x="186" y="94"/>
                  </a:lnTo>
                  <a:lnTo>
                    <a:pt x="198" y="100"/>
                  </a:lnTo>
                  <a:lnTo>
                    <a:pt x="204" y="106"/>
                  </a:lnTo>
                  <a:lnTo>
                    <a:pt x="210" y="112"/>
                  </a:lnTo>
                  <a:lnTo>
                    <a:pt x="215" y="124"/>
                  </a:lnTo>
                  <a:lnTo>
                    <a:pt x="221" y="130"/>
                  </a:lnTo>
                  <a:lnTo>
                    <a:pt x="221" y="136"/>
                  </a:lnTo>
                  <a:lnTo>
                    <a:pt x="221" y="153"/>
                  </a:lnTo>
                  <a:lnTo>
                    <a:pt x="221" y="147"/>
                  </a:lnTo>
                  <a:lnTo>
                    <a:pt x="221" y="141"/>
                  </a:lnTo>
                  <a:lnTo>
                    <a:pt x="221" y="130"/>
                  </a:lnTo>
                  <a:lnTo>
                    <a:pt x="221" y="124"/>
                  </a:lnTo>
                  <a:lnTo>
                    <a:pt x="215" y="112"/>
                  </a:lnTo>
                  <a:lnTo>
                    <a:pt x="210" y="106"/>
                  </a:lnTo>
                  <a:lnTo>
                    <a:pt x="204" y="94"/>
                  </a:lnTo>
                  <a:lnTo>
                    <a:pt x="198" y="88"/>
                  </a:lnTo>
                  <a:lnTo>
                    <a:pt x="192" y="83"/>
                  </a:lnTo>
                  <a:lnTo>
                    <a:pt x="180" y="83"/>
                  </a:lnTo>
                  <a:lnTo>
                    <a:pt x="168" y="77"/>
                  </a:lnTo>
                  <a:lnTo>
                    <a:pt x="156" y="71"/>
                  </a:lnTo>
                  <a:lnTo>
                    <a:pt x="144" y="65"/>
                  </a:lnTo>
                  <a:lnTo>
                    <a:pt x="18" y="0"/>
                  </a:lnTo>
                  <a:lnTo>
                    <a:pt x="18" y="6"/>
                  </a:lnTo>
                  <a:lnTo>
                    <a:pt x="18" y="12"/>
                  </a:lnTo>
                  <a:lnTo>
                    <a:pt x="12" y="12"/>
                  </a:lnTo>
                  <a:lnTo>
                    <a:pt x="6" y="18"/>
                  </a:lnTo>
                  <a:lnTo>
                    <a:pt x="0" y="18"/>
                  </a:lnTo>
                </a:path>
              </a:pathLst>
            </a:custGeom>
            <a:noFill/>
            <a:ln w="0">
              <a:solidFill>
                <a:srgbClr val="000000"/>
              </a:solidFill>
              <a:prstDash val="solid"/>
              <a:round/>
              <a:headEnd/>
              <a:tailEnd/>
            </a:ln>
          </p:spPr>
          <p:txBody>
            <a:bodyPr/>
            <a:lstStyle/>
            <a:p>
              <a:endParaRPr lang="en-US"/>
            </a:p>
          </p:txBody>
        </p:sp>
        <p:sp>
          <p:nvSpPr>
            <p:cNvPr id="24014" name="Freeform 72"/>
            <p:cNvSpPr>
              <a:spLocks/>
            </p:cNvSpPr>
            <p:nvPr/>
          </p:nvSpPr>
          <p:spPr bwMode="auto">
            <a:xfrm>
              <a:off x="671" y="704"/>
              <a:ext cx="126" cy="130"/>
            </a:xfrm>
            <a:custGeom>
              <a:avLst/>
              <a:gdLst>
                <a:gd name="T0" fmla="*/ 0 w 126"/>
                <a:gd name="T1" fmla="*/ 130 h 130"/>
                <a:gd name="T2" fmla="*/ 0 w 126"/>
                <a:gd name="T3" fmla="*/ 124 h 130"/>
                <a:gd name="T4" fmla="*/ 0 w 126"/>
                <a:gd name="T5" fmla="*/ 118 h 130"/>
                <a:gd name="T6" fmla="*/ 0 w 126"/>
                <a:gd name="T7" fmla="*/ 112 h 130"/>
                <a:gd name="T8" fmla="*/ 6 w 126"/>
                <a:gd name="T9" fmla="*/ 106 h 130"/>
                <a:gd name="T10" fmla="*/ 6 w 126"/>
                <a:gd name="T11" fmla="*/ 106 h 130"/>
                <a:gd name="T12" fmla="*/ 6 w 126"/>
                <a:gd name="T13" fmla="*/ 100 h 130"/>
                <a:gd name="T14" fmla="*/ 6 w 126"/>
                <a:gd name="T15" fmla="*/ 94 h 130"/>
                <a:gd name="T16" fmla="*/ 12 w 126"/>
                <a:gd name="T17" fmla="*/ 83 h 130"/>
                <a:gd name="T18" fmla="*/ 24 w 126"/>
                <a:gd name="T19" fmla="*/ 71 h 130"/>
                <a:gd name="T20" fmla="*/ 42 w 126"/>
                <a:gd name="T21" fmla="*/ 59 h 130"/>
                <a:gd name="T22" fmla="*/ 66 w 126"/>
                <a:gd name="T23" fmla="*/ 41 h 130"/>
                <a:gd name="T24" fmla="*/ 90 w 126"/>
                <a:gd name="T25" fmla="*/ 24 h 130"/>
                <a:gd name="T26" fmla="*/ 102 w 126"/>
                <a:gd name="T27" fmla="*/ 18 h 130"/>
                <a:gd name="T28" fmla="*/ 114 w 126"/>
                <a:gd name="T29" fmla="*/ 12 h 130"/>
                <a:gd name="T30" fmla="*/ 120 w 126"/>
                <a:gd name="T31" fmla="*/ 6 h 130"/>
                <a:gd name="T32" fmla="*/ 120 w 126"/>
                <a:gd name="T33" fmla="*/ 6 h 130"/>
                <a:gd name="T34" fmla="*/ 114 w 126"/>
                <a:gd name="T35" fmla="*/ 0 h 130"/>
                <a:gd name="T36" fmla="*/ 120 w 126"/>
                <a:gd name="T37" fmla="*/ 0 h 130"/>
                <a:gd name="T38" fmla="*/ 120 w 126"/>
                <a:gd name="T39" fmla="*/ 0 h 130"/>
                <a:gd name="T40" fmla="*/ 120 w 126"/>
                <a:gd name="T41" fmla="*/ 0 h 130"/>
                <a:gd name="T42" fmla="*/ 126 w 126"/>
                <a:gd name="T43" fmla="*/ 0 h 130"/>
                <a:gd name="T44" fmla="*/ 120 w 126"/>
                <a:gd name="T45" fmla="*/ 0 h 130"/>
                <a:gd name="T46" fmla="*/ 120 w 126"/>
                <a:gd name="T47" fmla="*/ 0 h 130"/>
                <a:gd name="T48" fmla="*/ 120 w 126"/>
                <a:gd name="T49" fmla="*/ 6 h 130"/>
                <a:gd name="T50" fmla="*/ 120 w 126"/>
                <a:gd name="T51" fmla="*/ 6 h 130"/>
                <a:gd name="T52" fmla="*/ 126 w 126"/>
                <a:gd name="T53" fmla="*/ 12 h 130"/>
                <a:gd name="T54" fmla="*/ 126 w 126"/>
                <a:gd name="T55" fmla="*/ 18 h 130"/>
                <a:gd name="T56" fmla="*/ 126 w 126"/>
                <a:gd name="T57" fmla="*/ 18 h 130"/>
                <a:gd name="T58" fmla="*/ 120 w 126"/>
                <a:gd name="T59" fmla="*/ 18 h 130"/>
                <a:gd name="T60" fmla="*/ 120 w 126"/>
                <a:gd name="T61" fmla="*/ 18 h 130"/>
                <a:gd name="T62" fmla="*/ 114 w 126"/>
                <a:gd name="T63" fmla="*/ 24 h 130"/>
                <a:gd name="T64" fmla="*/ 114 w 126"/>
                <a:gd name="T65" fmla="*/ 24 h 130"/>
                <a:gd name="T66" fmla="*/ 108 w 126"/>
                <a:gd name="T67" fmla="*/ 24 h 130"/>
                <a:gd name="T68" fmla="*/ 96 w 126"/>
                <a:gd name="T69" fmla="*/ 30 h 130"/>
                <a:gd name="T70" fmla="*/ 84 w 126"/>
                <a:gd name="T71" fmla="*/ 36 h 130"/>
                <a:gd name="T72" fmla="*/ 78 w 126"/>
                <a:gd name="T73" fmla="*/ 47 h 130"/>
                <a:gd name="T74" fmla="*/ 66 w 126"/>
                <a:gd name="T75" fmla="*/ 53 h 130"/>
                <a:gd name="T76" fmla="*/ 54 w 126"/>
                <a:gd name="T77" fmla="*/ 65 h 130"/>
                <a:gd name="T78" fmla="*/ 48 w 126"/>
                <a:gd name="T79" fmla="*/ 77 h 130"/>
                <a:gd name="T80" fmla="*/ 42 w 126"/>
                <a:gd name="T81" fmla="*/ 94 h 130"/>
                <a:gd name="T82" fmla="*/ 36 w 126"/>
                <a:gd name="T83" fmla="*/ 112 h 130"/>
                <a:gd name="T84" fmla="*/ 30 w 126"/>
                <a:gd name="T85" fmla="*/ 118 h 130"/>
                <a:gd name="T86" fmla="*/ 30 w 126"/>
                <a:gd name="T87" fmla="*/ 124 h 130"/>
                <a:gd name="T88" fmla="*/ 24 w 126"/>
                <a:gd name="T89" fmla="*/ 124 h 130"/>
                <a:gd name="T90" fmla="*/ 24 w 126"/>
                <a:gd name="T91" fmla="*/ 124 h 130"/>
                <a:gd name="T92" fmla="*/ 24 w 126"/>
                <a:gd name="T93" fmla="*/ 124 h 130"/>
                <a:gd name="T94" fmla="*/ 18 w 126"/>
                <a:gd name="T95" fmla="*/ 124 h 130"/>
                <a:gd name="T96" fmla="*/ 12 w 126"/>
                <a:gd name="T97" fmla="*/ 124 h 130"/>
                <a:gd name="T98" fmla="*/ 6 w 126"/>
                <a:gd name="T99" fmla="*/ 130 h 130"/>
                <a:gd name="T100" fmla="*/ 6 w 126"/>
                <a:gd name="T101" fmla="*/ 130 h 130"/>
                <a:gd name="T102" fmla="*/ 6 w 126"/>
                <a:gd name="T103" fmla="*/ 130 h 130"/>
                <a:gd name="T104" fmla="*/ 6 w 126"/>
                <a:gd name="T105" fmla="*/ 130 h 130"/>
                <a:gd name="T106" fmla="*/ 0 w 126"/>
                <a:gd name="T107" fmla="*/ 130 h 1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6" h="130">
                  <a:moveTo>
                    <a:pt x="0" y="130"/>
                  </a:moveTo>
                  <a:lnTo>
                    <a:pt x="0" y="124"/>
                  </a:lnTo>
                  <a:lnTo>
                    <a:pt x="0" y="118"/>
                  </a:lnTo>
                  <a:lnTo>
                    <a:pt x="0" y="112"/>
                  </a:lnTo>
                  <a:lnTo>
                    <a:pt x="6" y="106"/>
                  </a:lnTo>
                  <a:lnTo>
                    <a:pt x="6" y="100"/>
                  </a:lnTo>
                  <a:lnTo>
                    <a:pt x="6" y="94"/>
                  </a:lnTo>
                  <a:lnTo>
                    <a:pt x="12" y="83"/>
                  </a:lnTo>
                  <a:lnTo>
                    <a:pt x="24" y="71"/>
                  </a:lnTo>
                  <a:lnTo>
                    <a:pt x="42" y="59"/>
                  </a:lnTo>
                  <a:lnTo>
                    <a:pt x="66" y="41"/>
                  </a:lnTo>
                  <a:lnTo>
                    <a:pt x="90" y="24"/>
                  </a:lnTo>
                  <a:lnTo>
                    <a:pt x="102" y="18"/>
                  </a:lnTo>
                  <a:lnTo>
                    <a:pt x="114" y="12"/>
                  </a:lnTo>
                  <a:lnTo>
                    <a:pt x="120" y="6"/>
                  </a:lnTo>
                  <a:lnTo>
                    <a:pt x="114" y="0"/>
                  </a:lnTo>
                  <a:lnTo>
                    <a:pt x="120" y="0"/>
                  </a:lnTo>
                  <a:lnTo>
                    <a:pt x="126" y="0"/>
                  </a:lnTo>
                  <a:lnTo>
                    <a:pt x="120" y="0"/>
                  </a:lnTo>
                  <a:lnTo>
                    <a:pt x="120" y="6"/>
                  </a:lnTo>
                  <a:lnTo>
                    <a:pt x="126" y="12"/>
                  </a:lnTo>
                  <a:lnTo>
                    <a:pt x="126" y="18"/>
                  </a:lnTo>
                  <a:lnTo>
                    <a:pt x="120" y="18"/>
                  </a:lnTo>
                  <a:lnTo>
                    <a:pt x="114" y="24"/>
                  </a:lnTo>
                  <a:lnTo>
                    <a:pt x="108" y="24"/>
                  </a:lnTo>
                  <a:lnTo>
                    <a:pt x="96" y="30"/>
                  </a:lnTo>
                  <a:lnTo>
                    <a:pt x="84" y="36"/>
                  </a:lnTo>
                  <a:lnTo>
                    <a:pt x="78" y="47"/>
                  </a:lnTo>
                  <a:lnTo>
                    <a:pt x="66" y="53"/>
                  </a:lnTo>
                  <a:lnTo>
                    <a:pt x="54" y="65"/>
                  </a:lnTo>
                  <a:lnTo>
                    <a:pt x="48" y="77"/>
                  </a:lnTo>
                  <a:lnTo>
                    <a:pt x="42" y="94"/>
                  </a:lnTo>
                  <a:lnTo>
                    <a:pt x="36" y="112"/>
                  </a:lnTo>
                  <a:lnTo>
                    <a:pt x="30" y="118"/>
                  </a:lnTo>
                  <a:lnTo>
                    <a:pt x="30" y="124"/>
                  </a:lnTo>
                  <a:lnTo>
                    <a:pt x="24" y="124"/>
                  </a:lnTo>
                  <a:lnTo>
                    <a:pt x="18" y="124"/>
                  </a:lnTo>
                  <a:lnTo>
                    <a:pt x="12" y="124"/>
                  </a:lnTo>
                  <a:lnTo>
                    <a:pt x="6" y="130"/>
                  </a:lnTo>
                  <a:lnTo>
                    <a:pt x="0" y="130"/>
                  </a:lnTo>
                </a:path>
              </a:pathLst>
            </a:custGeom>
            <a:noFill/>
            <a:ln w="0">
              <a:solidFill>
                <a:srgbClr val="000000"/>
              </a:solidFill>
              <a:prstDash val="solid"/>
              <a:round/>
              <a:headEnd/>
              <a:tailEnd/>
            </a:ln>
          </p:spPr>
          <p:txBody>
            <a:bodyPr/>
            <a:lstStyle/>
            <a:p>
              <a:endParaRPr lang="en-US"/>
            </a:p>
          </p:txBody>
        </p:sp>
        <p:sp>
          <p:nvSpPr>
            <p:cNvPr id="24015" name="Freeform 73"/>
            <p:cNvSpPr>
              <a:spLocks/>
            </p:cNvSpPr>
            <p:nvPr/>
          </p:nvSpPr>
          <p:spPr bwMode="auto">
            <a:xfrm>
              <a:off x="617" y="740"/>
              <a:ext cx="60" cy="94"/>
            </a:xfrm>
            <a:custGeom>
              <a:avLst/>
              <a:gdLst>
                <a:gd name="T0" fmla="*/ 12 w 60"/>
                <a:gd name="T1" fmla="*/ 0 h 94"/>
                <a:gd name="T2" fmla="*/ 18 w 60"/>
                <a:gd name="T3" fmla="*/ 0 h 94"/>
                <a:gd name="T4" fmla="*/ 18 w 60"/>
                <a:gd name="T5" fmla="*/ 5 h 94"/>
                <a:gd name="T6" fmla="*/ 24 w 60"/>
                <a:gd name="T7" fmla="*/ 17 h 94"/>
                <a:gd name="T8" fmla="*/ 24 w 60"/>
                <a:gd name="T9" fmla="*/ 29 h 94"/>
                <a:gd name="T10" fmla="*/ 30 w 60"/>
                <a:gd name="T11" fmla="*/ 41 h 94"/>
                <a:gd name="T12" fmla="*/ 42 w 60"/>
                <a:gd name="T13" fmla="*/ 53 h 94"/>
                <a:gd name="T14" fmla="*/ 60 w 60"/>
                <a:gd name="T15" fmla="*/ 70 h 94"/>
                <a:gd name="T16" fmla="*/ 54 w 60"/>
                <a:gd name="T17" fmla="*/ 76 h 94"/>
                <a:gd name="T18" fmla="*/ 54 w 60"/>
                <a:gd name="T19" fmla="*/ 82 h 94"/>
                <a:gd name="T20" fmla="*/ 54 w 60"/>
                <a:gd name="T21" fmla="*/ 88 h 94"/>
                <a:gd name="T22" fmla="*/ 54 w 60"/>
                <a:gd name="T23" fmla="*/ 94 h 94"/>
                <a:gd name="T24" fmla="*/ 42 w 60"/>
                <a:gd name="T25" fmla="*/ 82 h 94"/>
                <a:gd name="T26" fmla="*/ 30 w 60"/>
                <a:gd name="T27" fmla="*/ 70 h 94"/>
                <a:gd name="T28" fmla="*/ 18 w 60"/>
                <a:gd name="T29" fmla="*/ 58 h 94"/>
                <a:gd name="T30" fmla="*/ 12 w 60"/>
                <a:gd name="T31" fmla="*/ 47 h 94"/>
                <a:gd name="T32" fmla="*/ 6 w 60"/>
                <a:gd name="T33" fmla="*/ 35 h 94"/>
                <a:gd name="T34" fmla="*/ 0 w 60"/>
                <a:gd name="T35" fmla="*/ 5 h 94"/>
                <a:gd name="T36" fmla="*/ 6 w 60"/>
                <a:gd name="T37" fmla="*/ 0 h 94"/>
                <a:gd name="T38" fmla="*/ 6 w 60"/>
                <a:gd name="T39" fmla="*/ 0 h 94"/>
                <a:gd name="T40" fmla="*/ 6 w 60"/>
                <a:gd name="T41" fmla="*/ 0 h 94"/>
                <a:gd name="T42" fmla="*/ 12 w 60"/>
                <a:gd name="T43" fmla="*/ 0 h 94"/>
                <a:gd name="T44" fmla="*/ 12 w 60"/>
                <a:gd name="T45" fmla="*/ 0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 h="94">
                  <a:moveTo>
                    <a:pt x="12" y="0"/>
                  </a:moveTo>
                  <a:lnTo>
                    <a:pt x="18" y="0"/>
                  </a:lnTo>
                  <a:lnTo>
                    <a:pt x="18" y="5"/>
                  </a:lnTo>
                  <a:lnTo>
                    <a:pt x="24" y="17"/>
                  </a:lnTo>
                  <a:lnTo>
                    <a:pt x="24" y="29"/>
                  </a:lnTo>
                  <a:lnTo>
                    <a:pt x="30" y="41"/>
                  </a:lnTo>
                  <a:lnTo>
                    <a:pt x="42" y="53"/>
                  </a:lnTo>
                  <a:lnTo>
                    <a:pt x="60" y="70"/>
                  </a:lnTo>
                  <a:lnTo>
                    <a:pt x="54" y="76"/>
                  </a:lnTo>
                  <a:lnTo>
                    <a:pt x="54" y="82"/>
                  </a:lnTo>
                  <a:lnTo>
                    <a:pt x="54" y="88"/>
                  </a:lnTo>
                  <a:lnTo>
                    <a:pt x="54" y="94"/>
                  </a:lnTo>
                  <a:lnTo>
                    <a:pt x="42" y="82"/>
                  </a:lnTo>
                  <a:lnTo>
                    <a:pt x="30" y="70"/>
                  </a:lnTo>
                  <a:lnTo>
                    <a:pt x="18" y="58"/>
                  </a:lnTo>
                  <a:lnTo>
                    <a:pt x="12" y="47"/>
                  </a:lnTo>
                  <a:lnTo>
                    <a:pt x="6" y="35"/>
                  </a:lnTo>
                  <a:lnTo>
                    <a:pt x="0" y="5"/>
                  </a:lnTo>
                  <a:lnTo>
                    <a:pt x="6" y="0"/>
                  </a:lnTo>
                  <a:lnTo>
                    <a:pt x="12" y="0"/>
                  </a:lnTo>
                </a:path>
              </a:pathLst>
            </a:custGeom>
            <a:noFill/>
            <a:ln w="0">
              <a:solidFill>
                <a:srgbClr val="000000"/>
              </a:solidFill>
              <a:prstDash val="solid"/>
              <a:round/>
              <a:headEnd/>
              <a:tailEnd/>
            </a:ln>
          </p:spPr>
          <p:txBody>
            <a:bodyPr/>
            <a:lstStyle/>
            <a:p>
              <a:endParaRPr lang="en-US"/>
            </a:p>
          </p:txBody>
        </p:sp>
        <p:sp>
          <p:nvSpPr>
            <p:cNvPr id="24016" name="Freeform 74"/>
            <p:cNvSpPr>
              <a:spLocks/>
            </p:cNvSpPr>
            <p:nvPr/>
          </p:nvSpPr>
          <p:spPr bwMode="auto">
            <a:xfrm>
              <a:off x="174" y="710"/>
              <a:ext cx="222" cy="165"/>
            </a:xfrm>
            <a:custGeom>
              <a:avLst/>
              <a:gdLst>
                <a:gd name="T0" fmla="*/ 222 w 222"/>
                <a:gd name="T1" fmla="*/ 18 h 165"/>
                <a:gd name="T2" fmla="*/ 216 w 222"/>
                <a:gd name="T3" fmla="*/ 24 h 165"/>
                <a:gd name="T4" fmla="*/ 216 w 222"/>
                <a:gd name="T5" fmla="*/ 30 h 165"/>
                <a:gd name="T6" fmla="*/ 216 w 222"/>
                <a:gd name="T7" fmla="*/ 47 h 165"/>
                <a:gd name="T8" fmla="*/ 216 w 222"/>
                <a:gd name="T9" fmla="*/ 77 h 165"/>
                <a:gd name="T10" fmla="*/ 210 w 222"/>
                <a:gd name="T11" fmla="*/ 112 h 165"/>
                <a:gd name="T12" fmla="*/ 216 w 222"/>
                <a:gd name="T13" fmla="*/ 141 h 165"/>
                <a:gd name="T14" fmla="*/ 222 w 222"/>
                <a:gd name="T15" fmla="*/ 159 h 165"/>
                <a:gd name="T16" fmla="*/ 216 w 222"/>
                <a:gd name="T17" fmla="*/ 165 h 165"/>
                <a:gd name="T18" fmla="*/ 210 w 222"/>
                <a:gd name="T19" fmla="*/ 153 h 165"/>
                <a:gd name="T20" fmla="*/ 210 w 222"/>
                <a:gd name="T21" fmla="*/ 124 h 165"/>
                <a:gd name="T22" fmla="*/ 204 w 222"/>
                <a:gd name="T23" fmla="*/ 83 h 165"/>
                <a:gd name="T24" fmla="*/ 210 w 222"/>
                <a:gd name="T25" fmla="*/ 41 h 165"/>
                <a:gd name="T26" fmla="*/ 204 w 222"/>
                <a:gd name="T27" fmla="*/ 35 h 165"/>
                <a:gd name="T28" fmla="*/ 204 w 222"/>
                <a:gd name="T29" fmla="*/ 30 h 165"/>
                <a:gd name="T30" fmla="*/ 150 w 222"/>
                <a:gd name="T31" fmla="*/ 77 h 165"/>
                <a:gd name="T32" fmla="*/ 108 w 222"/>
                <a:gd name="T33" fmla="*/ 106 h 165"/>
                <a:gd name="T34" fmla="*/ 96 w 222"/>
                <a:gd name="T35" fmla="*/ 136 h 165"/>
                <a:gd name="T36" fmla="*/ 90 w 222"/>
                <a:gd name="T37" fmla="*/ 136 h 165"/>
                <a:gd name="T38" fmla="*/ 90 w 222"/>
                <a:gd name="T39" fmla="*/ 130 h 165"/>
                <a:gd name="T40" fmla="*/ 120 w 222"/>
                <a:gd name="T41" fmla="*/ 94 h 165"/>
                <a:gd name="T42" fmla="*/ 198 w 222"/>
                <a:gd name="T43" fmla="*/ 30 h 165"/>
                <a:gd name="T44" fmla="*/ 198 w 222"/>
                <a:gd name="T45" fmla="*/ 24 h 165"/>
                <a:gd name="T46" fmla="*/ 198 w 222"/>
                <a:gd name="T47" fmla="*/ 18 h 165"/>
                <a:gd name="T48" fmla="*/ 192 w 222"/>
                <a:gd name="T49" fmla="*/ 24 h 165"/>
                <a:gd name="T50" fmla="*/ 174 w 222"/>
                <a:gd name="T51" fmla="*/ 30 h 165"/>
                <a:gd name="T52" fmla="*/ 84 w 222"/>
                <a:gd name="T53" fmla="*/ 77 h 165"/>
                <a:gd name="T54" fmla="*/ 48 w 222"/>
                <a:gd name="T55" fmla="*/ 88 h 165"/>
                <a:gd name="T56" fmla="*/ 36 w 222"/>
                <a:gd name="T57" fmla="*/ 94 h 165"/>
                <a:gd name="T58" fmla="*/ 18 w 222"/>
                <a:gd name="T59" fmla="*/ 106 h 165"/>
                <a:gd name="T60" fmla="*/ 6 w 222"/>
                <a:gd name="T61" fmla="*/ 124 h 165"/>
                <a:gd name="T62" fmla="*/ 6 w 222"/>
                <a:gd name="T63" fmla="*/ 136 h 165"/>
                <a:gd name="T64" fmla="*/ 0 w 222"/>
                <a:gd name="T65" fmla="*/ 147 h 165"/>
                <a:gd name="T66" fmla="*/ 0 w 222"/>
                <a:gd name="T67" fmla="*/ 130 h 165"/>
                <a:gd name="T68" fmla="*/ 6 w 222"/>
                <a:gd name="T69" fmla="*/ 112 h 165"/>
                <a:gd name="T70" fmla="*/ 18 w 222"/>
                <a:gd name="T71" fmla="*/ 94 h 165"/>
                <a:gd name="T72" fmla="*/ 36 w 222"/>
                <a:gd name="T73" fmla="*/ 83 h 165"/>
                <a:gd name="T74" fmla="*/ 60 w 222"/>
                <a:gd name="T75" fmla="*/ 77 h 165"/>
                <a:gd name="T76" fmla="*/ 84 w 222"/>
                <a:gd name="T77" fmla="*/ 65 h 165"/>
                <a:gd name="T78" fmla="*/ 210 w 222"/>
                <a:gd name="T79" fmla="*/ 6 h 165"/>
                <a:gd name="T80" fmla="*/ 210 w 222"/>
                <a:gd name="T81" fmla="*/ 12 h 165"/>
                <a:gd name="T82" fmla="*/ 216 w 222"/>
                <a:gd name="T83" fmla="*/ 18 h 165"/>
                <a:gd name="T84" fmla="*/ 222 w 222"/>
                <a:gd name="T85" fmla="*/ 18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2" h="165">
                  <a:moveTo>
                    <a:pt x="222" y="18"/>
                  </a:moveTo>
                  <a:lnTo>
                    <a:pt x="222" y="18"/>
                  </a:lnTo>
                  <a:lnTo>
                    <a:pt x="216" y="24"/>
                  </a:lnTo>
                  <a:lnTo>
                    <a:pt x="216" y="30"/>
                  </a:lnTo>
                  <a:lnTo>
                    <a:pt x="216" y="35"/>
                  </a:lnTo>
                  <a:lnTo>
                    <a:pt x="216" y="47"/>
                  </a:lnTo>
                  <a:lnTo>
                    <a:pt x="216" y="65"/>
                  </a:lnTo>
                  <a:lnTo>
                    <a:pt x="216" y="77"/>
                  </a:lnTo>
                  <a:lnTo>
                    <a:pt x="210" y="94"/>
                  </a:lnTo>
                  <a:lnTo>
                    <a:pt x="210" y="112"/>
                  </a:lnTo>
                  <a:lnTo>
                    <a:pt x="216" y="124"/>
                  </a:lnTo>
                  <a:lnTo>
                    <a:pt x="216" y="141"/>
                  </a:lnTo>
                  <a:lnTo>
                    <a:pt x="222" y="159"/>
                  </a:lnTo>
                  <a:lnTo>
                    <a:pt x="216" y="165"/>
                  </a:lnTo>
                  <a:lnTo>
                    <a:pt x="216" y="159"/>
                  </a:lnTo>
                  <a:lnTo>
                    <a:pt x="210" y="153"/>
                  </a:lnTo>
                  <a:lnTo>
                    <a:pt x="210" y="141"/>
                  </a:lnTo>
                  <a:lnTo>
                    <a:pt x="210" y="124"/>
                  </a:lnTo>
                  <a:lnTo>
                    <a:pt x="204" y="100"/>
                  </a:lnTo>
                  <a:lnTo>
                    <a:pt x="204" y="83"/>
                  </a:lnTo>
                  <a:lnTo>
                    <a:pt x="210" y="47"/>
                  </a:lnTo>
                  <a:lnTo>
                    <a:pt x="210" y="41"/>
                  </a:lnTo>
                  <a:lnTo>
                    <a:pt x="210" y="35"/>
                  </a:lnTo>
                  <a:lnTo>
                    <a:pt x="204" y="35"/>
                  </a:lnTo>
                  <a:lnTo>
                    <a:pt x="204" y="30"/>
                  </a:lnTo>
                  <a:lnTo>
                    <a:pt x="180" y="53"/>
                  </a:lnTo>
                  <a:lnTo>
                    <a:pt x="150" y="77"/>
                  </a:lnTo>
                  <a:lnTo>
                    <a:pt x="120" y="94"/>
                  </a:lnTo>
                  <a:lnTo>
                    <a:pt x="108" y="106"/>
                  </a:lnTo>
                  <a:lnTo>
                    <a:pt x="96" y="118"/>
                  </a:lnTo>
                  <a:lnTo>
                    <a:pt x="96" y="136"/>
                  </a:lnTo>
                  <a:lnTo>
                    <a:pt x="90" y="136"/>
                  </a:lnTo>
                  <a:lnTo>
                    <a:pt x="90" y="130"/>
                  </a:lnTo>
                  <a:lnTo>
                    <a:pt x="90" y="118"/>
                  </a:lnTo>
                  <a:lnTo>
                    <a:pt x="120" y="94"/>
                  </a:lnTo>
                  <a:lnTo>
                    <a:pt x="150" y="65"/>
                  </a:lnTo>
                  <a:lnTo>
                    <a:pt x="198" y="30"/>
                  </a:lnTo>
                  <a:lnTo>
                    <a:pt x="198" y="24"/>
                  </a:lnTo>
                  <a:lnTo>
                    <a:pt x="198" y="18"/>
                  </a:lnTo>
                  <a:lnTo>
                    <a:pt x="192" y="24"/>
                  </a:lnTo>
                  <a:lnTo>
                    <a:pt x="180" y="24"/>
                  </a:lnTo>
                  <a:lnTo>
                    <a:pt x="174" y="30"/>
                  </a:lnTo>
                  <a:lnTo>
                    <a:pt x="138" y="47"/>
                  </a:lnTo>
                  <a:lnTo>
                    <a:pt x="84" y="77"/>
                  </a:lnTo>
                  <a:lnTo>
                    <a:pt x="60" y="83"/>
                  </a:lnTo>
                  <a:lnTo>
                    <a:pt x="48" y="88"/>
                  </a:lnTo>
                  <a:lnTo>
                    <a:pt x="42" y="88"/>
                  </a:lnTo>
                  <a:lnTo>
                    <a:pt x="36" y="94"/>
                  </a:lnTo>
                  <a:lnTo>
                    <a:pt x="24" y="100"/>
                  </a:lnTo>
                  <a:lnTo>
                    <a:pt x="18" y="106"/>
                  </a:lnTo>
                  <a:lnTo>
                    <a:pt x="12" y="112"/>
                  </a:lnTo>
                  <a:lnTo>
                    <a:pt x="6" y="124"/>
                  </a:lnTo>
                  <a:lnTo>
                    <a:pt x="6" y="130"/>
                  </a:lnTo>
                  <a:lnTo>
                    <a:pt x="6" y="136"/>
                  </a:lnTo>
                  <a:lnTo>
                    <a:pt x="0" y="153"/>
                  </a:lnTo>
                  <a:lnTo>
                    <a:pt x="0" y="147"/>
                  </a:lnTo>
                  <a:lnTo>
                    <a:pt x="0" y="141"/>
                  </a:lnTo>
                  <a:lnTo>
                    <a:pt x="0" y="130"/>
                  </a:lnTo>
                  <a:lnTo>
                    <a:pt x="6" y="124"/>
                  </a:lnTo>
                  <a:lnTo>
                    <a:pt x="6" y="112"/>
                  </a:lnTo>
                  <a:lnTo>
                    <a:pt x="12" y="106"/>
                  </a:lnTo>
                  <a:lnTo>
                    <a:pt x="18" y="94"/>
                  </a:lnTo>
                  <a:lnTo>
                    <a:pt x="24" y="88"/>
                  </a:lnTo>
                  <a:lnTo>
                    <a:pt x="36" y="83"/>
                  </a:lnTo>
                  <a:lnTo>
                    <a:pt x="48" y="83"/>
                  </a:lnTo>
                  <a:lnTo>
                    <a:pt x="60" y="77"/>
                  </a:lnTo>
                  <a:lnTo>
                    <a:pt x="72" y="71"/>
                  </a:lnTo>
                  <a:lnTo>
                    <a:pt x="84" y="65"/>
                  </a:lnTo>
                  <a:lnTo>
                    <a:pt x="210" y="0"/>
                  </a:lnTo>
                  <a:lnTo>
                    <a:pt x="210" y="6"/>
                  </a:lnTo>
                  <a:lnTo>
                    <a:pt x="210" y="12"/>
                  </a:lnTo>
                  <a:lnTo>
                    <a:pt x="216" y="18"/>
                  </a:lnTo>
                  <a:lnTo>
                    <a:pt x="222" y="18"/>
                  </a:lnTo>
                </a:path>
              </a:pathLst>
            </a:custGeom>
            <a:noFill/>
            <a:ln w="0">
              <a:solidFill>
                <a:srgbClr val="000000"/>
              </a:solidFill>
              <a:prstDash val="solid"/>
              <a:round/>
              <a:headEnd/>
              <a:tailEnd/>
            </a:ln>
          </p:spPr>
          <p:txBody>
            <a:bodyPr/>
            <a:lstStyle/>
            <a:p>
              <a:endParaRPr lang="en-US"/>
            </a:p>
          </p:txBody>
        </p:sp>
        <p:sp>
          <p:nvSpPr>
            <p:cNvPr id="24017" name="Freeform 75"/>
            <p:cNvSpPr>
              <a:spLocks/>
            </p:cNvSpPr>
            <p:nvPr/>
          </p:nvSpPr>
          <p:spPr bwMode="auto">
            <a:xfrm>
              <a:off x="384" y="704"/>
              <a:ext cx="119" cy="130"/>
            </a:xfrm>
            <a:custGeom>
              <a:avLst/>
              <a:gdLst>
                <a:gd name="T0" fmla="*/ 119 w 119"/>
                <a:gd name="T1" fmla="*/ 130 h 130"/>
                <a:gd name="T2" fmla="*/ 119 w 119"/>
                <a:gd name="T3" fmla="*/ 124 h 130"/>
                <a:gd name="T4" fmla="*/ 119 w 119"/>
                <a:gd name="T5" fmla="*/ 118 h 130"/>
                <a:gd name="T6" fmla="*/ 119 w 119"/>
                <a:gd name="T7" fmla="*/ 112 h 130"/>
                <a:gd name="T8" fmla="*/ 119 w 119"/>
                <a:gd name="T9" fmla="*/ 106 h 130"/>
                <a:gd name="T10" fmla="*/ 119 w 119"/>
                <a:gd name="T11" fmla="*/ 106 h 130"/>
                <a:gd name="T12" fmla="*/ 119 w 119"/>
                <a:gd name="T13" fmla="*/ 100 h 130"/>
                <a:gd name="T14" fmla="*/ 113 w 119"/>
                <a:gd name="T15" fmla="*/ 94 h 130"/>
                <a:gd name="T16" fmla="*/ 107 w 119"/>
                <a:gd name="T17" fmla="*/ 83 h 130"/>
                <a:gd name="T18" fmla="*/ 95 w 119"/>
                <a:gd name="T19" fmla="*/ 71 h 130"/>
                <a:gd name="T20" fmla="*/ 83 w 119"/>
                <a:gd name="T21" fmla="*/ 59 h 130"/>
                <a:gd name="T22" fmla="*/ 59 w 119"/>
                <a:gd name="T23" fmla="*/ 41 h 130"/>
                <a:gd name="T24" fmla="*/ 30 w 119"/>
                <a:gd name="T25" fmla="*/ 24 h 130"/>
                <a:gd name="T26" fmla="*/ 18 w 119"/>
                <a:gd name="T27" fmla="*/ 18 h 130"/>
                <a:gd name="T28" fmla="*/ 6 w 119"/>
                <a:gd name="T29" fmla="*/ 12 h 130"/>
                <a:gd name="T30" fmla="*/ 6 w 119"/>
                <a:gd name="T31" fmla="*/ 6 h 130"/>
                <a:gd name="T32" fmla="*/ 6 w 119"/>
                <a:gd name="T33" fmla="*/ 6 h 130"/>
                <a:gd name="T34" fmla="*/ 6 w 119"/>
                <a:gd name="T35" fmla="*/ 0 h 130"/>
                <a:gd name="T36" fmla="*/ 6 w 119"/>
                <a:gd name="T37" fmla="*/ 0 h 130"/>
                <a:gd name="T38" fmla="*/ 6 w 119"/>
                <a:gd name="T39" fmla="*/ 0 h 130"/>
                <a:gd name="T40" fmla="*/ 0 w 119"/>
                <a:gd name="T41" fmla="*/ 0 h 130"/>
                <a:gd name="T42" fmla="*/ 0 w 119"/>
                <a:gd name="T43" fmla="*/ 0 h 130"/>
                <a:gd name="T44" fmla="*/ 0 w 119"/>
                <a:gd name="T45" fmla="*/ 0 h 130"/>
                <a:gd name="T46" fmla="*/ 0 w 119"/>
                <a:gd name="T47" fmla="*/ 0 h 130"/>
                <a:gd name="T48" fmla="*/ 0 w 119"/>
                <a:gd name="T49" fmla="*/ 6 h 130"/>
                <a:gd name="T50" fmla="*/ 0 w 119"/>
                <a:gd name="T51" fmla="*/ 6 h 130"/>
                <a:gd name="T52" fmla="*/ 0 w 119"/>
                <a:gd name="T53" fmla="*/ 6 h 130"/>
                <a:gd name="T54" fmla="*/ 0 w 119"/>
                <a:gd name="T55" fmla="*/ 12 h 130"/>
                <a:gd name="T56" fmla="*/ 0 w 119"/>
                <a:gd name="T57" fmla="*/ 18 h 130"/>
                <a:gd name="T58" fmla="*/ 0 w 119"/>
                <a:gd name="T59" fmla="*/ 18 h 130"/>
                <a:gd name="T60" fmla="*/ 0 w 119"/>
                <a:gd name="T61" fmla="*/ 18 h 130"/>
                <a:gd name="T62" fmla="*/ 6 w 119"/>
                <a:gd name="T63" fmla="*/ 18 h 130"/>
                <a:gd name="T64" fmla="*/ 12 w 119"/>
                <a:gd name="T65" fmla="*/ 24 h 130"/>
                <a:gd name="T66" fmla="*/ 12 w 119"/>
                <a:gd name="T67" fmla="*/ 24 h 130"/>
                <a:gd name="T68" fmla="*/ 12 w 119"/>
                <a:gd name="T69" fmla="*/ 24 h 130"/>
                <a:gd name="T70" fmla="*/ 24 w 119"/>
                <a:gd name="T71" fmla="*/ 30 h 130"/>
                <a:gd name="T72" fmla="*/ 35 w 119"/>
                <a:gd name="T73" fmla="*/ 36 h 130"/>
                <a:gd name="T74" fmla="*/ 47 w 119"/>
                <a:gd name="T75" fmla="*/ 47 h 130"/>
                <a:gd name="T76" fmla="*/ 59 w 119"/>
                <a:gd name="T77" fmla="*/ 53 h 130"/>
                <a:gd name="T78" fmla="*/ 65 w 119"/>
                <a:gd name="T79" fmla="*/ 65 h 130"/>
                <a:gd name="T80" fmla="*/ 77 w 119"/>
                <a:gd name="T81" fmla="*/ 77 h 130"/>
                <a:gd name="T82" fmla="*/ 83 w 119"/>
                <a:gd name="T83" fmla="*/ 94 h 130"/>
                <a:gd name="T84" fmla="*/ 89 w 119"/>
                <a:gd name="T85" fmla="*/ 112 h 130"/>
                <a:gd name="T86" fmla="*/ 89 w 119"/>
                <a:gd name="T87" fmla="*/ 118 h 130"/>
                <a:gd name="T88" fmla="*/ 95 w 119"/>
                <a:gd name="T89" fmla="*/ 124 h 130"/>
                <a:gd name="T90" fmla="*/ 95 w 119"/>
                <a:gd name="T91" fmla="*/ 124 h 130"/>
                <a:gd name="T92" fmla="*/ 95 w 119"/>
                <a:gd name="T93" fmla="*/ 124 h 130"/>
                <a:gd name="T94" fmla="*/ 101 w 119"/>
                <a:gd name="T95" fmla="*/ 124 h 130"/>
                <a:gd name="T96" fmla="*/ 101 w 119"/>
                <a:gd name="T97" fmla="*/ 124 h 130"/>
                <a:gd name="T98" fmla="*/ 107 w 119"/>
                <a:gd name="T99" fmla="*/ 124 h 130"/>
                <a:gd name="T100" fmla="*/ 113 w 119"/>
                <a:gd name="T101" fmla="*/ 130 h 130"/>
                <a:gd name="T102" fmla="*/ 113 w 119"/>
                <a:gd name="T103" fmla="*/ 130 h 130"/>
                <a:gd name="T104" fmla="*/ 119 w 119"/>
                <a:gd name="T105" fmla="*/ 130 h 130"/>
                <a:gd name="T106" fmla="*/ 119 w 119"/>
                <a:gd name="T107" fmla="*/ 130 h 130"/>
                <a:gd name="T108" fmla="*/ 119 w 119"/>
                <a:gd name="T109" fmla="*/ 130 h 1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9" h="130">
                  <a:moveTo>
                    <a:pt x="119" y="130"/>
                  </a:moveTo>
                  <a:lnTo>
                    <a:pt x="119" y="124"/>
                  </a:lnTo>
                  <a:lnTo>
                    <a:pt x="119" y="118"/>
                  </a:lnTo>
                  <a:lnTo>
                    <a:pt x="119" y="112"/>
                  </a:lnTo>
                  <a:lnTo>
                    <a:pt x="119" y="106"/>
                  </a:lnTo>
                  <a:lnTo>
                    <a:pt x="119" y="100"/>
                  </a:lnTo>
                  <a:lnTo>
                    <a:pt x="113" y="94"/>
                  </a:lnTo>
                  <a:lnTo>
                    <a:pt x="107" y="83"/>
                  </a:lnTo>
                  <a:lnTo>
                    <a:pt x="95" y="71"/>
                  </a:lnTo>
                  <a:lnTo>
                    <a:pt x="83" y="59"/>
                  </a:lnTo>
                  <a:lnTo>
                    <a:pt x="59" y="41"/>
                  </a:lnTo>
                  <a:lnTo>
                    <a:pt x="30" y="24"/>
                  </a:lnTo>
                  <a:lnTo>
                    <a:pt x="18" y="18"/>
                  </a:lnTo>
                  <a:lnTo>
                    <a:pt x="6" y="12"/>
                  </a:lnTo>
                  <a:lnTo>
                    <a:pt x="6" y="6"/>
                  </a:lnTo>
                  <a:lnTo>
                    <a:pt x="6" y="0"/>
                  </a:lnTo>
                  <a:lnTo>
                    <a:pt x="0" y="0"/>
                  </a:lnTo>
                  <a:lnTo>
                    <a:pt x="0" y="6"/>
                  </a:lnTo>
                  <a:lnTo>
                    <a:pt x="0" y="12"/>
                  </a:lnTo>
                  <a:lnTo>
                    <a:pt x="0" y="18"/>
                  </a:lnTo>
                  <a:lnTo>
                    <a:pt x="6" y="18"/>
                  </a:lnTo>
                  <a:lnTo>
                    <a:pt x="12" y="24"/>
                  </a:lnTo>
                  <a:lnTo>
                    <a:pt x="24" y="30"/>
                  </a:lnTo>
                  <a:lnTo>
                    <a:pt x="35" y="36"/>
                  </a:lnTo>
                  <a:lnTo>
                    <a:pt x="47" y="47"/>
                  </a:lnTo>
                  <a:lnTo>
                    <a:pt x="59" y="53"/>
                  </a:lnTo>
                  <a:lnTo>
                    <a:pt x="65" y="65"/>
                  </a:lnTo>
                  <a:lnTo>
                    <a:pt x="77" y="77"/>
                  </a:lnTo>
                  <a:lnTo>
                    <a:pt x="83" y="94"/>
                  </a:lnTo>
                  <a:lnTo>
                    <a:pt x="89" y="112"/>
                  </a:lnTo>
                  <a:lnTo>
                    <a:pt x="89" y="118"/>
                  </a:lnTo>
                  <a:lnTo>
                    <a:pt x="95" y="124"/>
                  </a:lnTo>
                  <a:lnTo>
                    <a:pt x="101" y="124"/>
                  </a:lnTo>
                  <a:lnTo>
                    <a:pt x="107" y="124"/>
                  </a:lnTo>
                  <a:lnTo>
                    <a:pt x="113" y="130"/>
                  </a:lnTo>
                  <a:lnTo>
                    <a:pt x="119" y="130"/>
                  </a:lnTo>
                </a:path>
              </a:pathLst>
            </a:custGeom>
            <a:noFill/>
            <a:ln w="0">
              <a:solidFill>
                <a:srgbClr val="000000"/>
              </a:solidFill>
              <a:prstDash val="solid"/>
              <a:round/>
              <a:headEnd/>
              <a:tailEnd/>
            </a:ln>
          </p:spPr>
          <p:txBody>
            <a:bodyPr/>
            <a:lstStyle/>
            <a:p>
              <a:endParaRPr lang="en-US"/>
            </a:p>
          </p:txBody>
        </p:sp>
        <p:sp>
          <p:nvSpPr>
            <p:cNvPr id="24018" name="Freeform 76"/>
            <p:cNvSpPr>
              <a:spLocks/>
            </p:cNvSpPr>
            <p:nvPr/>
          </p:nvSpPr>
          <p:spPr bwMode="auto">
            <a:xfrm>
              <a:off x="503" y="740"/>
              <a:ext cx="54" cy="94"/>
            </a:xfrm>
            <a:custGeom>
              <a:avLst/>
              <a:gdLst>
                <a:gd name="T0" fmla="*/ 42 w 54"/>
                <a:gd name="T1" fmla="*/ 0 h 94"/>
                <a:gd name="T2" fmla="*/ 42 w 54"/>
                <a:gd name="T3" fmla="*/ 0 h 94"/>
                <a:gd name="T4" fmla="*/ 36 w 54"/>
                <a:gd name="T5" fmla="*/ 5 h 94"/>
                <a:gd name="T6" fmla="*/ 36 w 54"/>
                <a:gd name="T7" fmla="*/ 17 h 94"/>
                <a:gd name="T8" fmla="*/ 30 w 54"/>
                <a:gd name="T9" fmla="*/ 29 h 94"/>
                <a:gd name="T10" fmla="*/ 24 w 54"/>
                <a:gd name="T11" fmla="*/ 41 h 94"/>
                <a:gd name="T12" fmla="*/ 12 w 54"/>
                <a:gd name="T13" fmla="*/ 53 h 94"/>
                <a:gd name="T14" fmla="*/ 0 w 54"/>
                <a:gd name="T15" fmla="*/ 70 h 94"/>
                <a:gd name="T16" fmla="*/ 0 w 54"/>
                <a:gd name="T17" fmla="*/ 76 h 94"/>
                <a:gd name="T18" fmla="*/ 0 w 54"/>
                <a:gd name="T19" fmla="*/ 82 h 94"/>
                <a:gd name="T20" fmla="*/ 0 w 54"/>
                <a:gd name="T21" fmla="*/ 88 h 94"/>
                <a:gd name="T22" fmla="*/ 0 w 54"/>
                <a:gd name="T23" fmla="*/ 94 h 94"/>
                <a:gd name="T24" fmla="*/ 12 w 54"/>
                <a:gd name="T25" fmla="*/ 82 h 94"/>
                <a:gd name="T26" fmla="*/ 24 w 54"/>
                <a:gd name="T27" fmla="*/ 70 h 94"/>
                <a:gd name="T28" fmla="*/ 42 w 54"/>
                <a:gd name="T29" fmla="*/ 58 h 94"/>
                <a:gd name="T30" fmla="*/ 48 w 54"/>
                <a:gd name="T31" fmla="*/ 47 h 94"/>
                <a:gd name="T32" fmla="*/ 54 w 54"/>
                <a:gd name="T33" fmla="*/ 35 h 94"/>
                <a:gd name="T34" fmla="*/ 54 w 54"/>
                <a:gd name="T35" fmla="*/ 5 h 94"/>
                <a:gd name="T36" fmla="*/ 54 w 54"/>
                <a:gd name="T37" fmla="*/ 0 h 94"/>
                <a:gd name="T38" fmla="*/ 54 w 54"/>
                <a:gd name="T39" fmla="*/ 0 h 94"/>
                <a:gd name="T40" fmla="*/ 48 w 54"/>
                <a:gd name="T41" fmla="*/ 0 h 94"/>
                <a:gd name="T42" fmla="*/ 48 w 54"/>
                <a:gd name="T43" fmla="*/ 0 h 94"/>
                <a:gd name="T44" fmla="*/ 42 w 54"/>
                <a:gd name="T45" fmla="*/ 0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94">
                  <a:moveTo>
                    <a:pt x="42" y="0"/>
                  </a:moveTo>
                  <a:lnTo>
                    <a:pt x="42" y="0"/>
                  </a:lnTo>
                  <a:lnTo>
                    <a:pt x="36" y="5"/>
                  </a:lnTo>
                  <a:lnTo>
                    <a:pt x="36" y="17"/>
                  </a:lnTo>
                  <a:lnTo>
                    <a:pt x="30" y="29"/>
                  </a:lnTo>
                  <a:lnTo>
                    <a:pt x="24" y="41"/>
                  </a:lnTo>
                  <a:lnTo>
                    <a:pt x="12" y="53"/>
                  </a:lnTo>
                  <a:lnTo>
                    <a:pt x="0" y="70"/>
                  </a:lnTo>
                  <a:lnTo>
                    <a:pt x="0" y="76"/>
                  </a:lnTo>
                  <a:lnTo>
                    <a:pt x="0" y="82"/>
                  </a:lnTo>
                  <a:lnTo>
                    <a:pt x="0" y="88"/>
                  </a:lnTo>
                  <a:lnTo>
                    <a:pt x="0" y="94"/>
                  </a:lnTo>
                  <a:lnTo>
                    <a:pt x="12" y="82"/>
                  </a:lnTo>
                  <a:lnTo>
                    <a:pt x="24" y="70"/>
                  </a:lnTo>
                  <a:lnTo>
                    <a:pt x="42" y="58"/>
                  </a:lnTo>
                  <a:lnTo>
                    <a:pt x="48" y="47"/>
                  </a:lnTo>
                  <a:lnTo>
                    <a:pt x="54" y="35"/>
                  </a:lnTo>
                  <a:lnTo>
                    <a:pt x="54" y="5"/>
                  </a:lnTo>
                  <a:lnTo>
                    <a:pt x="54" y="0"/>
                  </a:lnTo>
                  <a:lnTo>
                    <a:pt x="48" y="0"/>
                  </a:lnTo>
                  <a:lnTo>
                    <a:pt x="42" y="0"/>
                  </a:lnTo>
                </a:path>
              </a:pathLst>
            </a:custGeom>
            <a:noFill/>
            <a:ln w="0">
              <a:solidFill>
                <a:srgbClr val="000000"/>
              </a:solidFill>
              <a:prstDash val="solid"/>
              <a:round/>
              <a:headEnd/>
              <a:tailEnd/>
            </a:ln>
          </p:spPr>
          <p:txBody>
            <a:bodyPr/>
            <a:lstStyle/>
            <a:p>
              <a:endParaRPr lang="en-US"/>
            </a:p>
          </p:txBody>
        </p:sp>
        <p:sp>
          <p:nvSpPr>
            <p:cNvPr id="24019" name="Freeform 77"/>
            <p:cNvSpPr>
              <a:spLocks/>
            </p:cNvSpPr>
            <p:nvPr/>
          </p:nvSpPr>
          <p:spPr bwMode="auto">
            <a:xfrm>
              <a:off x="515" y="663"/>
              <a:ext cx="144" cy="283"/>
            </a:xfrm>
            <a:custGeom>
              <a:avLst/>
              <a:gdLst>
                <a:gd name="T0" fmla="*/ 126 w 144"/>
                <a:gd name="T1" fmla="*/ 194 h 283"/>
                <a:gd name="T2" fmla="*/ 132 w 144"/>
                <a:gd name="T3" fmla="*/ 206 h 283"/>
                <a:gd name="T4" fmla="*/ 132 w 144"/>
                <a:gd name="T5" fmla="*/ 247 h 283"/>
                <a:gd name="T6" fmla="*/ 138 w 144"/>
                <a:gd name="T7" fmla="*/ 265 h 283"/>
                <a:gd name="T8" fmla="*/ 144 w 144"/>
                <a:gd name="T9" fmla="*/ 271 h 283"/>
                <a:gd name="T10" fmla="*/ 144 w 144"/>
                <a:gd name="T11" fmla="*/ 277 h 283"/>
                <a:gd name="T12" fmla="*/ 144 w 144"/>
                <a:gd name="T13" fmla="*/ 283 h 283"/>
                <a:gd name="T14" fmla="*/ 132 w 144"/>
                <a:gd name="T15" fmla="*/ 271 h 283"/>
                <a:gd name="T16" fmla="*/ 120 w 144"/>
                <a:gd name="T17" fmla="*/ 259 h 283"/>
                <a:gd name="T18" fmla="*/ 108 w 144"/>
                <a:gd name="T19" fmla="*/ 253 h 283"/>
                <a:gd name="T20" fmla="*/ 102 w 144"/>
                <a:gd name="T21" fmla="*/ 247 h 283"/>
                <a:gd name="T22" fmla="*/ 120 w 144"/>
                <a:gd name="T23" fmla="*/ 247 h 283"/>
                <a:gd name="T24" fmla="*/ 120 w 144"/>
                <a:gd name="T25" fmla="*/ 224 h 283"/>
                <a:gd name="T26" fmla="*/ 114 w 144"/>
                <a:gd name="T27" fmla="*/ 200 h 283"/>
                <a:gd name="T28" fmla="*/ 90 w 144"/>
                <a:gd name="T29" fmla="*/ 212 h 283"/>
                <a:gd name="T30" fmla="*/ 78 w 144"/>
                <a:gd name="T31" fmla="*/ 224 h 283"/>
                <a:gd name="T32" fmla="*/ 72 w 144"/>
                <a:gd name="T33" fmla="*/ 236 h 283"/>
                <a:gd name="T34" fmla="*/ 66 w 144"/>
                <a:gd name="T35" fmla="*/ 224 h 283"/>
                <a:gd name="T36" fmla="*/ 48 w 144"/>
                <a:gd name="T37" fmla="*/ 206 h 283"/>
                <a:gd name="T38" fmla="*/ 30 w 144"/>
                <a:gd name="T39" fmla="*/ 206 h 283"/>
                <a:gd name="T40" fmla="*/ 30 w 144"/>
                <a:gd name="T41" fmla="*/ 241 h 283"/>
                <a:gd name="T42" fmla="*/ 42 w 144"/>
                <a:gd name="T43" fmla="*/ 247 h 283"/>
                <a:gd name="T44" fmla="*/ 48 w 144"/>
                <a:gd name="T45" fmla="*/ 253 h 283"/>
                <a:gd name="T46" fmla="*/ 30 w 144"/>
                <a:gd name="T47" fmla="*/ 253 h 283"/>
                <a:gd name="T48" fmla="*/ 18 w 144"/>
                <a:gd name="T49" fmla="*/ 271 h 283"/>
                <a:gd name="T50" fmla="*/ 6 w 144"/>
                <a:gd name="T51" fmla="*/ 277 h 283"/>
                <a:gd name="T52" fmla="*/ 6 w 144"/>
                <a:gd name="T53" fmla="*/ 277 h 283"/>
                <a:gd name="T54" fmla="*/ 6 w 144"/>
                <a:gd name="T55" fmla="*/ 271 h 283"/>
                <a:gd name="T56" fmla="*/ 6 w 144"/>
                <a:gd name="T57" fmla="*/ 265 h 283"/>
                <a:gd name="T58" fmla="*/ 18 w 144"/>
                <a:gd name="T59" fmla="*/ 253 h 283"/>
                <a:gd name="T60" fmla="*/ 18 w 144"/>
                <a:gd name="T61" fmla="*/ 218 h 283"/>
                <a:gd name="T62" fmla="*/ 18 w 144"/>
                <a:gd name="T63" fmla="*/ 194 h 283"/>
                <a:gd name="T64" fmla="*/ 42 w 144"/>
                <a:gd name="T65" fmla="*/ 188 h 283"/>
                <a:gd name="T66" fmla="*/ 60 w 144"/>
                <a:gd name="T67" fmla="*/ 171 h 283"/>
                <a:gd name="T68" fmla="*/ 48 w 144"/>
                <a:gd name="T69" fmla="*/ 141 h 283"/>
                <a:gd name="T70" fmla="*/ 36 w 144"/>
                <a:gd name="T71" fmla="*/ 106 h 283"/>
                <a:gd name="T72" fmla="*/ 42 w 144"/>
                <a:gd name="T73" fmla="*/ 77 h 283"/>
                <a:gd name="T74" fmla="*/ 48 w 144"/>
                <a:gd name="T75" fmla="*/ 53 h 283"/>
                <a:gd name="T76" fmla="*/ 30 w 144"/>
                <a:gd name="T77" fmla="*/ 41 h 283"/>
                <a:gd name="T78" fmla="*/ 30 w 144"/>
                <a:gd name="T79" fmla="*/ 29 h 283"/>
                <a:gd name="T80" fmla="*/ 54 w 144"/>
                <a:gd name="T81" fmla="*/ 24 h 283"/>
                <a:gd name="T82" fmla="*/ 66 w 144"/>
                <a:gd name="T83" fmla="*/ 6 h 283"/>
                <a:gd name="T84" fmla="*/ 78 w 144"/>
                <a:gd name="T85" fmla="*/ 0 h 283"/>
                <a:gd name="T86" fmla="*/ 84 w 144"/>
                <a:gd name="T87" fmla="*/ 18 h 283"/>
                <a:gd name="T88" fmla="*/ 102 w 144"/>
                <a:gd name="T89" fmla="*/ 24 h 283"/>
                <a:gd name="T90" fmla="*/ 120 w 144"/>
                <a:gd name="T91" fmla="*/ 29 h 283"/>
                <a:gd name="T92" fmla="*/ 114 w 144"/>
                <a:gd name="T93" fmla="*/ 47 h 283"/>
                <a:gd name="T94" fmla="*/ 102 w 144"/>
                <a:gd name="T95" fmla="*/ 53 h 283"/>
                <a:gd name="T96" fmla="*/ 102 w 144"/>
                <a:gd name="T97" fmla="*/ 65 h 283"/>
                <a:gd name="T98" fmla="*/ 108 w 144"/>
                <a:gd name="T99" fmla="*/ 106 h 283"/>
                <a:gd name="T100" fmla="*/ 102 w 144"/>
                <a:gd name="T101" fmla="*/ 141 h 283"/>
                <a:gd name="T102" fmla="*/ 90 w 144"/>
                <a:gd name="T103" fmla="*/ 171 h 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4" h="283">
                  <a:moveTo>
                    <a:pt x="108" y="188"/>
                  </a:moveTo>
                  <a:lnTo>
                    <a:pt x="120" y="188"/>
                  </a:lnTo>
                  <a:lnTo>
                    <a:pt x="126" y="194"/>
                  </a:lnTo>
                  <a:lnTo>
                    <a:pt x="132" y="194"/>
                  </a:lnTo>
                  <a:lnTo>
                    <a:pt x="132" y="200"/>
                  </a:lnTo>
                  <a:lnTo>
                    <a:pt x="132" y="206"/>
                  </a:lnTo>
                  <a:lnTo>
                    <a:pt x="132" y="218"/>
                  </a:lnTo>
                  <a:lnTo>
                    <a:pt x="132" y="230"/>
                  </a:lnTo>
                  <a:lnTo>
                    <a:pt x="132" y="241"/>
                  </a:lnTo>
                  <a:lnTo>
                    <a:pt x="132" y="247"/>
                  </a:lnTo>
                  <a:lnTo>
                    <a:pt x="132" y="253"/>
                  </a:lnTo>
                  <a:lnTo>
                    <a:pt x="132" y="259"/>
                  </a:lnTo>
                  <a:lnTo>
                    <a:pt x="138" y="259"/>
                  </a:lnTo>
                  <a:lnTo>
                    <a:pt x="138" y="265"/>
                  </a:lnTo>
                  <a:lnTo>
                    <a:pt x="144" y="265"/>
                  </a:lnTo>
                  <a:lnTo>
                    <a:pt x="144" y="271"/>
                  </a:lnTo>
                  <a:lnTo>
                    <a:pt x="144" y="277"/>
                  </a:lnTo>
                  <a:lnTo>
                    <a:pt x="144" y="283"/>
                  </a:lnTo>
                  <a:lnTo>
                    <a:pt x="138" y="277"/>
                  </a:lnTo>
                  <a:lnTo>
                    <a:pt x="132" y="277"/>
                  </a:lnTo>
                  <a:lnTo>
                    <a:pt x="132" y="271"/>
                  </a:lnTo>
                  <a:lnTo>
                    <a:pt x="126" y="265"/>
                  </a:lnTo>
                  <a:lnTo>
                    <a:pt x="126" y="259"/>
                  </a:lnTo>
                  <a:lnTo>
                    <a:pt x="120" y="259"/>
                  </a:lnTo>
                  <a:lnTo>
                    <a:pt x="120" y="253"/>
                  </a:lnTo>
                  <a:lnTo>
                    <a:pt x="114" y="253"/>
                  </a:lnTo>
                  <a:lnTo>
                    <a:pt x="108" y="253"/>
                  </a:lnTo>
                  <a:lnTo>
                    <a:pt x="102" y="253"/>
                  </a:lnTo>
                  <a:lnTo>
                    <a:pt x="102" y="247"/>
                  </a:lnTo>
                  <a:lnTo>
                    <a:pt x="108" y="247"/>
                  </a:lnTo>
                  <a:lnTo>
                    <a:pt x="114" y="247"/>
                  </a:lnTo>
                  <a:lnTo>
                    <a:pt x="120" y="247"/>
                  </a:lnTo>
                  <a:lnTo>
                    <a:pt x="120" y="241"/>
                  </a:lnTo>
                  <a:lnTo>
                    <a:pt x="120" y="236"/>
                  </a:lnTo>
                  <a:lnTo>
                    <a:pt x="120" y="224"/>
                  </a:lnTo>
                  <a:lnTo>
                    <a:pt x="120" y="212"/>
                  </a:lnTo>
                  <a:lnTo>
                    <a:pt x="120" y="206"/>
                  </a:lnTo>
                  <a:lnTo>
                    <a:pt x="120" y="200"/>
                  </a:lnTo>
                  <a:lnTo>
                    <a:pt x="114" y="200"/>
                  </a:lnTo>
                  <a:lnTo>
                    <a:pt x="108" y="206"/>
                  </a:lnTo>
                  <a:lnTo>
                    <a:pt x="102" y="206"/>
                  </a:lnTo>
                  <a:lnTo>
                    <a:pt x="96" y="212"/>
                  </a:lnTo>
                  <a:lnTo>
                    <a:pt x="90" y="212"/>
                  </a:lnTo>
                  <a:lnTo>
                    <a:pt x="84" y="218"/>
                  </a:lnTo>
                  <a:lnTo>
                    <a:pt x="84" y="224"/>
                  </a:lnTo>
                  <a:lnTo>
                    <a:pt x="78" y="224"/>
                  </a:lnTo>
                  <a:lnTo>
                    <a:pt x="78" y="230"/>
                  </a:lnTo>
                  <a:lnTo>
                    <a:pt x="78" y="236"/>
                  </a:lnTo>
                  <a:lnTo>
                    <a:pt x="72" y="236"/>
                  </a:lnTo>
                  <a:lnTo>
                    <a:pt x="72" y="230"/>
                  </a:lnTo>
                  <a:lnTo>
                    <a:pt x="66" y="230"/>
                  </a:lnTo>
                  <a:lnTo>
                    <a:pt x="66" y="224"/>
                  </a:lnTo>
                  <a:lnTo>
                    <a:pt x="66" y="218"/>
                  </a:lnTo>
                  <a:lnTo>
                    <a:pt x="60" y="212"/>
                  </a:lnTo>
                  <a:lnTo>
                    <a:pt x="54" y="212"/>
                  </a:lnTo>
                  <a:lnTo>
                    <a:pt x="48" y="206"/>
                  </a:lnTo>
                  <a:lnTo>
                    <a:pt x="42" y="206"/>
                  </a:lnTo>
                  <a:lnTo>
                    <a:pt x="36" y="200"/>
                  </a:lnTo>
                  <a:lnTo>
                    <a:pt x="30" y="200"/>
                  </a:lnTo>
                  <a:lnTo>
                    <a:pt x="30" y="206"/>
                  </a:lnTo>
                  <a:lnTo>
                    <a:pt x="30" y="212"/>
                  </a:lnTo>
                  <a:lnTo>
                    <a:pt x="30" y="224"/>
                  </a:lnTo>
                  <a:lnTo>
                    <a:pt x="30" y="236"/>
                  </a:lnTo>
                  <a:lnTo>
                    <a:pt x="30" y="241"/>
                  </a:lnTo>
                  <a:lnTo>
                    <a:pt x="30" y="247"/>
                  </a:lnTo>
                  <a:lnTo>
                    <a:pt x="36" y="247"/>
                  </a:lnTo>
                  <a:lnTo>
                    <a:pt x="42" y="247"/>
                  </a:lnTo>
                  <a:lnTo>
                    <a:pt x="48" y="247"/>
                  </a:lnTo>
                  <a:lnTo>
                    <a:pt x="48" y="253"/>
                  </a:lnTo>
                  <a:lnTo>
                    <a:pt x="42" y="253"/>
                  </a:lnTo>
                  <a:lnTo>
                    <a:pt x="36" y="253"/>
                  </a:lnTo>
                  <a:lnTo>
                    <a:pt x="30" y="253"/>
                  </a:lnTo>
                  <a:lnTo>
                    <a:pt x="30" y="259"/>
                  </a:lnTo>
                  <a:lnTo>
                    <a:pt x="24" y="259"/>
                  </a:lnTo>
                  <a:lnTo>
                    <a:pt x="24" y="265"/>
                  </a:lnTo>
                  <a:lnTo>
                    <a:pt x="18" y="271"/>
                  </a:lnTo>
                  <a:lnTo>
                    <a:pt x="12" y="277"/>
                  </a:lnTo>
                  <a:lnTo>
                    <a:pt x="6" y="277"/>
                  </a:lnTo>
                  <a:lnTo>
                    <a:pt x="6" y="283"/>
                  </a:lnTo>
                  <a:lnTo>
                    <a:pt x="6" y="277"/>
                  </a:lnTo>
                  <a:lnTo>
                    <a:pt x="6" y="271"/>
                  </a:lnTo>
                  <a:lnTo>
                    <a:pt x="0" y="271"/>
                  </a:lnTo>
                  <a:lnTo>
                    <a:pt x="6" y="265"/>
                  </a:lnTo>
                  <a:lnTo>
                    <a:pt x="12" y="265"/>
                  </a:lnTo>
                  <a:lnTo>
                    <a:pt x="12" y="259"/>
                  </a:lnTo>
                  <a:lnTo>
                    <a:pt x="18" y="259"/>
                  </a:lnTo>
                  <a:lnTo>
                    <a:pt x="18" y="253"/>
                  </a:lnTo>
                  <a:lnTo>
                    <a:pt x="18" y="247"/>
                  </a:lnTo>
                  <a:lnTo>
                    <a:pt x="18" y="241"/>
                  </a:lnTo>
                  <a:lnTo>
                    <a:pt x="18" y="230"/>
                  </a:lnTo>
                  <a:lnTo>
                    <a:pt x="18" y="218"/>
                  </a:lnTo>
                  <a:lnTo>
                    <a:pt x="18" y="206"/>
                  </a:lnTo>
                  <a:lnTo>
                    <a:pt x="18" y="200"/>
                  </a:lnTo>
                  <a:lnTo>
                    <a:pt x="18" y="194"/>
                  </a:lnTo>
                  <a:lnTo>
                    <a:pt x="24" y="194"/>
                  </a:lnTo>
                  <a:lnTo>
                    <a:pt x="24" y="188"/>
                  </a:lnTo>
                  <a:lnTo>
                    <a:pt x="30" y="188"/>
                  </a:lnTo>
                  <a:lnTo>
                    <a:pt x="42" y="188"/>
                  </a:lnTo>
                  <a:lnTo>
                    <a:pt x="48" y="188"/>
                  </a:lnTo>
                  <a:lnTo>
                    <a:pt x="54" y="188"/>
                  </a:lnTo>
                  <a:lnTo>
                    <a:pt x="60" y="171"/>
                  </a:lnTo>
                  <a:lnTo>
                    <a:pt x="54" y="165"/>
                  </a:lnTo>
                  <a:lnTo>
                    <a:pt x="54" y="159"/>
                  </a:lnTo>
                  <a:lnTo>
                    <a:pt x="48" y="153"/>
                  </a:lnTo>
                  <a:lnTo>
                    <a:pt x="48" y="141"/>
                  </a:lnTo>
                  <a:lnTo>
                    <a:pt x="42" y="141"/>
                  </a:lnTo>
                  <a:lnTo>
                    <a:pt x="42" y="135"/>
                  </a:lnTo>
                  <a:lnTo>
                    <a:pt x="42" y="118"/>
                  </a:lnTo>
                  <a:lnTo>
                    <a:pt x="36" y="106"/>
                  </a:lnTo>
                  <a:lnTo>
                    <a:pt x="36" y="94"/>
                  </a:lnTo>
                  <a:lnTo>
                    <a:pt x="42" y="88"/>
                  </a:lnTo>
                  <a:lnTo>
                    <a:pt x="42" y="82"/>
                  </a:lnTo>
                  <a:lnTo>
                    <a:pt x="42" y="77"/>
                  </a:lnTo>
                  <a:lnTo>
                    <a:pt x="48" y="65"/>
                  </a:lnTo>
                  <a:lnTo>
                    <a:pt x="48" y="53"/>
                  </a:lnTo>
                  <a:lnTo>
                    <a:pt x="42" y="53"/>
                  </a:lnTo>
                  <a:lnTo>
                    <a:pt x="36" y="47"/>
                  </a:lnTo>
                  <a:lnTo>
                    <a:pt x="30" y="41"/>
                  </a:lnTo>
                  <a:lnTo>
                    <a:pt x="30" y="35"/>
                  </a:lnTo>
                  <a:lnTo>
                    <a:pt x="30" y="29"/>
                  </a:lnTo>
                  <a:lnTo>
                    <a:pt x="36" y="29"/>
                  </a:lnTo>
                  <a:lnTo>
                    <a:pt x="42" y="29"/>
                  </a:lnTo>
                  <a:lnTo>
                    <a:pt x="48" y="24"/>
                  </a:lnTo>
                  <a:lnTo>
                    <a:pt x="54" y="24"/>
                  </a:lnTo>
                  <a:lnTo>
                    <a:pt x="60" y="24"/>
                  </a:lnTo>
                  <a:lnTo>
                    <a:pt x="60" y="29"/>
                  </a:lnTo>
                  <a:lnTo>
                    <a:pt x="66" y="12"/>
                  </a:lnTo>
                  <a:lnTo>
                    <a:pt x="66" y="6"/>
                  </a:lnTo>
                  <a:lnTo>
                    <a:pt x="72" y="0"/>
                  </a:lnTo>
                  <a:lnTo>
                    <a:pt x="78" y="0"/>
                  </a:lnTo>
                  <a:lnTo>
                    <a:pt x="78" y="6"/>
                  </a:lnTo>
                  <a:lnTo>
                    <a:pt x="84" y="12"/>
                  </a:lnTo>
                  <a:lnTo>
                    <a:pt x="84" y="18"/>
                  </a:lnTo>
                  <a:lnTo>
                    <a:pt x="84" y="29"/>
                  </a:lnTo>
                  <a:lnTo>
                    <a:pt x="90" y="24"/>
                  </a:lnTo>
                  <a:lnTo>
                    <a:pt x="102" y="24"/>
                  </a:lnTo>
                  <a:lnTo>
                    <a:pt x="108" y="29"/>
                  </a:lnTo>
                  <a:lnTo>
                    <a:pt x="114" y="29"/>
                  </a:lnTo>
                  <a:lnTo>
                    <a:pt x="120" y="29"/>
                  </a:lnTo>
                  <a:lnTo>
                    <a:pt x="120" y="35"/>
                  </a:lnTo>
                  <a:lnTo>
                    <a:pt x="120" y="41"/>
                  </a:lnTo>
                  <a:lnTo>
                    <a:pt x="114" y="47"/>
                  </a:lnTo>
                  <a:lnTo>
                    <a:pt x="108" y="53"/>
                  </a:lnTo>
                  <a:lnTo>
                    <a:pt x="102" y="53"/>
                  </a:lnTo>
                  <a:lnTo>
                    <a:pt x="96" y="53"/>
                  </a:lnTo>
                  <a:lnTo>
                    <a:pt x="102" y="59"/>
                  </a:lnTo>
                  <a:lnTo>
                    <a:pt x="102" y="65"/>
                  </a:lnTo>
                  <a:lnTo>
                    <a:pt x="108" y="77"/>
                  </a:lnTo>
                  <a:lnTo>
                    <a:pt x="108" y="82"/>
                  </a:lnTo>
                  <a:lnTo>
                    <a:pt x="108" y="88"/>
                  </a:lnTo>
                  <a:lnTo>
                    <a:pt x="108" y="106"/>
                  </a:lnTo>
                  <a:lnTo>
                    <a:pt x="108" y="124"/>
                  </a:lnTo>
                  <a:lnTo>
                    <a:pt x="108" y="135"/>
                  </a:lnTo>
                  <a:lnTo>
                    <a:pt x="102" y="135"/>
                  </a:lnTo>
                  <a:lnTo>
                    <a:pt x="102" y="141"/>
                  </a:lnTo>
                  <a:lnTo>
                    <a:pt x="96" y="153"/>
                  </a:lnTo>
                  <a:lnTo>
                    <a:pt x="90" y="159"/>
                  </a:lnTo>
                  <a:lnTo>
                    <a:pt x="90" y="165"/>
                  </a:lnTo>
                  <a:lnTo>
                    <a:pt x="90" y="171"/>
                  </a:lnTo>
                  <a:lnTo>
                    <a:pt x="90" y="188"/>
                  </a:lnTo>
                  <a:lnTo>
                    <a:pt x="108" y="188"/>
                  </a:lnTo>
                  <a:close/>
                </a:path>
              </a:pathLst>
            </a:custGeom>
            <a:solidFill>
              <a:srgbClr val="996633"/>
            </a:solidFill>
            <a:ln w="9525">
              <a:noFill/>
              <a:round/>
              <a:headEnd/>
              <a:tailEnd/>
            </a:ln>
          </p:spPr>
          <p:txBody>
            <a:bodyPr/>
            <a:lstStyle/>
            <a:p>
              <a:endParaRPr lang="en-US"/>
            </a:p>
          </p:txBody>
        </p:sp>
        <p:sp>
          <p:nvSpPr>
            <p:cNvPr id="24020" name="Freeform 78"/>
            <p:cNvSpPr>
              <a:spLocks/>
            </p:cNvSpPr>
            <p:nvPr/>
          </p:nvSpPr>
          <p:spPr bwMode="auto">
            <a:xfrm>
              <a:off x="515" y="663"/>
              <a:ext cx="144" cy="283"/>
            </a:xfrm>
            <a:custGeom>
              <a:avLst/>
              <a:gdLst>
                <a:gd name="T0" fmla="*/ 126 w 144"/>
                <a:gd name="T1" fmla="*/ 194 h 283"/>
                <a:gd name="T2" fmla="*/ 132 w 144"/>
                <a:gd name="T3" fmla="*/ 206 h 283"/>
                <a:gd name="T4" fmla="*/ 132 w 144"/>
                <a:gd name="T5" fmla="*/ 247 h 283"/>
                <a:gd name="T6" fmla="*/ 138 w 144"/>
                <a:gd name="T7" fmla="*/ 265 h 283"/>
                <a:gd name="T8" fmla="*/ 144 w 144"/>
                <a:gd name="T9" fmla="*/ 271 h 283"/>
                <a:gd name="T10" fmla="*/ 144 w 144"/>
                <a:gd name="T11" fmla="*/ 277 h 283"/>
                <a:gd name="T12" fmla="*/ 144 w 144"/>
                <a:gd name="T13" fmla="*/ 283 h 283"/>
                <a:gd name="T14" fmla="*/ 132 w 144"/>
                <a:gd name="T15" fmla="*/ 271 h 283"/>
                <a:gd name="T16" fmla="*/ 120 w 144"/>
                <a:gd name="T17" fmla="*/ 259 h 283"/>
                <a:gd name="T18" fmla="*/ 108 w 144"/>
                <a:gd name="T19" fmla="*/ 253 h 283"/>
                <a:gd name="T20" fmla="*/ 102 w 144"/>
                <a:gd name="T21" fmla="*/ 247 h 283"/>
                <a:gd name="T22" fmla="*/ 120 w 144"/>
                <a:gd name="T23" fmla="*/ 247 h 283"/>
                <a:gd name="T24" fmla="*/ 120 w 144"/>
                <a:gd name="T25" fmla="*/ 224 h 283"/>
                <a:gd name="T26" fmla="*/ 114 w 144"/>
                <a:gd name="T27" fmla="*/ 200 h 283"/>
                <a:gd name="T28" fmla="*/ 90 w 144"/>
                <a:gd name="T29" fmla="*/ 212 h 283"/>
                <a:gd name="T30" fmla="*/ 78 w 144"/>
                <a:gd name="T31" fmla="*/ 224 h 283"/>
                <a:gd name="T32" fmla="*/ 72 w 144"/>
                <a:gd name="T33" fmla="*/ 236 h 283"/>
                <a:gd name="T34" fmla="*/ 66 w 144"/>
                <a:gd name="T35" fmla="*/ 224 h 283"/>
                <a:gd name="T36" fmla="*/ 48 w 144"/>
                <a:gd name="T37" fmla="*/ 206 h 283"/>
                <a:gd name="T38" fmla="*/ 30 w 144"/>
                <a:gd name="T39" fmla="*/ 206 h 283"/>
                <a:gd name="T40" fmla="*/ 30 w 144"/>
                <a:gd name="T41" fmla="*/ 241 h 283"/>
                <a:gd name="T42" fmla="*/ 42 w 144"/>
                <a:gd name="T43" fmla="*/ 247 h 283"/>
                <a:gd name="T44" fmla="*/ 48 w 144"/>
                <a:gd name="T45" fmla="*/ 253 h 283"/>
                <a:gd name="T46" fmla="*/ 30 w 144"/>
                <a:gd name="T47" fmla="*/ 253 h 283"/>
                <a:gd name="T48" fmla="*/ 18 w 144"/>
                <a:gd name="T49" fmla="*/ 271 h 283"/>
                <a:gd name="T50" fmla="*/ 6 w 144"/>
                <a:gd name="T51" fmla="*/ 277 h 283"/>
                <a:gd name="T52" fmla="*/ 6 w 144"/>
                <a:gd name="T53" fmla="*/ 277 h 283"/>
                <a:gd name="T54" fmla="*/ 6 w 144"/>
                <a:gd name="T55" fmla="*/ 271 h 283"/>
                <a:gd name="T56" fmla="*/ 6 w 144"/>
                <a:gd name="T57" fmla="*/ 265 h 283"/>
                <a:gd name="T58" fmla="*/ 18 w 144"/>
                <a:gd name="T59" fmla="*/ 253 h 283"/>
                <a:gd name="T60" fmla="*/ 18 w 144"/>
                <a:gd name="T61" fmla="*/ 218 h 283"/>
                <a:gd name="T62" fmla="*/ 18 w 144"/>
                <a:gd name="T63" fmla="*/ 194 h 283"/>
                <a:gd name="T64" fmla="*/ 42 w 144"/>
                <a:gd name="T65" fmla="*/ 188 h 283"/>
                <a:gd name="T66" fmla="*/ 60 w 144"/>
                <a:gd name="T67" fmla="*/ 171 h 283"/>
                <a:gd name="T68" fmla="*/ 48 w 144"/>
                <a:gd name="T69" fmla="*/ 141 h 283"/>
                <a:gd name="T70" fmla="*/ 36 w 144"/>
                <a:gd name="T71" fmla="*/ 106 h 283"/>
                <a:gd name="T72" fmla="*/ 42 w 144"/>
                <a:gd name="T73" fmla="*/ 77 h 283"/>
                <a:gd name="T74" fmla="*/ 48 w 144"/>
                <a:gd name="T75" fmla="*/ 53 h 283"/>
                <a:gd name="T76" fmla="*/ 30 w 144"/>
                <a:gd name="T77" fmla="*/ 41 h 283"/>
                <a:gd name="T78" fmla="*/ 30 w 144"/>
                <a:gd name="T79" fmla="*/ 29 h 283"/>
                <a:gd name="T80" fmla="*/ 54 w 144"/>
                <a:gd name="T81" fmla="*/ 24 h 283"/>
                <a:gd name="T82" fmla="*/ 66 w 144"/>
                <a:gd name="T83" fmla="*/ 6 h 283"/>
                <a:gd name="T84" fmla="*/ 78 w 144"/>
                <a:gd name="T85" fmla="*/ 0 h 283"/>
                <a:gd name="T86" fmla="*/ 84 w 144"/>
                <a:gd name="T87" fmla="*/ 18 h 283"/>
                <a:gd name="T88" fmla="*/ 102 w 144"/>
                <a:gd name="T89" fmla="*/ 24 h 283"/>
                <a:gd name="T90" fmla="*/ 120 w 144"/>
                <a:gd name="T91" fmla="*/ 29 h 283"/>
                <a:gd name="T92" fmla="*/ 114 w 144"/>
                <a:gd name="T93" fmla="*/ 47 h 283"/>
                <a:gd name="T94" fmla="*/ 102 w 144"/>
                <a:gd name="T95" fmla="*/ 53 h 283"/>
                <a:gd name="T96" fmla="*/ 102 w 144"/>
                <a:gd name="T97" fmla="*/ 65 h 283"/>
                <a:gd name="T98" fmla="*/ 108 w 144"/>
                <a:gd name="T99" fmla="*/ 106 h 283"/>
                <a:gd name="T100" fmla="*/ 102 w 144"/>
                <a:gd name="T101" fmla="*/ 141 h 283"/>
                <a:gd name="T102" fmla="*/ 90 w 144"/>
                <a:gd name="T103" fmla="*/ 171 h 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4" h="283">
                  <a:moveTo>
                    <a:pt x="108" y="188"/>
                  </a:moveTo>
                  <a:lnTo>
                    <a:pt x="120" y="188"/>
                  </a:lnTo>
                  <a:lnTo>
                    <a:pt x="126" y="194"/>
                  </a:lnTo>
                  <a:lnTo>
                    <a:pt x="132" y="194"/>
                  </a:lnTo>
                  <a:lnTo>
                    <a:pt x="132" y="200"/>
                  </a:lnTo>
                  <a:lnTo>
                    <a:pt x="132" y="206"/>
                  </a:lnTo>
                  <a:lnTo>
                    <a:pt x="132" y="218"/>
                  </a:lnTo>
                  <a:lnTo>
                    <a:pt x="132" y="230"/>
                  </a:lnTo>
                  <a:lnTo>
                    <a:pt x="132" y="241"/>
                  </a:lnTo>
                  <a:lnTo>
                    <a:pt x="132" y="247"/>
                  </a:lnTo>
                  <a:lnTo>
                    <a:pt x="132" y="253"/>
                  </a:lnTo>
                  <a:lnTo>
                    <a:pt x="132" y="259"/>
                  </a:lnTo>
                  <a:lnTo>
                    <a:pt x="138" y="259"/>
                  </a:lnTo>
                  <a:lnTo>
                    <a:pt x="138" y="265"/>
                  </a:lnTo>
                  <a:lnTo>
                    <a:pt x="144" y="265"/>
                  </a:lnTo>
                  <a:lnTo>
                    <a:pt x="144" y="271"/>
                  </a:lnTo>
                  <a:lnTo>
                    <a:pt x="144" y="277"/>
                  </a:lnTo>
                  <a:lnTo>
                    <a:pt x="144" y="283"/>
                  </a:lnTo>
                  <a:lnTo>
                    <a:pt x="138" y="277"/>
                  </a:lnTo>
                  <a:lnTo>
                    <a:pt x="132" y="277"/>
                  </a:lnTo>
                  <a:lnTo>
                    <a:pt x="132" y="271"/>
                  </a:lnTo>
                  <a:lnTo>
                    <a:pt x="126" y="265"/>
                  </a:lnTo>
                  <a:lnTo>
                    <a:pt x="126" y="259"/>
                  </a:lnTo>
                  <a:lnTo>
                    <a:pt x="120" y="259"/>
                  </a:lnTo>
                  <a:lnTo>
                    <a:pt x="120" y="253"/>
                  </a:lnTo>
                  <a:lnTo>
                    <a:pt x="114" y="253"/>
                  </a:lnTo>
                  <a:lnTo>
                    <a:pt x="108" y="253"/>
                  </a:lnTo>
                  <a:lnTo>
                    <a:pt x="102" y="253"/>
                  </a:lnTo>
                  <a:lnTo>
                    <a:pt x="102" y="247"/>
                  </a:lnTo>
                  <a:lnTo>
                    <a:pt x="108" y="247"/>
                  </a:lnTo>
                  <a:lnTo>
                    <a:pt x="114" y="247"/>
                  </a:lnTo>
                  <a:lnTo>
                    <a:pt x="120" y="247"/>
                  </a:lnTo>
                  <a:lnTo>
                    <a:pt x="120" y="241"/>
                  </a:lnTo>
                  <a:lnTo>
                    <a:pt x="120" y="236"/>
                  </a:lnTo>
                  <a:lnTo>
                    <a:pt x="120" y="224"/>
                  </a:lnTo>
                  <a:lnTo>
                    <a:pt x="120" y="212"/>
                  </a:lnTo>
                  <a:lnTo>
                    <a:pt x="120" y="206"/>
                  </a:lnTo>
                  <a:lnTo>
                    <a:pt x="120" y="200"/>
                  </a:lnTo>
                  <a:lnTo>
                    <a:pt x="114" y="200"/>
                  </a:lnTo>
                  <a:lnTo>
                    <a:pt x="108" y="206"/>
                  </a:lnTo>
                  <a:lnTo>
                    <a:pt x="102" y="206"/>
                  </a:lnTo>
                  <a:lnTo>
                    <a:pt x="96" y="212"/>
                  </a:lnTo>
                  <a:lnTo>
                    <a:pt x="90" y="212"/>
                  </a:lnTo>
                  <a:lnTo>
                    <a:pt x="84" y="218"/>
                  </a:lnTo>
                  <a:lnTo>
                    <a:pt x="84" y="224"/>
                  </a:lnTo>
                  <a:lnTo>
                    <a:pt x="78" y="224"/>
                  </a:lnTo>
                  <a:lnTo>
                    <a:pt x="78" y="230"/>
                  </a:lnTo>
                  <a:lnTo>
                    <a:pt x="78" y="236"/>
                  </a:lnTo>
                  <a:lnTo>
                    <a:pt x="72" y="236"/>
                  </a:lnTo>
                  <a:lnTo>
                    <a:pt x="72" y="230"/>
                  </a:lnTo>
                  <a:lnTo>
                    <a:pt x="66" y="230"/>
                  </a:lnTo>
                  <a:lnTo>
                    <a:pt x="66" y="224"/>
                  </a:lnTo>
                  <a:lnTo>
                    <a:pt x="66" y="218"/>
                  </a:lnTo>
                  <a:lnTo>
                    <a:pt x="60" y="212"/>
                  </a:lnTo>
                  <a:lnTo>
                    <a:pt x="54" y="212"/>
                  </a:lnTo>
                  <a:lnTo>
                    <a:pt x="48" y="206"/>
                  </a:lnTo>
                  <a:lnTo>
                    <a:pt x="42" y="206"/>
                  </a:lnTo>
                  <a:lnTo>
                    <a:pt x="36" y="200"/>
                  </a:lnTo>
                  <a:lnTo>
                    <a:pt x="30" y="200"/>
                  </a:lnTo>
                  <a:lnTo>
                    <a:pt x="30" y="206"/>
                  </a:lnTo>
                  <a:lnTo>
                    <a:pt x="30" y="212"/>
                  </a:lnTo>
                  <a:lnTo>
                    <a:pt x="30" y="224"/>
                  </a:lnTo>
                  <a:lnTo>
                    <a:pt x="30" y="236"/>
                  </a:lnTo>
                  <a:lnTo>
                    <a:pt x="30" y="241"/>
                  </a:lnTo>
                  <a:lnTo>
                    <a:pt x="30" y="247"/>
                  </a:lnTo>
                  <a:lnTo>
                    <a:pt x="36" y="247"/>
                  </a:lnTo>
                  <a:lnTo>
                    <a:pt x="42" y="247"/>
                  </a:lnTo>
                  <a:lnTo>
                    <a:pt x="48" y="247"/>
                  </a:lnTo>
                  <a:lnTo>
                    <a:pt x="48" y="253"/>
                  </a:lnTo>
                  <a:lnTo>
                    <a:pt x="42" y="253"/>
                  </a:lnTo>
                  <a:lnTo>
                    <a:pt x="36" y="253"/>
                  </a:lnTo>
                  <a:lnTo>
                    <a:pt x="30" y="253"/>
                  </a:lnTo>
                  <a:lnTo>
                    <a:pt x="30" y="259"/>
                  </a:lnTo>
                  <a:lnTo>
                    <a:pt x="24" y="259"/>
                  </a:lnTo>
                  <a:lnTo>
                    <a:pt x="24" y="265"/>
                  </a:lnTo>
                  <a:lnTo>
                    <a:pt x="18" y="271"/>
                  </a:lnTo>
                  <a:lnTo>
                    <a:pt x="12" y="277"/>
                  </a:lnTo>
                  <a:lnTo>
                    <a:pt x="6" y="277"/>
                  </a:lnTo>
                  <a:lnTo>
                    <a:pt x="6" y="283"/>
                  </a:lnTo>
                  <a:lnTo>
                    <a:pt x="6" y="277"/>
                  </a:lnTo>
                  <a:lnTo>
                    <a:pt x="6" y="271"/>
                  </a:lnTo>
                  <a:lnTo>
                    <a:pt x="0" y="271"/>
                  </a:lnTo>
                  <a:lnTo>
                    <a:pt x="6" y="265"/>
                  </a:lnTo>
                  <a:lnTo>
                    <a:pt x="12" y="265"/>
                  </a:lnTo>
                  <a:lnTo>
                    <a:pt x="12" y="259"/>
                  </a:lnTo>
                  <a:lnTo>
                    <a:pt x="18" y="259"/>
                  </a:lnTo>
                  <a:lnTo>
                    <a:pt x="18" y="253"/>
                  </a:lnTo>
                  <a:lnTo>
                    <a:pt x="18" y="247"/>
                  </a:lnTo>
                  <a:lnTo>
                    <a:pt x="18" y="241"/>
                  </a:lnTo>
                  <a:lnTo>
                    <a:pt x="18" y="230"/>
                  </a:lnTo>
                  <a:lnTo>
                    <a:pt x="18" y="218"/>
                  </a:lnTo>
                  <a:lnTo>
                    <a:pt x="18" y="206"/>
                  </a:lnTo>
                  <a:lnTo>
                    <a:pt x="18" y="200"/>
                  </a:lnTo>
                  <a:lnTo>
                    <a:pt x="18" y="194"/>
                  </a:lnTo>
                  <a:lnTo>
                    <a:pt x="24" y="194"/>
                  </a:lnTo>
                  <a:lnTo>
                    <a:pt x="24" y="188"/>
                  </a:lnTo>
                  <a:lnTo>
                    <a:pt x="30" y="188"/>
                  </a:lnTo>
                  <a:lnTo>
                    <a:pt x="42" y="188"/>
                  </a:lnTo>
                  <a:lnTo>
                    <a:pt x="48" y="188"/>
                  </a:lnTo>
                  <a:lnTo>
                    <a:pt x="54" y="188"/>
                  </a:lnTo>
                  <a:lnTo>
                    <a:pt x="60" y="171"/>
                  </a:lnTo>
                  <a:lnTo>
                    <a:pt x="54" y="165"/>
                  </a:lnTo>
                  <a:lnTo>
                    <a:pt x="54" y="159"/>
                  </a:lnTo>
                  <a:lnTo>
                    <a:pt x="48" y="153"/>
                  </a:lnTo>
                  <a:lnTo>
                    <a:pt x="48" y="141"/>
                  </a:lnTo>
                  <a:lnTo>
                    <a:pt x="42" y="141"/>
                  </a:lnTo>
                  <a:lnTo>
                    <a:pt x="42" y="135"/>
                  </a:lnTo>
                  <a:lnTo>
                    <a:pt x="42" y="118"/>
                  </a:lnTo>
                  <a:lnTo>
                    <a:pt x="36" y="106"/>
                  </a:lnTo>
                  <a:lnTo>
                    <a:pt x="36" y="94"/>
                  </a:lnTo>
                  <a:lnTo>
                    <a:pt x="42" y="88"/>
                  </a:lnTo>
                  <a:lnTo>
                    <a:pt x="42" y="82"/>
                  </a:lnTo>
                  <a:lnTo>
                    <a:pt x="42" y="77"/>
                  </a:lnTo>
                  <a:lnTo>
                    <a:pt x="48" y="65"/>
                  </a:lnTo>
                  <a:lnTo>
                    <a:pt x="48" y="53"/>
                  </a:lnTo>
                  <a:lnTo>
                    <a:pt x="42" y="53"/>
                  </a:lnTo>
                  <a:lnTo>
                    <a:pt x="36" y="47"/>
                  </a:lnTo>
                  <a:lnTo>
                    <a:pt x="30" y="41"/>
                  </a:lnTo>
                  <a:lnTo>
                    <a:pt x="30" y="35"/>
                  </a:lnTo>
                  <a:lnTo>
                    <a:pt x="30" y="29"/>
                  </a:lnTo>
                  <a:lnTo>
                    <a:pt x="36" y="29"/>
                  </a:lnTo>
                  <a:lnTo>
                    <a:pt x="42" y="29"/>
                  </a:lnTo>
                  <a:lnTo>
                    <a:pt x="48" y="24"/>
                  </a:lnTo>
                  <a:lnTo>
                    <a:pt x="54" y="24"/>
                  </a:lnTo>
                  <a:lnTo>
                    <a:pt x="60" y="24"/>
                  </a:lnTo>
                  <a:lnTo>
                    <a:pt x="60" y="29"/>
                  </a:lnTo>
                  <a:lnTo>
                    <a:pt x="66" y="12"/>
                  </a:lnTo>
                  <a:lnTo>
                    <a:pt x="66" y="6"/>
                  </a:lnTo>
                  <a:lnTo>
                    <a:pt x="72" y="0"/>
                  </a:lnTo>
                  <a:lnTo>
                    <a:pt x="78" y="0"/>
                  </a:lnTo>
                  <a:lnTo>
                    <a:pt x="78" y="6"/>
                  </a:lnTo>
                  <a:lnTo>
                    <a:pt x="84" y="12"/>
                  </a:lnTo>
                  <a:lnTo>
                    <a:pt x="84" y="18"/>
                  </a:lnTo>
                  <a:lnTo>
                    <a:pt x="84" y="29"/>
                  </a:lnTo>
                  <a:lnTo>
                    <a:pt x="90" y="24"/>
                  </a:lnTo>
                  <a:lnTo>
                    <a:pt x="102" y="24"/>
                  </a:lnTo>
                  <a:lnTo>
                    <a:pt x="108" y="29"/>
                  </a:lnTo>
                  <a:lnTo>
                    <a:pt x="114" y="29"/>
                  </a:lnTo>
                  <a:lnTo>
                    <a:pt x="120" y="29"/>
                  </a:lnTo>
                  <a:lnTo>
                    <a:pt x="120" y="35"/>
                  </a:lnTo>
                  <a:lnTo>
                    <a:pt x="120" y="41"/>
                  </a:lnTo>
                  <a:lnTo>
                    <a:pt x="114" y="47"/>
                  </a:lnTo>
                  <a:lnTo>
                    <a:pt x="108" y="53"/>
                  </a:lnTo>
                  <a:lnTo>
                    <a:pt x="102" y="53"/>
                  </a:lnTo>
                  <a:lnTo>
                    <a:pt x="96" y="53"/>
                  </a:lnTo>
                  <a:lnTo>
                    <a:pt x="102" y="59"/>
                  </a:lnTo>
                  <a:lnTo>
                    <a:pt x="102" y="65"/>
                  </a:lnTo>
                  <a:lnTo>
                    <a:pt x="108" y="77"/>
                  </a:lnTo>
                  <a:lnTo>
                    <a:pt x="108" y="82"/>
                  </a:lnTo>
                  <a:lnTo>
                    <a:pt x="108" y="88"/>
                  </a:lnTo>
                  <a:lnTo>
                    <a:pt x="108" y="106"/>
                  </a:lnTo>
                  <a:lnTo>
                    <a:pt x="108" y="124"/>
                  </a:lnTo>
                  <a:lnTo>
                    <a:pt x="108" y="135"/>
                  </a:lnTo>
                  <a:lnTo>
                    <a:pt x="102" y="135"/>
                  </a:lnTo>
                  <a:lnTo>
                    <a:pt x="102" y="141"/>
                  </a:lnTo>
                  <a:lnTo>
                    <a:pt x="96" y="153"/>
                  </a:lnTo>
                  <a:lnTo>
                    <a:pt x="90" y="159"/>
                  </a:lnTo>
                  <a:lnTo>
                    <a:pt x="90" y="165"/>
                  </a:lnTo>
                  <a:lnTo>
                    <a:pt x="90" y="171"/>
                  </a:lnTo>
                  <a:lnTo>
                    <a:pt x="90" y="188"/>
                  </a:lnTo>
                  <a:lnTo>
                    <a:pt x="108" y="188"/>
                  </a:lnTo>
                </a:path>
              </a:pathLst>
            </a:custGeom>
            <a:noFill/>
            <a:ln w="0">
              <a:solidFill>
                <a:srgbClr val="000000"/>
              </a:solidFill>
              <a:prstDash val="solid"/>
              <a:round/>
              <a:headEnd/>
              <a:tailEnd/>
            </a:ln>
          </p:spPr>
          <p:txBody>
            <a:bodyPr/>
            <a:lstStyle/>
            <a:p>
              <a:endParaRPr lang="en-US"/>
            </a:p>
          </p:txBody>
        </p:sp>
        <p:sp>
          <p:nvSpPr>
            <p:cNvPr id="24021" name="Freeform 79"/>
            <p:cNvSpPr>
              <a:spLocks/>
            </p:cNvSpPr>
            <p:nvPr/>
          </p:nvSpPr>
          <p:spPr bwMode="auto">
            <a:xfrm>
              <a:off x="599" y="692"/>
              <a:ext cx="30" cy="24"/>
            </a:xfrm>
            <a:custGeom>
              <a:avLst/>
              <a:gdLst>
                <a:gd name="T0" fmla="*/ 30 w 30"/>
                <a:gd name="T1" fmla="*/ 0 h 24"/>
                <a:gd name="T2" fmla="*/ 30 w 30"/>
                <a:gd name="T3" fmla="*/ 0 h 24"/>
                <a:gd name="T4" fmla="*/ 24 w 30"/>
                <a:gd name="T5" fmla="*/ 0 h 24"/>
                <a:gd name="T6" fmla="*/ 18 w 30"/>
                <a:gd name="T7" fmla="*/ 0 h 24"/>
                <a:gd name="T8" fmla="*/ 12 w 30"/>
                <a:gd name="T9" fmla="*/ 6 h 24"/>
                <a:gd name="T10" fmla="*/ 6 w 30"/>
                <a:gd name="T11" fmla="*/ 6 h 24"/>
                <a:gd name="T12" fmla="*/ 6 w 30"/>
                <a:gd name="T13" fmla="*/ 6 h 24"/>
                <a:gd name="T14" fmla="*/ 0 w 30"/>
                <a:gd name="T15" fmla="*/ 6 h 24"/>
                <a:gd name="T16" fmla="*/ 0 w 30"/>
                <a:gd name="T17" fmla="*/ 6 h 24"/>
                <a:gd name="T18" fmla="*/ 0 w 30"/>
                <a:gd name="T19" fmla="*/ 6 h 24"/>
                <a:gd name="T20" fmla="*/ 6 w 30"/>
                <a:gd name="T21" fmla="*/ 6 h 24"/>
                <a:gd name="T22" fmla="*/ 6 w 30"/>
                <a:gd name="T23" fmla="*/ 12 h 24"/>
                <a:gd name="T24" fmla="*/ 6 w 30"/>
                <a:gd name="T25" fmla="*/ 12 h 24"/>
                <a:gd name="T26" fmla="*/ 12 w 30"/>
                <a:gd name="T27" fmla="*/ 18 h 24"/>
                <a:gd name="T28" fmla="*/ 12 w 30"/>
                <a:gd name="T29" fmla="*/ 18 h 24"/>
                <a:gd name="T30" fmla="*/ 12 w 30"/>
                <a:gd name="T31" fmla="*/ 24 h 24"/>
                <a:gd name="T32" fmla="*/ 12 w 30"/>
                <a:gd name="T33" fmla="*/ 24 h 24"/>
                <a:gd name="T34" fmla="*/ 18 w 30"/>
                <a:gd name="T35" fmla="*/ 24 h 24"/>
                <a:gd name="T36" fmla="*/ 18 w 30"/>
                <a:gd name="T37" fmla="*/ 24 h 24"/>
                <a:gd name="T38" fmla="*/ 24 w 30"/>
                <a:gd name="T39" fmla="*/ 18 h 24"/>
                <a:gd name="T40" fmla="*/ 24 w 30"/>
                <a:gd name="T41" fmla="*/ 18 h 24"/>
                <a:gd name="T42" fmla="*/ 30 w 30"/>
                <a:gd name="T43" fmla="*/ 12 h 24"/>
                <a:gd name="T44" fmla="*/ 30 w 30"/>
                <a:gd name="T45" fmla="*/ 6 h 24"/>
                <a:gd name="T46" fmla="*/ 30 w 30"/>
                <a:gd name="T47" fmla="*/ 6 h 24"/>
                <a:gd name="T48" fmla="*/ 30 w 30"/>
                <a:gd name="T49" fmla="*/ 6 h 24"/>
                <a:gd name="T50" fmla="*/ 30 w 30"/>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24">
                  <a:moveTo>
                    <a:pt x="30" y="0"/>
                  </a:moveTo>
                  <a:lnTo>
                    <a:pt x="30" y="0"/>
                  </a:lnTo>
                  <a:lnTo>
                    <a:pt x="24" y="0"/>
                  </a:lnTo>
                  <a:lnTo>
                    <a:pt x="18" y="0"/>
                  </a:lnTo>
                  <a:lnTo>
                    <a:pt x="12" y="6"/>
                  </a:lnTo>
                  <a:lnTo>
                    <a:pt x="6" y="6"/>
                  </a:lnTo>
                  <a:lnTo>
                    <a:pt x="0" y="6"/>
                  </a:lnTo>
                  <a:lnTo>
                    <a:pt x="6" y="6"/>
                  </a:lnTo>
                  <a:lnTo>
                    <a:pt x="6" y="12"/>
                  </a:lnTo>
                  <a:lnTo>
                    <a:pt x="12" y="18"/>
                  </a:lnTo>
                  <a:lnTo>
                    <a:pt x="12" y="24"/>
                  </a:lnTo>
                  <a:lnTo>
                    <a:pt x="18" y="24"/>
                  </a:lnTo>
                  <a:lnTo>
                    <a:pt x="24" y="18"/>
                  </a:lnTo>
                  <a:lnTo>
                    <a:pt x="30" y="12"/>
                  </a:lnTo>
                  <a:lnTo>
                    <a:pt x="30" y="6"/>
                  </a:lnTo>
                  <a:lnTo>
                    <a:pt x="30" y="0"/>
                  </a:lnTo>
                  <a:close/>
                </a:path>
              </a:pathLst>
            </a:custGeom>
            <a:solidFill>
              <a:srgbClr val="A65940"/>
            </a:solidFill>
            <a:ln w="9525">
              <a:noFill/>
              <a:round/>
              <a:headEnd/>
              <a:tailEnd/>
            </a:ln>
          </p:spPr>
          <p:txBody>
            <a:bodyPr/>
            <a:lstStyle/>
            <a:p>
              <a:endParaRPr lang="en-US"/>
            </a:p>
          </p:txBody>
        </p:sp>
        <p:sp>
          <p:nvSpPr>
            <p:cNvPr id="24022" name="Freeform 80"/>
            <p:cNvSpPr>
              <a:spLocks/>
            </p:cNvSpPr>
            <p:nvPr/>
          </p:nvSpPr>
          <p:spPr bwMode="auto">
            <a:xfrm>
              <a:off x="545" y="692"/>
              <a:ext cx="30" cy="24"/>
            </a:xfrm>
            <a:custGeom>
              <a:avLst/>
              <a:gdLst>
                <a:gd name="T0" fmla="*/ 6 w 30"/>
                <a:gd name="T1" fmla="*/ 0 h 24"/>
                <a:gd name="T2" fmla="*/ 6 w 30"/>
                <a:gd name="T3" fmla="*/ 0 h 24"/>
                <a:gd name="T4" fmla="*/ 6 w 30"/>
                <a:gd name="T5" fmla="*/ 0 h 24"/>
                <a:gd name="T6" fmla="*/ 12 w 30"/>
                <a:gd name="T7" fmla="*/ 0 h 24"/>
                <a:gd name="T8" fmla="*/ 24 w 30"/>
                <a:gd name="T9" fmla="*/ 6 h 24"/>
                <a:gd name="T10" fmla="*/ 30 w 30"/>
                <a:gd name="T11" fmla="*/ 6 h 24"/>
                <a:gd name="T12" fmla="*/ 30 w 30"/>
                <a:gd name="T13" fmla="*/ 6 h 24"/>
                <a:gd name="T14" fmla="*/ 30 w 30"/>
                <a:gd name="T15" fmla="*/ 6 h 24"/>
                <a:gd name="T16" fmla="*/ 30 w 30"/>
                <a:gd name="T17" fmla="*/ 6 h 24"/>
                <a:gd name="T18" fmla="*/ 30 w 30"/>
                <a:gd name="T19" fmla="*/ 6 h 24"/>
                <a:gd name="T20" fmla="*/ 30 w 30"/>
                <a:gd name="T21" fmla="*/ 6 h 24"/>
                <a:gd name="T22" fmla="*/ 30 w 30"/>
                <a:gd name="T23" fmla="*/ 12 h 24"/>
                <a:gd name="T24" fmla="*/ 30 w 30"/>
                <a:gd name="T25" fmla="*/ 12 h 24"/>
                <a:gd name="T26" fmla="*/ 24 w 30"/>
                <a:gd name="T27" fmla="*/ 18 h 24"/>
                <a:gd name="T28" fmla="*/ 24 w 30"/>
                <a:gd name="T29" fmla="*/ 18 h 24"/>
                <a:gd name="T30" fmla="*/ 24 w 30"/>
                <a:gd name="T31" fmla="*/ 24 h 24"/>
                <a:gd name="T32" fmla="*/ 18 w 30"/>
                <a:gd name="T33" fmla="*/ 24 h 24"/>
                <a:gd name="T34" fmla="*/ 18 w 30"/>
                <a:gd name="T35" fmla="*/ 24 h 24"/>
                <a:gd name="T36" fmla="*/ 18 w 30"/>
                <a:gd name="T37" fmla="*/ 24 h 24"/>
                <a:gd name="T38" fmla="*/ 12 w 30"/>
                <a:gd name="T39" fmla="*/ 18 h 24"/>
                <a:gd name="T40" fmla="*/ 6 w 30"/>
                <a:gd name="T41" fmla="*/ 18 h 24"/>
                <a:gd name="T42" fmla="*/ 6 w 30"/>
                <a:gd name="T43" fmla="*/ 12 h 24"/>
                <a:gd name="T44" fmla="*/ 6 w 30"/>
                <a:gd name="T45" fmla="*/ 6 h 24"/>
                <a:gd name="T46" fmla="*/ 0 w 30"/>
                <a:gd name="T47" fmla="*/ 6 h 24"/>
                <a:gd name="T48" fmla="*/ 0 w 30"/>
                <a:gd name="T49" fmla="*/ 6 h 24"/>
                <a:gd name="T50" fmla="*/ 6 w 30"/>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24">
                  <a:moveTo>
                    <a:pt x="6" y="0"/>
                  </a:moveTo>
                  <a:lnTo>
                    <a:pt x="6" y="0"/>
                  </a:lnTo>
                  <a:lnTo>
                    <a:pt x="12" y="0"/>
                  </a:lnTo>
                  <a:lnTo>
                    <a:pt x="24" y="6"/>
                  </a:lnTo>
                  <a:lnTo>
                    <a:pt x="30" y="6"/>
                  </a:lnTo>
                  <a:lnTo>
                    <a:pt x="30" y="12"/>
                  </a:lnTo>
                  <a:lnTo>
                    <a:pt x="24" y="18"/>
                  </a:lnTo>
                  <a:lnTo>
                    <a:pt x="24" y="24"/>
                  </a:lnTo>
                  <a:lnTo>
                    <a:pt x="18" y="24"/>
                  </a:lnTo>
                  <a:lnTo>
                    <a:pt x="12" y="18"/>
                  </a:lnTo>
                  <a:lnTo>
                    <a:pt x="6" y="18"/>
                  </a:lnTo>
                  <a:lnTo>
                    <a:pt x="6" y="12"/>
                  </a:lnTo>
                  <a:lnTo>
                    <a:pt x="6" y="6"/>
                  </a:lnTo>
                  <a:lnTo>
                    <a:pt x="0" y="6"/>
                  </a:lnTo>
                  <a:lnTo>
                    <a:pt x="6" y="0"/>
                  </a:lnTo>
                  <a:close/>
                </a:path>
              </a:pathLst>
            </a:custGeom>
            <a:solidFill>
              <a:srgbClr val="A65940"/>
            </a:solidFill>
            <a:ln w="9525">
              <a:noFill/>
              <a:round/>
              <a:headEnd/>
              <a:tailEnd/>
            </a:ln>
          </p:spPr>
          <p:txBody>
            <a:bodyPr/>
            <a:lstStyle/>
            <a:p>
              <a:endParaRPr lang="en-US"/>
            </a:p>
          </p:txBody>
        </p:sp>
        <p:sp>
          <p:nvSpPr>
            <p:cNvPr id="24023" name="Freeform 81"/>
            <p:cNvSpPr>
              <a:spLocks/>
            </p:cNvSpPr>
            <p:nvPr/>
          </p:nvSpPr>
          <p:spPr bwMode="auto">
            <a:xfrm>
              <a:off x="599"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24" name="Freeform 82"/>
            <p:cNvSpPr>
              <a:spLocks/>
            </p:cNvSpPr>
            <p:nvPr/>
          </p:nvSpPr>
          <p:spPr bwMode="auto">
            <a:xfrm>
              <a:off x="593" y="710"/>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0 h 6"/>
                <a:gd name="T12" fmla="*/ 6 w 6"/>
                <a:gd name="T13" fmla="*/ 0 h 6"/>
                <a:gd name="T14" fmla="*/ 6 w 6"/>
                <a:gd name="T15" fmla="*/ 0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0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4025" name="Freeform 83"/>
            <p:cNvSpPr>
              <a:spLocks/>
            </p:cNvSpPr>
            <p:nvPr/>
          </p:nvSpPr>
          <p:spPr bwMode="auto">
            <a:xfrm>
              <a:off x="593" y="716"/>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026" name="Freeform 84"/>
            <p:cNvSpPr>
              <a:spLocks/>
            </p:cNvSpPr>
            <p:nvPr/>
          </p:nvSpPr>
          <p:spPr bwMode="auto">
            <a:xfrm>
              <a:off x="593"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27" name="Freeform 85"/>
            <p:cNvSpPr>
              <a:spLocks/>
            </p:cNvSpPr>
            <p:nvPr/>
          </p:nvSpPr>
          <p:spPr bwMode="auto">
            <a:xfrm>
              <a:off x="593"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28" name="Freeform 86"/>
            <p:cNvSpPr>
              <a:spLocks/>
            </p:cNvSpPr>
            <p:nvPr/>
          </p:nvSpPr>
          <p:spPr bwMode="auto">
            <a:xfrm>
              <a:off x="593"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29" name="Freeform 87"/>
            <p:cNvSpPr>
              <a:spLocks/>
            </p:cNvSpPr>
            <p:nvPr/>
          </p:nvSpPr>
          <p:spPr bwMode="auto">
            <a:xfrm>
              <a:off x="581"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30" name="Freeform 88"/>
            <p:cNvSpPr>
              <a:spLocks/>
            </p:cNvSpPr>
            <p:nvPr/>
          </p:nvSpPr>
          <p:spPr bwMode="auto">
            <a:xfrm>
              <a:off x="581"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31" name="Freeform 89"/>
            <p:cNvSpPr>
              <a:spLocks/>
            </p:cNvSpPr>
            <p:nvPr/>
          </p:nvSpPr>
          <p:spPr bwMode="auto">
            <a:xfrm>
              <a:off x="581"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32" name="Freeform 90"/>
            <p:cNvSpPr>
              <a:spLocks/>
            </p:cNvSpPr>
            <p:nvPr/>
          </p:nvSpPr>
          <p:spPr bwMode="auto">
            <a:xfrm>
              <a:off x="587" y="704"/>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4033" name="Freeform 91"/>
            <p:cNvSpPr>
              <a:spLocks/>
            </p:cNvSpPr>
            <p:nvPr/>
          </p:nvSpPr>
          <p:spPr bwMode="auto">
            <a:xfrm>
              <a:off x="587" y="704"/>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0 h 6"/>
                <a:gd name="T30" fmla="*/ 0 w 1"/>
                <a:gd name="T31" fmla="*/ 0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34" name="Freeform 92"/>
            <p:cNvSpPr>
              <a:spLocks/>
            </p:cNvSpPr>
            <p:nvPr/>
          </p:nvSpPr>
          <p:spPr bwMode="auto">
            <a:xfrm>
              <a:off x="587"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35" name="Freeform 93"/>
            <p:cNvSpPr>
              <a:spLocks/>
            </p:cNvSpPr>
            <p:nvPr/>
          </p:nvSpPr>
          <p:spPr bwMode="auto">
            <a:xfrm>
              <a:off x="587"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36" name="Freeform 94"/>
            <p:cNvSpPr>
              <a:spLocks/>
            </p:cNvSpPr>
            <p:nvPr/>
          </p:nvSpPr>
          <p:spPr bwMode="auto">
            <a:xfrm>
              <a:off x="587" y="704"/>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0 h 6"/>
                <a:gd name="T30" fmla="*/ 0 w 1"/>
                <a:gd name="T31" fmla="*/ 0 h 6"/>
                <a:gd name="T32" fmla="*/ 0 w 1"/>
                <a:gd name="T33" fmla="*/ 0 h 6"/>
                <a:gd name="T34" fmla="*/ 0 w 1"/>
                <a:gd name="T35" fmla="*/ 0 h 6"/>
                <a:gd name="T36" fmla="*/ 0 w 1"/>
                <a:gd name="T37" fmla="*/ 0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37" name="Freeform 95"/>
            <p:cNvSpPr>
              <a:spLocks/>
            </p:cNvSpPr>
            <p:nvPr/>
          </p:nvSpPr>
          <p:spPr bwMode="auto">
            <a:xfrm>
              <a:off x="587" y="7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38" name="Freeform 96"/>
            <p:cNvSpPr>
              <a:spLocks/>
            </p:cNvSpPr>
            <p:nvPr/>
          </p:nvSpPr>
          <p:spPr bwMode="auto">
            <a:xfrm>
              <a:off x="581" y="710"/>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4039" name="Freeform 97"/>
            <p:cNvSpPr>
              <a:spLocks/>
            </p:cNvSpPr>
            <p:nvPr/>
          </p:nvSpPr>
          <p:spPr bwMode="auto">
            <a:xfrm>
              <a:off x="581" y="710"/>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0 h 6"/>
                <a:gd name="T28" fmla="*/ 0 w 1"/>
                <a:gd name="T29" fmla="*/ 0 h 6"/>
                <a:gd name="T30" fmla="*/ 0 w 1"/>
                <a:gd name="T31" fmla="*/ 0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40" name="Freeform 98"/>
            <p:cNvSpPr>
              <a:spLocks/>
            </p:cNvSpPr>
            <p:nvPr/>
          </p:nvSpPr>
          <p:spPr bwMode="auto">
            <a:xfrm>
              <a:off x="581"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41" name="Freeform 99"/>
            <p:cNvSpPr>
              <a:spLocks/>
            </p:cNvSpPr>
            <p:nvPr/>
          </p:nvSpPr>
          <p:spPr bwMode="auto">
            <a:xfrm>
              <a:off x="599" y="710"/>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42" name="Freeform 100"/>
            <p:cNvSpPr>
              <a:spLocks/>
            </p:cNvSpPr>
            <p:nvPr/>
          </p:nvSpPr>
          <p:spPr bwMode="auto">
            <a:xfrm>
              <a:off x="599" y="716"/>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43" name="Freeform 101"/>
            <p:cNvSpPr>
              <a:spLocks/>
            </p:cNvSpPr>
            <p:nvPr/>
          </p:nvSpPr>
          <p:spPr bwMode="auto">
            <a:xfrm>
              <a:off x="599" y="722"/>
              <a:ext cx="1" cy="6"/>
            </a:xfrm>
            <a:custGeom>
              <a:avLst/>
              <a:gdLst>
                <a:gd name="T0" fmla="*/ 0 w 1"/>
                <a:gd name="T1" fmla="*/ 0 h 6"/>
                <a:gd name="T2" fmla="*/ 0 w 1"/>
                <a:gd name="T3" fmla="*/ 0 h 6"/>
                <a:gd name="T4" fmla="*/ 0 w 1"/>
                <a:gd name="T5" fmla="*/ 0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4044" name="Freeform 102"/>
            <p:cNvSpPr>
              <a:spLocks/>
            </p:cNvSpPr>
            <p:nvPr/>
          </p:nvSpPr>
          <p:spPr bwMode="auto">
            <a:xfrm>
              <a:off x="605" y="722"/>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45" name="Freeform 103"/>
            <p:cNvSpPr>
              <a:spLocks/>
            </p:cNvSpPr>
            <p:nvPr/>
          </p:nvSpPr>
          <p:spPr bwMode="auto">
            <a:xfrm>
              <a:off x="605" y="728"/>
              <a:ext cx="6" cy="6"/>
            </a:xfrm>
            <a:custGeom>
              <a:avLst/>
              <a:gdLst>
                <a:gd name="T0" fmla="*/ 6 w 6"/>
                <a:gd name="T1" fmla="*/ 6 h 6"/>
                <a:gd name="T2" fmla="*/ 6 w 6"/>
                <a:gd name="T3" fmla="*/ 6 h 6"/>
                <a:gd name="T4" fmla="*/ 6 w 6"/>
                <a:gd name="T5" fmla="*/ 6 h 6"/>
                <a:gd name="T6" fmla="*/ 6 w 6"/>
                <a:gd name="T7" fmla="*/ 6 h 6"/>
                <a:gd name="T8" fmla="*/ 6 w 6"/>
                <a:gd name="T9" fmla="*/ 0 h 6"/>
                <a:gd name="T10" fmla="*/ 6 w 6"/>
                <a:gd name="T11" fmla="*/ 0 h 6"/>
                <a:gd name="T12" fmla="*/ 0 w 6"/>
                <a:gd name="T13" fmla="*/ 0 h 6"/>
                <a:gd name="T14" fmla="*/ 0 w 6"/>
                <a:gd name="T15" fmla="*/ 0 h 6"/>
                <a:gd name="T16" fmla="*/ 0 w 6"/>
                <a:gd name="T17" fmla="*/ 0 h 6"/>
                <a:gd name="T18" fmla="*/ 0 w 6"/>
                <a:gd name="T19" fmla="*/ 0 h 6"/>
                <a:gd name="T20" fmla="*/ 0 w 6"/>
                <a:gd name="T21" fmla="*/ 0 h 6"/>
                <a:gd name="T22" fmla="*/ 0 w 6"/>
                <a:gd name="T23" fmla="*/ 0 h 6"/>
                <a:gd name="T24" fmla="*/ 0 w 6"/>
                <a:gd name="T25" fmla="*/ 0 h 6"/>
                <a:gd name="T26" fmla="*/ 0 w 6"/>
                <a:gd name="T27" fmla="*/ 0 h 6"/>
                <a:gd name="T28" fmla="*/ 0 w 6"/>
                <a:gd name="T29" fmla="*/ 0 h 6"/>
                <a:gd name="T30" fmla="*/ 0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6 h 6"/>
                <a:gd name="T54" fmla="*/ 0 w 6"/>
                <a:gd name="T55" fmla="*/ 6 h 6"/>
                <a:gd name="T56" fmla="*/ 0 w 6"/>
                <a:gd name="T57" fmla="*/ 6 h 6"/>
                <a:gd name="T58" fmla="*/ 0 w 6"/>
                <a:gd name="T59" fmla="*/ 6 h 6"/>
                <a:gd name="T60" fmla="*/ 6 w 6"/>
                <a:gd name="T61" fmla="*/ 6 h 6"/>
                <a:gd name="T62" fmla="*/ 6 w 6"/>
                <a:gd name="T63" fmla="*/ 6 h 6"/>
                <a:gd name="T64" fmla="*/ 6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4046" name="Freeform 104"/>
            <p:cNvSpPr>
              <a:spLocks/>
            </p:cNvSpPr>
            <p:nvPr/>
          </p:nvSpPr>
          <p:spPr bwMode="auto">
            <a:xfrm>
              <a:off x="611" y="7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47" name="Freeform 105"/>
            <p:cNvSpPr>
              <a:spLocks/>
            </p:cNvSpPr>
            <p:nvPr/>
          </p:nvSpPr>
          <p:spPr bwMode="auto">
            <a:xfrm>
              <a:off x="599" y="722"/>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48" name="Freeform 106"/>
            <p:cNvSpPr>
              <a:spLocks/>
            </p:cNvSpPr>
            <p:nvPr/>
          </p:nvSpPr>
          <p:spPr bwMode="auto">
            <a:xfrm>
              <a:off x="599" y="722"/>
              <a:ext cx="6" cy="12"/>
            </a:xfrm>
            <a:custGeom>
              <a:avLst/>
              <a:gdLst>
                <a:gd name="T0" fmla="*/ 6 w 6"/>
                <a:gd name="T1" fmla="*/ 6 h 12"/>
                <a:gd name="T2" fmla="*/ 6 w 6"/>
                <a:gd name="T3" fmla="*/ 6 h 12"/>
                <a:gd name="T4" fmla="*/ 6 w 6"/>
                <a:gd name="T5" fmla="*/ 6 h 12"/>
                <a:gd name="T6" fmla="*/ 6 w 6"/>
                <a:gd name="T7" fmla="*/ 6 h 12"/>
                <a:gd name="T8" fmla="*/ 6 w 6"/>
                <a:gd name="T9" fmla="*/ 6 h 12"/>
                <a:gd name="T10" fmla="*/ 6 w 6"/>
                <a:gd name="T11" fmla="*/ 6 h 12"/>
                <a:gd name="T12" fmla="*/ 6 w 6"/>
                <a:gd name="T13" fmla="*/ 6 h 12"/>
                <a:gd name="T14" fmla="*/ 6 w 6"/>
                <a:gd name="T15" fmla="*/ 6 h 12"/>
                <a:gd name="T16" fmla="*/ 6 w 6"/>
                <a:gd name="T17" fmla="*/ 6 h 12"/>
                <a:gd name="T18" fmla="*/ 6 w 6"/>
                <a:gd name="T19" fmla="*/ 6 h 12"/>
                <a:gd name="T20" fmla="*/ 6 w 6"/>
                <a:gd name="T21" fmla="*/ 0 h 12"/>
                <a:gd name="T22" fmla="*/ 6 w 6"/>
                <a:gd name="T23" fmla="*/ 0 h 12"/>
                <a:gd name="T24" fmla="*/ 6 w 6"/>
                <a:gd name="T25" fmla="*/ 0 h 12"/>
                <a:gd name="T26" fmla="*/ 6 w 6"/>
                <a:gd name="T27" fmla="*/ 0 h 12"/>
                <a:gd name="T28" fmla="*/ 6 w 6"/>
                <a:gd name="T29" fmla="*/ 0 h 12"/>
                <a:gd name="T30" fmla="*/ 6 w 6"/>
                <a:gd name="T31" fmla="*/ 0 h 12"/>
                <a:gd name="T32" fmla="*/ 0 w 6"/>
                <a:gd name="T33" fmla="*/ 0 h 12"/>
                <a:gd name="T34" fmla="*/ 0 w 6"/>
                <a:gd name="T35" fmla="*/ 0 h 12"/>
                <a:gd name="T36" fmla="*/ 0 w 6"/>
                <a:gd name="T37" fmla="*/ 0 h 12"/>
                <a:gd name="T38" fmla="*/ 0 w 6"/>
                <a:gd name="T39" fmla="*/ 0 h 12"/>
                <a:gd name="T40" fmla="*/ 0 w 6"/>
                <a:gd name="T41" fmla="*/ 0 h 12"/>
                <a:gd name="T42" fmla="*/ 0 w 6"/>
                <a:gd name="T43" fmla="*/ 0 h 12"/>
                <a:gd name="T44" fmla="*/ 0 w 6"/>
                <a:gd name="T45" fmla="*/ 6 h 12"/>
                <a:gd name="T46" fmla="*/ 0 w 6"/>
                <a:gd name="T47" fmla="*/ 6 h 12"/>
                <a:gd name="T48" fmla="*/ 6 w 6"/>
                <a:gd name="T49" fmla="*/ 6 h 12"/>
                <a:gd name="T50" fmla="*/ 6 w 6"/>
                <a:gd name="T51" fmla="*/ 6 h 12"/>
                <a:gd name="T52" fmla="*/ 6 w 6"/>
                <a:gd name="T53" fmla="*/ 6 h 12"/>
                <a:gd name="T54" fmla="*/ 6 w 6"/>
                <a:gd name="T55" fmla="*/ 6 h 12"/>
                <a:gd name="T56" fmla="*/ 6 w 6"/>
                <a:gd name="T57" fmla="*/ 6 h 12"/>
                <a:gd name="T58" fmla="*/ 6 w 6"/>
                <a:gd name="T59" fmla="*/ 6 h 12"/>
                <a:gd name="T60" fmla="*/ 6 w 6"/>
                <a:gd name="T61" fmla="*/ 6 h 12"/>
                <a:gd name="T62" fmla="*/ 6 w 6"/>
                <a:gd name="T63" fmla="*/ 12 h 12"/>
                <a:gd name="T64" fmla="*/ 6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6"/>
                  </a:moveTo>
                  <a:lnTo>
                    <a:pt x="6" y="6"/>
                  </a:lnTo>
                  <a:lnTo>
                    <a:pt x="6" y="0"/>
                  </a:lnTo>
                  <a:lnTo>
                    <a:pt x="0" y="0"/>
                  </a:lnTo>
                  <a:lnTo>
                    <a:pt x="0" y="6"/>
                  </a:lnTo>
                  <a:lnTo>
                    <a:pt x="6" y="6"/>
                  </a:lnTo>
                  <a:lnTo>
                    <a:pt x="6" y="12"/>
                  </a:lnTo>
                  <a:lnTo>
                    <a:pt x="6" y="6"/>
                  </a:lnTo>
                  <a:close/>
                </a:path>
              </a:pathLst>
            </a:custGeom>
            <a:solidFill>
              <a:srgbClr val="000000"/>
            </a:solidFill>
            <a:ln w="9525">
              <a:noFill/>
              <a:round/>
              <a:headEnd/>
              <a:tailEnd/>
            </a:ln>
          </p:spPr>
          <p:txBody>
            <a:bodyPr/>
            <a:lstStyle/>
            <a:p>
              <a:endParaRPr lang="en-US"/>
            </a:p>
          </p:txBody>
        </p:sp>
        <p:sp>
          <p:nvSpPr>
            <p:cNvPr id="24049" name="Freeform 107"/>
            <p:cNvSpPr>
              <a:spLocks/>
            </p:cNvSpPr>
            <p:nvPr/>
          </p:nvSpPr>
          <p:spPr bwMode="auto">
            <a:xfrm>
              <a:off x="605" y="728"/>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50" name="Freeform 108"/>
            <p:cNvSpPr>
              <a:spLocks/>
            </p:cNvSpPr>
            <p:nvPr/>
          </p:nvSpPr>
          <p:spPr bwMode="auto">
            <a:xfrm>
              <a:off x="605"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51" name="Freeform 109"/>
            <p:cNvSpPr>
              <a:spLocks/>
            </p:cNvSpPr>
            <p:nvPr/>
          </p:nvSpPr>
          <p:spPr bwMode="auto">
            <a:xfrm>
              <a:off x="605" y="716"/>
              <a:ext cx="6" cy="12"/>
            </a:xfrm>
            <a:custGeom>
              <a:avLst/>
              <a:gdLst>
                <a:gd name="T0" fmla="*/ 6 w 6"/>
                <a:gd name="T1" fmla="*/ 6 h 12"/>
                <a:gd name="T2" fmla="*/ 6 w 6"/>
                <a:gd name="T3" fmla="*/ 6 h 12"/>
                <a:gd name="T4" fmla="*/ 6 w 6"/>
                <a:gd name="T5" fmla="*/ 6 h 12"/>
                <a:gd name="T6" fmla="*/ 6 w 6"/>
                <a:gd name="T7" fmla="*/ 6 h 12"/>
                <a:gd name="T8" fmla="*/ 6 w 6"/>
                <a:gd name="T9" fmla="*/ 6 h 12"/>
                <a:gd name="T10" fmla="*/ 6 w 6"/>
                <a:gd name="T11" fmla="*/ 6 h 12"/>
                <a:gd name="T12" fmla="*/ 0 w 6"/>
                <a:gd name="T13" fmla="*/ 6 h 12"/>
                <a:gd name="T14" fmla="*/ 0 w 6"/>
                <a:gd name="T15" fmla="*/ 6 h 12"/>
                <a:gd name="T16" fmla="*/ 0 w 6"/>
                <a:gd name="T17" fmla="*/ 6 h 12"/>
                <a:gd name="T18" fmla="*/ 0 w 6"/>
                <a:gd name="T19" fmla="*/ 6 h 12"/>
                <a:gd name="T20" fmla="*/ 0 w 6"/>
                <a:gd name="T21" fmla="*/ 6 h 12"/>
                <a:gd name="T22" fmla="*/ 0 w 6"/>
                <a:gd name="T23" fmla="*/ 6 h 12"/>
                <a:gd name="T24" fmla="*/ 0 w 6"/>
                <a:gd name="T25" fmla="*/ 0 h 12"/>
                <a:gd name="T26" fmla="*/ 0 w 6"/>
                <a:gd name="T27" fmla="*/ 0 h 12"/>
                <a:gd name="T28" fmla="*/ 0 w 6"/>
                <a:gd name="T29" fmla="*/ 0 h 12"/>
                <a:gd name="T30" fmla="*/ 0 w 6"/>
                <a:gd name="T31" fmla="*/ 0 h 12"/>
                <a:gd name="T32" fmla="*/ 0 w 6"/>
                <a:gd name="T33" fmla="*/ 0 h 12"/>
                <a:gd name="T34" fmla="*/ 0 w 6"/>
                <a:gd name="T35" fmla="*/ 0 h 12"/>
                <a:gd name="T36" fmla="*/ 0 w 6"/>
                <a:gd name="T37" fmla="*/ 0 h 12"/>
                <a:gd name="T38" fmla="*/ 0 w 6"/>
                <a:gd name="T39" fmla="*/ 0 h 12"/>
                <a:gd name="T40" fmla="*/ 0 w 6"/>
                <a:gd name="T41" fmla="*/ 6 h 12"/>
                <a:gd name="T42" fmla="*/ 0 w 6"/>
                <a:gd name="T43" fmla="*/ 6 h 12"/>
                <a:gd name="T44" fmla="*/ 0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6 w 6"/>
                <a:gd name="T61" fmla="*/ 6 h 12"/>
                <a:gd name="T62" fmla="*/ 6 w 6"/>
                <a:gd name="T63" fmla="*/ 6 h 12"/>
                <a:gd name="T64" fmla="*/ 6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6"/>
                  </a:moveTo>
                  <a:lnTo>
                    <a:pt x="6" y="6"/>
                  </a:lnTo>
                  <a:lnTo>
                    <a:pt x="0" y="6"/>
                  </a:lnTo>
                  <a:lnTo>
                    <a:pt x="0" y="0"/>
                  </a:lnTo>
                  <a:lnTo>
                    <a:pt x="0" y="6"/>
                  </a:lnTo>
                  <a:lnTo>
                    <a:pt x="6" y="6"/>
                  </a:lnTo>
                  <a:lnTo>
                    <a:pt x="6" y="12"/>
                  </a:lnTo>
                  <a:lnTo>
                    <a:pt x="6" y="6"/>
                  </a:lnTo>
                  <a:close/>
                </a:path>
              </a:pathLst>
            </a:custGeom>
            <a:solidFill>
              <a:srgbClr val="000000"/>
            </a:solidFill>
            <a:ln w="9525">
              <a:noFill/>
              <a:round/>
              <a:headEnd/>
              <a:tailEnd/>
            </a:ln>
          </p:spPr>
          <p:txBody>
            <a:bodyPr/>
            <a:lstStyle/>
            <a:p>
              <a:endParaRPr lang="en-US"/>
            </a:p>
          </p:txBody>
        </p:sp>
        <p:sp>
          <p:nvSpPr>
            <p:cNvPr id="24052" name="Freeform 110"/>
            <p:cNvSpPr>
              <a:spLocks/>
            </p:cNvSpPr>
            <p:nvPr/>
          </p:nvSpPr>
          <p:spPr bwMode="auto">
            <a:xfrm>
              <a:off x="611" y="722"/>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053" name="Freeform 111"/>
            <p:cNvSpPr>
              <a:spLocks/>
            </p:cNvSpPr>
            <p:nvPr/>
          </p:nvSpPr>
          <p:spPr bwMode="auto">
            <a:xfrm>
              <a:off x="599" y="710"/>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54" name="Freeform 112"/>
            <p:cNvSpPr>
              <a:spLocks/>
            </p:cNvSpPr>
            <p:nvPr/>
          </p:nvSpPr>
          <p:spPr bwMode="auto">
            <a:xfrm>
              <a:off x="599" y="710"/>
              <a:ext cx="6" cy="12"/>
            </a:xfrm>
            <a:custGeom>
              <a:avLst/>
              <a:gdLst>
                <a:gd name="T0" fmla="*/ 6 w 6"/>
                <a:gd name="T1" fmla="*/ 12 h 12"/>
                <a:gd name="T2" fmla="*/ 6 w 6"/>
                <a:gd name="T3" fmla="*/ 12 h 12"/>
                <a:gd name="T4" fmla="*/ 6 w 6"/>
                <a:gd name="T5" fmla="*/ 12 h 12"/>
                <a:gd name="T6" fmla="*/ 6 w 6"/>
                <a:gd name="T7" fmla="*/ 12 h 12"/>
                <a:gd name="T8" fmla="*/ 6 w 6"/>
                <a:gd name="T9" fmla="*/ 12 h 12"/>
                <a:gd name="T10" fmla="*/ 6 w 6"/>
                <a:gd name="T11" fmla="*/ 12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0 h 12"/>
                <a:gd name="T30" fmla="*/ 6 w 6"/>
                <a:gd name="T31" fmla="*/ 0 h 12"/>
                <a:gd name="T32" fmla="*/ 0 w 6"/>
                <a:gd name="T33" fmla="*/ 0 h 12"/>
                <a:gd name="T34" fmla="*/ 0 w 6"/>
                <a:gd name="T35" fmla="*/ 0 h 12"/>
                <a:gd name="T36" fmla="*/ 0 w 6"/>
                <a:gd name="T37" fmla="*/ 6 h 12"/>
                <a:gd name="T38" fmla="*/ 0 w 6"/>
                <a:gd name="T39" fmla="*/ 6 h 12"/>
                <a:gd name="T40" fmla="*/ 0 w 6"/>
                <a:gd name="T41" fmla="*/ 6 h 12"/>
                <a:gd name="T42" fmla="*/ 0 w 6"/>
                <a:gd name="T43" fmla="*/ 6 h 12"/>
                <a:gd name="T44" fmla="*/ 0 w 6"/>
                <a:gd name="T45" fmla="*/ 6 h 12"/>
                <a:gd name="T46" fmla="*/ 0 w 6"/>
                <a:gd name="T47" fmla="*/ 6 h 12"/>
                <a:gd name="T48" fmla="*/ 6 w 6"/>
                <a:gd name="T49" fmla="*/ 6 h 12"/>
                <a:gd name="T50" fmla="*/ 6 w 6"/>
                <a:gd name="T51" fmla="*/ 6 h 12"/>
                <a:gd name="T52" fmla="*/ 6 w 6"/>
                <a:gd name="T53" fmla="*/ 12 h 12"/>
                <a:gd name="T54" fmla="*/ 6 w 6"/>
                <a:gd name="T55" fmla="*/ 12 h 12"/>
                <a:gd name="T56" fmla="*/ 6 w 6"/>
                <a:gd name="T57" fmla="*/ 12 h 12"/>
                <a:gd name="T58" fmla="*/ 6 w 6"/>
                <a:gd name="T59" fmla="*/ 12 h 12"/>
                <a:gd name="T60" fmla="*/ 6 w 6"/>
                <a:gd name="T61" fmla="*/ 12 h 12"/>
                <a:gd name="T62" fmla="*/ 6 w 6"/>
                <a:gd name="T63" fmla="*/ 12 h 12"/>
                <a:gd name="T64" fmla="*/ 6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6" y="6"/>
                  </a:lnTo>
                  <a:lnTo>
                    <a:pt x="6" y="0"/>
                  </a:lnTo>
                  <a:lnTo>
                    <a:pt x="0" y="0"/>
                  </a:lnTo>
                  <a:lnTo>
                    <a:pt x="0" y="6"/>
                  </a:lnTo>
                  <a:lnTo>
                    <a:pt x="6" y="6"/>
                  </a:lnTo>
                  <a:lnTo>
                    <a:pt x="6" y="12"/>
                  </a:lnTo>
                  <a:close/>
                </a:path>
              </a:pathLst>
            </a:custGeom>
            <a:solidFill>
              <a:srgbClr val="000000"/>
            </a:solidFill>
            <a:ln w="9525">
              <a:noFill/>
              <a:round/>
              <a:headEnd/>
              <a:tailEnd/>
            </a:ln>
          </p:spPr>
          <p:txBody>
            <a:bodyPr/>
            <a:lstStyle/>
            <a:p>
              <a:endParaRPr lang="en-US"/>
            </a:p>
          </p:txBody>
        </p:sp>
        <p:sp>
          <p:nvSpPr>
            <p:cNvPr id="24055" name="Freeform 113"/>
            <p:cNvSpPr>
              <a:spLocks/>
            </p:cNvSpPr>
            <p:nvPr/>
          </p:nvSpPr>
          <p:spPr bwMode="auto">
            <a:xfrm>
              <a:off x="605"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56" name="Freeform 114"/>
            <p:cNvSpPr>
              <a:spLocks/>
            </p:cNvSpPr>
            <p:nvPr/>
          </p:nvSpPr>
          <p:spPr bwMode="auto">
            <a:xfrm>
              <a:off x="587" y="793"/>
              <a:ext cx="1" cy="5"/>
            </a:xfrm>
            <a:custGeom>
              <a:avLst/>
              <a:gdLst>
                <a:gd name="T0" fmla="*/ 0 w 1"/>
                <a:gd name="T1" fmla="*/ 0 h 5"/>
                <a:gd name="T2" fmla="*/ 0 w 1"/>
                <a:gd name="T3" fmla="*/ 0 h 5"/>
                <a:gd name="T4" fmla="*/ 0 w 1"/>
                <a:gd name="T5" fmla="*/ 0 h 5"/>
                <a:gd name="T6" fmla="*/ 0 w 1"/>
                <a:gd name="T7" fmla="*/ 0 h 5"/>
                <a:gd name="T8" fmla="*/ 0 w 1"/>
                <a:gd name="T9" fmla="*/ 0 h 5"/>
                <a:gd name="T10" fmla="*/ 0 w 1"/>
                <a:gd name="T11" fmla="*/ 0 h 5"/>
                <a:gd name="T12" fmla="*/ 0 w 1"/>
                <a:gd name="T13" fmla="*/ 0 h 5"/>
                <a:gd name="T14" fmla="*/ 0 w 1"/>
                <a:gd name="T15" fmla="*/ 0 h 5"/>
                <a:gd name="T16" fmla="*/ 0 w 1"/>
                <a:gd name="T17" fmla="*/ 0 h 5"/>
                <a:gd name="T18" fmla="*/ 0 w 1"/>
                <a:gd name="T19" fmla="*/ 0 h 5"/>
                <a:gd name="T20" fmla="*/ 0 w 1"/>
                <a:gd name="T21" fmla="*/ 0 h 5"/>
                <a:gd name="T22" fmla="*/ 0 w 1"/>
                <a:gd name="T23" fmla="*/ 0 h 5"/>
                <a:gd name="T24" fmla="*/ 0 w 1"/>
                <a:gd name="T25" fmla="*/ 0 h 5"/>
                <a:gd name="T26" fmla="*/ 0 w 1"/>
                <a:gd name="T27" fmla="*/ 0 h 5"/>
                <a:gd name="T28" fmla="*/ 0 w 1"/>
                <a:gd name="T29" fmla="*/ 0 h 5"/>
                <a:gd name="T30" fmla="*/ 0 w 1"/>
                <a:gd name="T31" fmla="*/ 0 h 5"/>
                <a:gd name="T32" fmla="*/ 0 w 1"/>
                <a:gd name="T33" fmla="*/ 0 h 5"/>
                <a:gd name="T34" fmla="*/ 0 w 1"/>
                <a:gd name="T35" fmla="*/ 0 h 5"/>
                <a:gd name="T36" fmla="*/ 0 w 1"/>
                <a:gd name="T37" fmla="*/ 0 h 5"/>
                <a:gd name="T38" fmla="*/ 0 w 1"/>
                <a:gd name="T39" fmla="*/ 5 h 5"/>
                <a:gd name="T40" fmla="*/ 0 w 1"/>
                <a:gd name="T41" fmla="*/ 5 h 5"/>
                <a:gd name="T42" fmla="*/ 0 w 1"/>
                <a:gd name="T43" fmla="*/ 5 h 5"/>
                <a:gd name="T44" fmla="*/ 0 w 1"/>
                <a:gd name="T45" fmla="*/ 5 h 5"/>
                <a:gd name="T46" fmla="*/ 0 w 1"/>
                <a:gd name="T47" fmla="*/ 5 h 5"/>
                <a:gd name="T48" fmla="*/ 0 w 1"/>
                <a:gd name="T49" fmla="*/ 5 h 5"/>
                <a:gd name="T50" fmla="*/ 0 w 1"/>
                <a:gd name="T51" fmla="*/ 5 h 5"/>
                <a:gd name="T52" fmla="*/ 0 w 1"/>
                <a:gd name="T53" fmla="*/ 5 h 5"/>
                <a:gd name="T54" fmla="*/ 0 w 1"/>
                <a:gd name="T55" fmla="*/ 5 h 5"/>
                <a:gd name="T56" fmla="*/ 0 w 1"/>
                <a:gd name="T57" fmla="*/ 5 h 5"/>
                <a:gd name="T58" fmla="*/ 0 w 1"/>
                <a:gd name="T59" fmla="*/ 5 h 5"/>
                <a:gd name="T60" fmla="*/ 0 w 1"/>
                <a:gd name="T61" fmla="*/ 5 h 5"/>
                <a:gd name="T62" fmla="*/ 0 w 1"/>
                <a:gd name="T63" fmla="*/ 5 h 5"/>
                <a:gd name="T64" fmla="*/ 0 w 1"/>
                <a:gd name="T65" fmla="*/ 5 h 5"/>
                <a:gd name="T66" fmla="*/ 0 w 1"/>
                <a:gd name="T67" fmla="*/ 0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5">
                  <a:moveTo>
                    <a:pt x="0" y="0"/>
                  </a:moveTo>
                  <a:lnTo>
                    <a:pt x="0" y="0"/>
                  </a:lnTo>
                  <a:lnTo>
                    <a:pt x="0" y="5"/>
                  </a:lnTo>
                  <a:lnTo>
                    <a:pt x="0" y="0"/>
                  </a:lnTo>
                  <a:close/>
                </a:path>
              </a:pathLst>
            </a:custGeom>
            <a:solidFill>
              <a:srgbClr val="000000"/>
            </a:solidFill>
            <a:ln w="9525">
              <a:noFill/>
              <a:round/>
              <a:headEnd/>
              <a:tailEnd/>
            </a:ln>
          </p:spPr>
          <p:txBody>
            <a:bodyPr/>
            <a:lstStyle/>
            <a:p>
              <a:endParaRPr lang="en-US"/>
            </a:p>
          </p:txBody>
        </p:sp>
        <p:sp>
          <p:nvSpPr>
            <p:cNvPr id="24057" name="Freeform 115"/>
            <p:cNvSpPr>
              <a:spLocks/>
            </p:cNvSpPr>
            <p:nvPr/>
          </p:nvSpPr>
          <p:spPr bwMode="auto">
            <a:xfrm>
              <a:off x="587" y="793"/>
              <a:ext cx="6" cy="5"/>
            </a:xfrm>
            <a:custGeom>
              <a:avLst/>
              <a:gdLst>
                <a:gd name="T0" fmla="*/ 6 w 6"/>
                <a:gd name="T1" fmla="*/ 5 h 5"/>
                <a:gd name="T2" fmla="*/ 6 w 6"/>
                <a:gd name="T3" fmla="*/ 5 h 5"/>
                <a:gd name="T4" fmla="*/ 6 w 6"/>
                <a:gd name="T5" fmla="*/ 5 h 5"/>
                <a:gd name="T6" fmla="*/ 6 w 6"/>
                <a:gd name="T7" fmla="*/ 5 h 5"/>
                <a:gd name="T8" fmla="*/ 6 w 6"/>
                <a:gd name="T9" fmla="*/ 5 h 5"/>
                <a:gd name="T10" fmla="*/ 6 w 6"/>
                <a:gd name="T11" fmla="*/ 5 h 5"/>
                <a:gd name="T12" fmla="*/ 6 w 6"/>
                <a:gd name="T13" fmla="*/ 5 h 5"/>
                <a:gd name="T14" fmla="*/ 0 w 6"/>
                <a:gd name="T15" fmla="*/ 5 h 5"/>
                <a:gd name="T16" fmla="*/ 0 w 6"/>
                <a:gd name="T17" fmla="*/ 5 h 5"/>
                <a:gd name="T18" fmla="*/ 0 w 6"/>
                <a:gd name="T19" fmla="*/ 5 h 5"/>
                <a:gd name="T20" fmla="*/ 0 w 6"/>
                <a:gd name="T21" fmla="*/ 5 h 5"/>
                <a:gd name="T22" fmla="*/ 0 w 6"/>
                <a:gd name="T23" fmla="*/ 5 h 5"/>
                <a:gd name="T24" fmla="*/ 0 w 6"/>
                <a:gd name="T25" fmla="*/ 5 h 5"/>
                <a:gd name="T26" fmla="*/ 0 w 6"/>
                <a:gd name="T27" fmla="*/ 5 h 5"/>
                <a:gd name="T28" fmla="*/ 0 w 6"/>
                <a:gd name="T29" fmla="*/ 5 h 5"/>
                <a:gd name="T30" fmla="*/ 0 w 6"/>
                <a:gd name="T31" fmla="*/ 5 h 5"/>
                <a:gd name="T32" fmla="*/ 0 w 6"/>
                <a:gd name="T33" fmla="*/ 5 h 5"/>
                <a:gd name="T34" fmla="*/ 0 w 6"/>
                <a:gd name="T35" fmla="*/ 5 h 5"/>
                <a:gd name="T36" fmla="*/ 0 w 6"/>
                <a:gd name="T37" fmla="*/ 5 h 5"/>
                <a:gd name="T38" fmla="*/ 0 w 6"/>
                <a:gd name="T39" fmla="*/ 5 h 5"/>
                <a:gd name="T40" fmla="*/ 0 w 6"/>
                <a:gd name="T41" fmla="*/ 5 h 5"/>
                <a:gd name="T42" fmla="*/ 0 w 6"/>
                <a:gd name="T43" fmla="*/ 5 h 5"/>
                <a:gd name="T44" fmla="*/ 0 w 6"/>
                <a:gd name="T45" fmla="*/ 5 h 5"/>
                <a:gd name="T46" fmla="*/ 0 w 6"/>
                <a:gd name="T47" fmla="*/ 5 h 5"/>
                <a:gd name="T48" fmla="*/ 0 w 6"/>
                <a:gd name="T49" fmla="*/ 5 h 5"/>
                <a:gd name="T50" fmla="*/ 0 w 6"/>
                <a:gd name="T51" fmla="*/ 5 h 5"/>
                <a:gd name="T52" fmla="*/ 6 w 6"/>
                <a:gd name="T53" fmla="*/ 5 h 5"/>
                <a:gd name="T54" fmla="*/ 6 w 6"/>
                <a:gd name="T55" fmla="*/ 5 h 5"/>
                <a:gd name="T56" fmla="*/ 6 w 6"/>
                <a:gd name="T57" fmla="*/ 5 h 5"/>
                <a:gd name="T58" fmla="*/ 6 w 6"/>
                <a:gd name="T59" fmla="*/ 5 h 5"/>
                <a:gd name="T60" fmla="*/ 6 w 6"/>
                <a:gd name="T61" fmla="*/ 5 h 5"/>
                <a:gd name="T62" fmla="*/ 6 w 6"/>
                <a:gd name="T63" fmla="*/ 5 h 5"/>
                <a:gd name="T64" fmla="*/ 6 w 6"/>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5">
                  <a:moveTo>
                    <a:pt x="6" y="5"/>
                  </a:moveTo>
                  <a:lnTo>
                    <a:pt x="6" y="5"/>
                  </a:lnTo>
                  <a:lnTo>
                    <a:pt x="0" y="5"/>
                  </a:lnTo>
                  <a:lnTo>
                    <a:pt x="0" y="0"/>
                  </a:lnTo>
                  <a:lnTo>
                    <a:pt x="0" y="5"/>
                  </a:lnTo>
                  <a:lnTo>
                    <a:pt x="6" y="5"/>
                  </a:lnTo>
                  <a:close/>
                </a:path>
              </a:pathLst>
            </a:custGeom>
            <a:solidFill>
              <a:srgbClr val="000000"/>
            </a:solidFill>
            <a:ln w="9525">
              <a:noFill/>
              <a:round/>
              <a:headEnd/>
              <a:tailEnd/>
            </a:ln>
          </p:spPr>
          <p:txBody>
            <a:bodyPr/>
            <a:lstStyle/>
            <a:p>
              <a:endParaRPr lang="en-US"/>
            </a:p>
          </p:txBody>
        </p:sp>
        <p:sp>
          <p:nvSpPr>
            <p:cNvPr id="24058" name="Freeform 116"/>
            <p:cNvSpPr>
              <a:spLocks/>
            </p:cNvSpPr>
            <p:nvPr/>
          </p:nvSpPr>
          <p:spPr bwMode="auto">
            <a:xfrm>
              <a:off x="593"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59" name="Freeform 117"/>
            <p:cNvSpPr>
              <a:spLocks/>
            </p:cNvSpPr>
            <p:nvPr/>
          </p:nvSpPr>
          <p:spPr bwMode="auto">
            <a:xfrm>
              <a:off x="593"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60" name="Freeform 118"/>
            <p:cNvSpPr>
              <a:spLocks/>
            </p:cNvSpPr>
            <p:nvPr/>
          </p:nvSpPr>
          <p:spPr bwMode="auto">
            <a:xfrm>
              <a:off x="593" y="793"/>
              <a:ext cx="12" cy="1"/>
            </a:xfrm>
            <a:custGeom>
              <a:avLst/>
              <a:gdLst>
                <a:gd name="T0" fmla="*/ 12 w 12"/>
                <a:gd name="T1" fmla="*/ 0 h 1"/>
                <a:gd name="T2" fmla="*/ 12 w 12"/>
                <a:gd name="T3" fmla="*/ 0 h 1"/>
                <a:gd name="T4" fmla="*/ 12 w 12"/>
                <a:gd name="T5" fmla="*/ 0 h 1"/>
                <a:gd name="T6" fmla="*/ 12 w 12"/>
                <a:gd name="T7" fmla="*/ 0 h 1"/>
                <a:gd name="T8" fmla="*/ 12 w 12"/>
                <a:gd name="T9" fmla="*/ 0 h 1"/>
                <a:gd name="T10" fmla="*/ 6 w 12"/>
                <a:gd name="T11" fmla="*/ 0 h 1"/>
                <a:gd name="T12" fmla="*/ 6 w 12"/>
                <a:gd name="T13" fmla="*/ 0 h 1"/>
                <a:gd name="T14" fmla="*/ 6 w 12"/>
                <a:gd name="T15" fmla="*/ 0 h 1"/>
                <a:gd name="T16" fmla="*/ 6 w 12"/>
                <a:gd name="T17" fmla="*/ 0 h 1"/>
                <a:gd name="T18" fmla="*/ 6 w 12"/>
                <a:gd name="T19" fmla="*/ 0 h 1"/>
                <a:gd name="T20" fmla="*/ 6 w 12"/>
                <a:gd name="T21" fmla="*/ 0 h 1"/>
                <a:gd name="T22" fmla="*/ 6 w 12"/>
                <a:gd name="T23" fmla="*/ 0 h 1"/>
                <a:gd name="T24" fmla="*/ 6 w 12"/>
                <a:gd name="T25" fmla="*/ 0 h 1"/>
                <a:gd name="T26" fmla="*/ 6 w 12"/>
                <a:gd name="T27" fmla="*/ 0 h 1"/>
                <a:gd name="T28" fmla="*/ 6 w 12"/>
                <a:gd name="T29" fmla="*/ 0 h 1"/>
                <a:gd name="T30" fmla="*/ 6 w 12"/>
                <a:gd name="T31" fmla="*/ 0 h 1"/>
                <a:gd name="T32" fmla="*/ 0 w 12"/>
                <a:gd name="T33" fmla="*/ 0 h 1"/>
                <a:gd name="T34" fmla="*/ 0 w 12"/>
                <a:gd name="T35" fmla="*/ 0 h 1"/>
                <a:gd name="T36" fmla="*/ 6 w 12"/>
                <a:gd name="T37" fmla="*/ 0 h 1"/>
                <a:gd name="T38" fmla="*/ 6 w 12"/>
                <a:gd name="T39" fmla="*/ 0 h 1"/>
                <a:gd name="T40" fmla="*/ 6 w 12"/>
                <a:gd name="T41" fmla="*/ 0 h 1"/>
                <a:gd name="T42" fmla="*/ 6 w 12"/>
                <a:gd name="T43" fmla="*/ 0 h 1"/>
                <a:gd name="T44" fmla="*/ 6 w 12"/>
                <a:gd name="T45" fmla="*/ 0 h 1"/>
                <a:gd name="T46" fmla="*/ 6 w 12"/>
                <a:gd name="T47" fmla="*/ 0 h 1"/>
                <a:gd name="T48" fmla="*/ 6 w 12"/>
                <a:gd name="T49" fmla="*/ 0 h 1"/>
                <a:gd name="T50" fmla="*/ 6 w 12"/>
                <a:gd name="T51" fmla="*/ 0 h 1"/>
                <a:gd name="T52" fmla="*/ 6 w 12"/>
                <a:gd name="T53" fmla="*/ 0 h 1"/>
                <a:gd name="T54" fmla="*/ 12 w 12"/>
                <a:gd name="T55" fmla="*/ 0 h 1"/>
                <a:gd name="T56" fmla="*/ 12 w 12"/>
                <a:gd name="T57" fmla="*/ 0 h 1"/>
                <a:gd name="T58" fmla="*/ 12 w 12"/>
                <a:gd name="T59" fmla="*/ 0 h 1"/>
                <a:gd name="T60" fmla="*/ 12 w 12"/>
                <a:gd name="T61" fmla="*/ 0 h 1"/>
                <a:gd name="T62" fmla="*/ 12 w 12"/>
                <a:gd name="T63" fmla="*/ 0 h 1"/>
                <a:gd name="T64" fmla="*/ 12 w 12"/>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1">
                  <a:moveTo>
                    <a:pt x="12" y="0"/>
                  </a:moveTo>
                  <a:lnTo>
                    <a:pt x="12" y="0"/>
                  </a:lnTo>
                  <a:lnTo>
                    <a:pt x="6" y="0"/>
                  </a:lnTo>
                  <a:lnTo>
                    <a:pt x="0" y="0"/>
                  </a:lnTo>
                  <a:lnTo>
                    <a:pt x="6" y="0"/>
                  </a:lnTo>
                  <a:lnTo>
                    <a:pt x="12" y="0"/>
                  </a:lnTo>
                  <a:close/>
                </a:path>
              </a:pathLst>
            </a:custGeom>
            <a:solidFill>
              <a:srgbClr val="000000"/>
            </a:solidFill>
            <a:ln w="9525">
              <a:noFill/>
              <a:round/>
              <a:headEnd/>
              <a:tailEnd/>
            </a:ln>
          </p:spPr>
          <p:txBody>
            <a:bodyPr/>
            <a:lstStyle/>
            <a:p>
              <a:endParaRPr lang="en-US"/>
            </a:p>
          </p:txBody>
        </p:sp>
        <p:sp>
          <p:nvSpPr>
            <p:cNvPr id="24061" name="Freeform 119"/>
            <p:cNvSpPr>
              <a:spLocks/>
            </p:cNvSpPr>
            <p:nvPr/>
          </p:nvSpPr>
          <p:spPr bwMode="auto">
            <a:xfrm>
              <a:off x="605"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62" name="Freeform 120"/>
            <p:cNvSpPr>
              <a:spLocks/>
            </p:cNvSpPr>
            <p:nvPr/>
          </p:nvSpPr>
          <p:spPr bwMode="auto">
            <a:xfrm>
              <a:off x="599"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63" name="Freeform 121"/>
            <p:cNvSpPr>
              <a:spLocks/>
            </p:cNvSpPr>
            <p:nvPr/>
          </p:nvSpPr>
          <p:spPr bwMode="auto">
            <a:xfrm>
              <a:off x="599" y="787"/>
              <a:ext cx="12" cy="1"/>
            </a:xfrm>
            <a:custGeom>
              <a:avLst/>
              <a:gdLst>
                <a:gd name="T0" fmla="*/ 12 w 12"/>
                <a:gd name="T1" fmla="*/ 0 h 1"/>
                <a:gd name="T2" fmla="*/ 12 w 12"/>
                <a:gd name="T3" fmla="*/ 0 h 1"/>
                <a:gd name="T4" fmla="*/ 6 w 12"/>
                <a:gd name="T5" fmla="*/ 0 h 1"/>
                <a:gd name="T6" fmla="*/ 6 w 12"/>
                <a:gd name="T7" fmla="*/ 0 h 1"/>
                <a:gd name="T8" fmla="*/ 6 w 12"/>
                <a:gd name="T9" fmla="*/ 0 h 1"/>
                <a:gd name="T10" fmla="*/ 6 w 12"/>
                <a:gd name="T11" fmla="*/ 0 h 1"/>
                <a:gd name="T12" fmla="*/ 6 w 12"/>
                <a:gd name="T13" fmla="*/ 0 h 1"/>
                <a:gd name="T14" fmla="*/ 6 w 12"/>
                <a:gd name="T15" fmla="*/ 0 h 1"/>
                <a:gd name="T16" fmla="*/ 6 w 12"/>
                <a:gd name="T17" fmla="*/ 0 h 1"/>
                <a:gd name="T18" fmla="*/ 6 w 12"/>
                <a:gd name="T19" fmla="*/ 0 h 1"/>
                <a:gd name="T20" fmla="*/ 6 w 12"/>
                <a:gd name="T21" fmla="*/ 0 h 1"/>
                <a:gd name="T22" fmla="*/ 6 w 12"/>
                <a:gd name="T23" fmla="*/ 0 h 1"/>
                <a:gd name="T24" fmla="*/ 0 w 12"/>
                <a:gd name="T25" fmla="*/ 0 h 1"/>
                <a:gd name="T26" fmla="*/ 0 w 12"/>
                <a:gd name="T27" fmla="*/ 0 h 1"/>
                <a:gd name="T28" fmla="*/ 0 w 12"/>
                <a:gd name="T29" fmla="*/ 0 h 1"/>
                <a:gd name="T30" fmla="*/ 0 w 12"/>
                <a:gd name="T31" fmla="*/ 0 h 1"/>
                <a:gd name="T32" fmla="*/ 0 w 12"/>
                <a:gd name="T33" fmla="*/ 0 h 1"/>
                <a:gd name="T34" fmla="*/ 0 w 12"/>
                <a:gd name="T35" fmla="*/ 0 h 1"/>
                <a:gd name="T36" fmla="*/ 0 w 12"/>
                <a:gd name="T37" fmla="*/ 0 h 1"/>
                <a:gd name="T38" fmla="*/ 0 w 12"/>
                <a:gd name="T39" fmla="*/ 0 h 1"/>
                <a:gd name="T40" fmla="*/ 0 w 12"/>
                <a:gd name="T41" fmla="*/ 0 h 1"/>
                <a:gd name="T42" fmla="*/ 6 w 12"/>
                <a:gd name="T43" fmla="*/ 0 h 1"/>
                <a:gd name="T44" fmla="*/ 6 w 12"/>
                <a:gd name="T45" fmla="*/ 0 h 1"/>
                <a:gd name="T46" fmla="*/ 6 w 12"/>
                <a:gd name="T47" fmla="*/ 0 h 1"/>
                <a:gd name="T48" fmla="*/ 6 w 12"/>
                <a:gd name="T49" fmla="*/ 0 h 1"/>
                <a:gd name="T50" fmla="*/ 6 w 12"/>
                <a:gd name="T51" fmla="*/ 0 h 1"/>
                <a:gd name="T52" fmla="*/ 6 w 12"/>
                <a:gd name="T53" fmla="*/ 0 h 1"/>
                <a:gd name="T54" fmla="*/ 6 w 12"/>
                <a:gd name="T55" fmla="*/ 0 h 1"/>
                <a:gd name="T56" fmla="*/ 6 w 12"/>
                <a:gd name="T57" fmla="*/ 0 h 1"/>
                <a:gd name="T58" fmla="*/ 6 w 12"/>
                <a:gd name="T59" fmla="*/ 0 h 1"/>
                <a:gd name="T60" fmla="*/ 12 w 12"/>
                <a:gd name="T61" fmla="*/ 0 h 1"/>
                <a:gd name="T62" fmla="*/ 12 w 12"/>
                <a:gd name="T63" fmla="*/ 0 h 1"/>
                <a:gd name="T64" fmla="*/ 12 w 12"/>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1">
                  <a:moveTo>
                    <a:pt x="12" y="0"/>
                  </a:moveTo>
                  <a:lnTo>
                    <a:pt x="12" y="0"/>
                  </a:lnTo>
                  <a:lnTo>
                    <a:pt x="6" y="0"/>
                  </a:lnTo>
                  <a:lnTo>
                    <a:pt x="0" y="0"/>
                  </a:lnTo>
                  <a:lnTo>
                    <a:pt x="6" y="0"/>
                  </a:lnTo>
                  <a:lnTo>
                    <a:pt x="12" y="0"/>
                  </a:lnTo>
                  <a:close/>
                </a:path>
              </a:pathLst>
            </a:custGeom>
            <a:solidFill>
              <a:srgbClr val="000000"/>
            </a:solidFill>
            <a:ln w="9525">
              <a:noFill/>
              <a:round/>
              <a:headEnd/>
              <a:tailEnd/>
            </a:ln>
          </p:spPr>
          <p:txBody>
            <a:bodyPr/>
            <a:lstStyle/>
            <a:p>
              <a:endParaRPr lang="en-US"/>
            </a:p>
          </p:txBody>
        </p:sp>
        <p:sp>
          <p:nvSpPr>
            <p:cNvPr id="24064" name="Freeform 122"/>
            <p:cNvSpPr>
              <a:spLocks/>
            </p:cNvSpPr>
            <p:nvPr/>
          </p:nvSpPr>
          <p:spPr bwMode="auto">
            <a:xfrm>
              <a:off x="611"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65" name="Freeform 123"/>
            <p:cNvSpPr>
              <a:spLocks/>
            </p:cNvSpPr>
            <p:nvPr/>
          </p:nvSpPr>
          <p:spPr bwMode="auto">
            <a:xfrm>
              <a:off x="611"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66" name="Freeform 124"/>
            <p:cNvSpPr>
              <a:spLocks/>
            </p:cNvSpPr>
            <p:nvPr/>
          </p:nvSpPr>
          <p:spPr bwMode="auto">
            <a:xfrm>
              <a:off x="611" y="798"/>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0" y="0"/>
                  </a:lnTo>
                  <a:lnTo>
                    <a:pt x="6" y="0"/>
                  </a:lnTo>
                  <a:close/>
                </a:path>
              </a:pathLst>
            </a:custGeom>
            <a:solidFill>
              <a:srgbClr val="000000"/>
            </a:solidFill>
            <a:ln w="9525">
              <a:noFill/>
              <a:round/>
              <a:headEnd/>
              <a:tailEnd/>
            </a:ln>
          </p:spPr>
          <p:txBody>
            <a:bodyPr/>
            <a:lstStyle/>
            <a:p>
              <a:endParaRPr lang="en-US"/>
            </a:p>
          </p:txBody>
        </p:sp>
        <p:sp>
          <p:nvSpPr>
            <p:cNvPr id="24067" name="Freeform 125"/>
            <p:cNvSpPr>
              <a:spLocks/>
            </p:cNvSpPr>
            <p:nvPr/>
          </p:nvSpPr>
          <p:spPr bwMode="auto">
            <a:xfrm>
              <a:off x="617"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68" name="Freeform 126"/>
            <p:cNvSpPr>
              <a:spLocks/>
            </p:cNvSpPr>
            <p:nvPr/>
          </p:nvSpPr>
          <p:spPr bwMode="auto">
            <a:xfrm>
              <a:off x="611" y="793"/>
              <a:ext cx="1" cy="5"/>
            </a:xfrm>
            <a:custGeom>
              <a:avLst/>
              <a:gdLst>
                <a:gd name="T0" fmla="*/ 0 w 1"/>
                <a:gd name="T1" fmla="*/ 0 h 5"/>
                <a:gd name="T2" fmla="*/ 0 w 1"/>
                <a:gd name="T3" fmla="*/ 0 h 5"/>
                <a:gd name="T4" fmla="*/ 0 w 1"/>
                <a:gd name="T5" fmla="*/ 0 h 5"/>
                <a:gd name="T6" fmla="*/ 0 w 1"/>
                <a:gd name="T7" fmla="*/ 0 h 5"/>
                <a:gd name="T8" fmla="*/ 0 w 1"/>
                <a:gd name="T9" fmla="*/ 0 h 5"/>
                <a:gd name="T10" fmla="*/ 0 w 1"/>
                <a:gd name="T11" fmla="*/ 0 h 5"/>
                <a:gd name="T12" fmla="*/ 0 w 1"/>
                <a:gd name="T13" fmla="*/ 0 h 5"/>
                <a:gd name="T14" fmla="*/ 0 w 1"/>
                <a:gd name="T15" fmla="*/ 0 h 5"/>
                <a:gd name="T16" fmla="*/ 0 w 1"/>
                <a:gd name="T17" fmla="*/ 0 h 5"/>
                <a:gd name="T18" fmla="*/ 0 w 1"/>
                <a:gd name="T19" fmla="*/ 0 h 5"/>
                <a:gd name="T20" fmla="*/ 0 w 1"/>
                <a:gd name="T21" fmla="*/ 0 h 5"/>
                <a:gd name="T22" fmla="*/ 0 w 1"/>
                <a:gd name="T23" fmla="*/ 0 h 5"/>
                <a:gd name="T24" fmla="*/ 0 w 1"/>
                <a:gd name="T25" fmla="*/ 0 h 5"/>
                <a:gd name="T26" fmla="*/ 0 w 1"/>
                <a:gd name="T27" fmla="*/ 0 h 5"/>
                <a:gd name="T28" fmla="*/ 0 w 1"/>
                <a:gd name="T29" fmla="*/ 0 h 5"/>
                <a:gd name="T30" fmla="*/ 0 w 1"/>
                <a:gd name="T31" fmla="*/ 0 h 5"/>
                <a:gd name="T32" fmla="*/ 0 w 1"/>
                <a:gd name="T33" fmla="*/ 0 h 5"/>
                <a:gd name="T34" fmla="*/ 0 w 1"/>
                <a:gd name="T35" fmla="*/ 0 h 5"/>
                <a:gd name="T36" fmla="*/ 0 w 1"/>
                <a:gd name="T37" fmla="*/ 5 h 5"/>
                <a:gd name="T38" fmla="*/ 0 w 1"/>
                <a:gd name="T39" fmla="*/ 5 h 5"/>
                <a:gd name="T40" fmla="*/ 0 w 1"/>
                <a:gd name="T41" fmla="*/ 5 h 5"/>
                <a:gd name="T42" fmla="*/ 0 w 1"/>
                <a:gd name="T43" fmla="*/ 5 h 5"/>
                <a:gd name="T44" fmla="*/ 0 w 1"/>
                <a:gd name="T45" fmla="*/ 5 h 5"/>
                <a:gd name="T46" fmla="*/ 0 w 1"/>
                <a:gd name="T47" fmla="*/ 5 h 5"/>
                <a:gd name="T48" fmla="*/ 0 w 1"/>
                <a:gd name="T49" fmla="*/ 5 h 5"/>
                <a:gd name="T50" fmla="*/ 0 w 1"/>
                <a:gd name="T51" fmla="*/ 5 h 5"/>
                <a:gd name="T52" fmla="*/ 0 w 1"/>
                <a:gd name="T53" fmla="*/ 5 h 5"/>
                <a:gd name="T54" fmla="*/ 0 w 1"/>
                <a:gd name="T55" fmla="*/ 5 h 5"/>
                <a:gd name="T56" fmla="*/ 0 w 1"/>
                <a:gd name="T57" fmla="*/ 5 h 5"/>
                <a:gd name="T58" fmla="*/ 0 w 1"/>
                <a:gd name="T59" fmla="*/ 5 h 5"/>
                <a:gd name="T60" fmla="*/ 0 w 1"/>
                <a:gd name="T61" fmla="*/ 5 h 5"/>
                <a:gd name="T62" fmla="*/ 0 w 1"/>
                <a:gd name="T63" fmla="*/ 5 h 5"/>
                <a:gd name="T64" fmla="*/ 0 w 1"/>
                <a:gd name="T65" fmla="*/ 5 h 5"/>
                <a:gd name="T66" fmla="*/ 0 w 1"/>
                <a:gd name="T67" fmla="*/ 0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5">
                  <a:moveTo>
                    <a:pt x="0" y="0"/>
                  </a:moveTo>
                  <a:lnTo>
                    <a:pt x="0" y="0"/>
                  </a:lnTo>
                  <a:lnTo>
                    <a:pt x="0" y="5"/>
                  </a:lnTo>
                  <a:lnTo>
                    <a:pt x="0" y="0"/>
                  </a:lnTo>
                  <a:close/>
                </a:path>
              </a:pathLst>
            </a:custGeom>
            <a:solidFill>
              <a:srgbClr val="000000"/>
            </a:solidFill>
            <a:ln w="9525">
              <a:noFill/>
              <a:round/>
              <a:headEnd/>
              <a:tailEnd/>
            </a:ln>
          </p:spPr>
          <p:txBody>
            <a:bodyPr/>
            <a:lstStyle/>
            <a:p>
              <a:endParaRPr lang="en-US"/>
            </a:p>
          </p:txBody>
        </p:sp>
        <p:sp>
          <p:nvSpPr>
            <p:cNvPr id="24069" name="Freeform 127"/>
            <p:cNvSpPr>
              <a:spLocks/>
            </p:cNvSpPr>
            <p:nvPr/>
          </p:nvSpPr>
          <p:spPr bwMode="auto">
            <a:xfrm>
              <a:off x="611" y="793"/>
              <a:ext cx="6" cy="5"/>
            </a:xfrm>
            <a:custGeom>
              <a:avLst/>
              <a:gdLst>
                <a:gd name="T0" fmla="*/ 6 w 6"/>
                <a:gd name="T1" fmla="*/ 0 h 5"/>
                <a:gd name="T2" fmla="*/ 6 w 6"/>
                <a:gd name="T3" fmla="*/ 0 h 5"/>
                <a:gd name="T4" fmla="*/ 6 w 6"/>
                <a:gd name="T5" fmla="*/ 0 h 5"/>
                <a:gd name="T6" fmla="*/ 6 w 6"/>
                <a:gd name="T7" fmla="*/ 0 h 5"/>
                <a:gd name="T8" fmla="*/ 6 w 6"/>
                <a:gd name="T9" fmla="*/ 0 h 5"/>
                <a:gd name="T10" fmla="*/ 6 w 6"/>
                <a:gd name="T11" fmla="*/ 0 h 5"/>
                <a:gd name="T12" fmla="*/ 0 w 6"/>
                <a:gd name="T13" fmla="*/ 0 h 5"/>
                <a:gd name="T14" fmla="*/ 0 w 6"/>
                <a:gd name="T15" fmla="*/ 0 h 5"/>
                <a:gd name="T16" fmla="*/ 0 w 6"/>
                <a:gd name="T17" fmla="*/ 0 h 5"/>
                <a:gd name="T18" fmla="*/ 0 w 6"/>
                <a:gd name="T19" fmla="*/ 0 h 5"/>
                <a:gd name="T20" fmla="*/ 0 w 6"/>
                <a:gd name="T21" fmla="*/ 0 h 5"/>
                <a:gd name="T22" fmla="*/ 0 w 6"/>
                <a:gd name="T23" fmla="*/ 0 h 5"/>
                <a:gd name="T24" fmla="*/ 0 w 6"/>
                <a:gd name="T25" fmla="*/ 0 h 5"/>
                <a:gd name="T26" fmla="*/ 0 w 6"/>
                <a:gd name="T27" fmla="*/ 0 h 5"/>
                <a:gd name="T28" fmla="*/ 0 w 6"/>
                <a:gd name="T29" fmla="*/ 0 h 5"/>
                <a:gd name="T30" fmla="*/ 0 w 6"/>
                <a:gd name="T31" fmla="*/ 0 h 5"/>
                <a:gd name="T32" fmla="*/ 0 w 6"/>
                <a:gd name="T33" fmla="*/ 5 h 5"/>
                <a:gd name="T34" fmla="*/ 0 w 6"/>
                <a:gd name="T35" fmla="*/ 5 h 5"/>
                <a:gd name="T36" fmla="*/ 0 w 6"/>
                <a:gd name="T37" fmla="*/ 5 h 5"/>
                <a:gd name="T38" fmla="*/ 0 w 6"/>
                <a:gd name="T39" fmla="*/ 5 h 5"/>
                <a:gd name="T40" fmla="*/ 0 w 6"/>
                <a:gd name="T41" fmla="*/ 5 h 5"/>
                <a:gd name="T42" fmla="*/ 0 w 6"/>
                <a:gd name="T43" fmla="*/ 5 h 5"/>
                <a:gd name="T44" fmla="*/ 0 w 6"/>
                <a:gd name="T45" fmla="*/ 5 h 5"/>
                <a:gd name="T46" fmla="*/ 0 w 6"/>
                <a:gd name="T47" fmla="*/ 5 h 5"/>
                <a:gd name="T48" fmla="*/ 6 w 6"/>
                <a:gd name="T49" fmla="*/ 5 h 5"/>
                <a:gd name="T50" fmla="*/ 6 w 6"/>
                <a:gd name="T51" fmla="*/ 5 h 5"/>
                <a:gd name="T52" fmla="*/ 6 w 6"/>
                <a:gd name="T53" fmla="*/ 5 h 5"/>
                <a:gd name="T54" fmla="*/ 6 w 6"/>
                <a:gd name="T55" fmla="*/ 0 h 5"/>
                <a:gd name="T56" fmla="*/ 6 w 6"/>
                <a:gd name="T57" fmla="*/ 0 h 5"/>
                <a:gd name="T58" fmla="*/ 6 w 6"/>
                <a:gd name="T59" fmla="*/ 0 h 5"/>
                <a:gd name="T60" fmla="*/ 6 w 6"/>
                <a:gd name="T61" fmla="*/ 0 h 5"/>
                <a:gd name="T62" fmla="*/ 6 w 6"/>
                <a:gd name="T63" fmla="*/ 0 h 5"/>
                <a:gd name="T64" fmla="*/ 6 w 6"/>
                <a:gd name="T65" fmla="*/ 0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5">
                  <a:moveTo>
                    <a:pt x="6" y="0"/>
                  </a:moveTo>
                  <a:lnTo>
                    <a:pt x="6" y="0"/>
                  </a:lnTo>
                  <a:lnTo>
                    <a:pt x="0" y="0"/>
                  </a:lnTo>
                  <a:lnTo>
                    <a:pt x="0" y="5"/>
                  </a:lnTo>
                  <a:lnTo>
                    <a:pt x="6" y="5"/>
                  </a:lnTo>
                  <a:lnTo>
                    <a:pt x="6" y="0"/>
                  </a:lnTo>
                  <a:close/>
                </a:path>
              </a:pathLst>
            </a:custGeom>
            <a:solidFill>
              <a:srgbClr val="000000"/>
            </a:solidFill>
            <a:ln w="9525">
              <a:noFill/>
              <a:round/>
              <a:headEnd/>
              <a:tailEnd/>
            </a:ln>
          </p:spPr>
          <p:txBody>
            <a:bodyPr/>
            <a:lstStyle/>
            <a:p>
              <a:endParaRPr lang="en-US"/>
            </a:p>
          </p:txBody>
        </p:sp>
        <p:sp>
          <p:nvSpPr>
            <p:cNvPr id="24070" name="Freeform 128"/>
            <p:cNvSpPr>
              <a:spLocks/>
            </p:cNvSpPr>
            <p:nvPr/>
          </p:nvSpPr>
          <p:spPr bwMode="auto">
            <a:xfrm>
              <a:off x="617"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71" name="Freeform 129"/>
            <p:cNvSpPr>
              <a:spLocks/>
            </p:cNvSpPr>
            <p:nvPr/>
          </p:nvSpPr>
          <p:spPr bwMode="auto">
            <a:xfrm>
              <a:off x="611"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72" name="Freeform 130"/>
            <p:cNvSpPr>
              <a:spLocks/>
            </p:cNvSpPr>
            <p:nvPr/>
          </p:nvSpPr>
          <p:spPr bwMode="auto">
            <a:xfrm>
              <a:off x="611" y="79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73" name="Freeform 131"/>
            <p:cNvSpPr>
              <a:spLocks/>
            </p:cNvSpPr>
            <p:nvPr/>
          </p:nvSpPr>
          <p:spPr bwMode="auto">
            <a:xfrm>
              <a:off x="617"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74" name="Freeform 132"/>
            <p:cNvSpPr>
              <a:spLocks/>
            </p:cNvSpPr>
            <p:nvPr/>
          </p:nvSpPr>
          <p:spPr bwMode="auto">
            <a:xfrm>
              <a:off x="617"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75" name="Freeform 133"/>
            <p:cNvSpPr>
              <a:spLocks/>
            </p:cNvSpPr>
            <p:nvPr/>
          </p:nvSpPr>
          <p:spPr bwMode="auto">
            <a:xfrm>
              <a:off x="617" y="798"/>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76" name="Freeform 134"/>
            <p:cNvSpPr>
              <a:spLocks/>
            </p:cNvSpPr>
            <p:nvPr/>
          </p:nvSpPr>
          <p:spPr bwMode="auto">
            <a:xfrm>
              <a:off x="623"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77" name="Freeform 135"/>
            <p:cNvSpPr>
              <a:spLocks/>
            </p:cNvSpPr>
            <p:nvPr/>
          </p:nvSpPr>
          <p:spPr bwMode="auto">
            <a:xfrm>
              <a:off x="617" y="793"/>
              <a:ext cx="1" cy="5"/>
            </a:xfrm>
            <a:custGeom>
              <a:avLst/>
              <a:gdLst>
                <a:gd name="T0" fmla="*/ 0 w 1"/>
                <a:gd name="T1" fmla="*/ 0 h 5"/>
                <a:gd name="T2" fmla="*/ 0 w 1"/>
                <a:gd name="T3" fmla="*/ 0 h 5"/>
                <a:gd name="T4" fmla="*/ 0 w 1"/>
                <a:gd name="T5" fmla="*/ 0 h 5"/>
                <a:gd name="T6" fmla="*/ 0 w 1"/>
                <a:gd name="T7" fmla="*/ 0 h 5"/>
                <a:gd name="T8" fmla="*/ 0 w 1"/>
                <a:gd name="T9" fmla="*/ 0 h 5"/>
                <a:gd name="T10" fmla="*/ 0 w 1"/>
                <a:gd name="T11" fmla="*/ 0 h 5"/>
                <a:gd name="T12" fmla="*/ 0 w 1"/>
                <a:gd name="T13" fmla="*/ 0 h 5"/>
                <a:gd name="T14" fmla="*/ 0 w 1"/>
                <a:gd name="T15" fmla="*/ 5 h 5"/>
                <a:gd name="T16" fmla="*/ 0 w 1"/>
                <a:gd name="T17" fmla="*/ 5 h 5"/>
                <a:gd name="T18" fmla="*/ 0 w 1"/>
                <a:gd name="T19" fmla="*/ 5 h 5"/>
                <a:gd name="T20" fmla="*/ 0 w 1"/>
                <a:gd name="T21" fmla="*/ 5 h 5"/>
                <a:gd name="T22" fmla="*/ 0 w 1"/>
                <a:gd name="T23" fmla="*/ 5 h 5"/>
                <a:gd name="T24" fmla="*/ 0 w 1"/>
                <a:gd name="T25" fmla="*/ 5 h 5"/>
                <a:gd name="T26" fmla="*/ 0 w 1"/>
                <a:gd name="T27" fmla="*/ 5 h 5"/>
                <a:gd name="T28" fmla="*/ 0 w 1"/>
                <a:gd name="T29" fmla="*/ 5 h 5"/>
                <a:gd name="T30" fmla="*/ 0 w 1"/>
                <a:gd name="T31" fmla="*/ 5 h 5"/>
                <a:gd name="T32" fmla="*/ 0 w 1"/>
                <a:gd name="T33" fmla="*/ 5 h 5"/>
                <a:gd name="T34" fmla="*/ 0 w 1"/>
                <a:gd name="T35" fmla="*/ 5 h 5"/>
                <a:gd name="T36" fmla="*/ 0 w 1"/>
                <a:gd name="T37" fmla="*/ 5 h 5"/>
                <a:gd name="T38" fmla="*/ 0 w 1"/>
                <a:gd name="T39" fmla="*/ 5 h 5"/>
                <a:gd name="T40" fmla="*/ 0 w 1"/>
                <a:gd name="T41" fmla="*/ 5 h 5"/>
                <a:gd name="T42" fmla="*/ 0 w 1"/>
                <a:gd name="T43" fmla="*/ 5 h 5"/>
                <a:gd name="T44" fmla="*/ 0 w 1"/>
                <a:gd name="T45" fmla="*/ 5 h 5"/>
                <a:gd name="T46" fmla="*/ 0 w 1"/>
                <a:gd name="T47" fmla="*/ 5 h 5"/>
                <a:gd name="T48" fmla="*/ 0 w 1"/>
                <a:gd name="T49" fmla="*/ 5 h 5"/>
                <a:gd name="T50" fmla="*/ 0 w 1"/>
                <a:gd name="T51" fmla="*/ 5 h 5"/>
                <a:gd name="T52" fmla="*/ 0 w 1"/>
                <a:gd name="T53" fmla="*/ 5 h 5"/>
                <a:gd name="T54" fmla="*/ 0 w 1"/>
                <a:gd name="T55" fmla="*/ 5 h 5"/>
                <a:gd name="T56" fmla="*/ 0 w 1"/>
                <a:gd name="T57" fmla="*/ 5 h 5"/>
                <a:gd name="T58" fmla="*/ 0 w 1"/>
                <a:gd name="T59" fmla="*/ 5 h 5"/>
                <a:gd name="T60" fmla="*/ 0 w 1"/>
                <a:gd name="T61" fmla="*/ 5 h 5"/>
                <a:gd name="T62" fmla="*/ 0 w 1"/>
                <a:gd name="T63" fmla="*/ 5 h 5"/>
                <a:gd name="T64" fmla="*/ 0 w 1"/>
                <a:gd name="T65" fmla="*/ 5 h 5"/>
                <a:gd name="T66" fmla="*/ 0 w 1"/>
                <a:gd name="T67" fmla="*/ 0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5">
                  <a:moveTo>
                    <a:pt x="0" y="0"/>
                  </a:moveTo>
                  <a:lnTo>
                    <a:pt x="0" y="0"/>
                  </a:lnTo>
                  <a:lnTo>
                    <a:pt x="0" y="5"/>
                  </a:lnTo>
                  <a:lnTo>
                    <a:pt x="0" y="0"/>
                  </a:lnTo>
                  <a:close/>
                </a:path>
              </a:pathLst>
            </a:custGeom>
            <a:solidFill>
              <a:srgbClr val="000000"/>
            </a:solidFill>
            <a:ln w="9525">
              <a:noFill/>
              <a:round/>
              <a:headEnd/>
              <a:tailEnd/>
            </a:ln>
          </p:spPr>
          <p:txBody>
            <a:bodyPr/>
            <a:lstStyle/>
            <a:p>
              <a:endParaRPr lang="en-US"/>
            </a:p>
          </p:txBody>
        </p:sp>
        <p:sp>
          <p:nvSpPr>
            <p:cNvPr id="24078" name="Freeform 136"/>
            <p:cNvSpPr>
              <a:spLocks/>
            </p:cNvSpPr>
            <p:nvPr/>
          </p:nvSpPr>
          <p:spPr bwMode="auto">
            <a:xfrm>
              <a:off x="617" y="793"/>
              <a:ext cx="6" cy="5"/>
            </a:xfrm>
            <a:custGeom>
              <a:avLst/>
              <a:gdLst>
                <a:gd name="T0" fmla="*/ 6 w 6"/>
                <a:gd name="T1" fmla="*/ 0 h 5"/>
                <a:gd name="T2" fmla="*/ 6 w 6"/>
                <a:gd name="T3" fmla="*/ 0 h 5"/>
                <a:gd name="T4" fmla="*/ 6 w 6"/>
                <a:gd name="T5" fmla="*/ 0 h 5"/>
                <a:gd name="T6" fmla="*/ 6 w 6"/>
                <a:gd name="T7" fmla="*/ 0 h 5"/>
                <a:gd name="T8" fmla="*/ 6 w 6"/>
                <a:gd name="T9" fmla="*/ 0 h 5"/>
                <a:gd name="T10" fmla="*/ 6 w 6"/>
                <a:gd name="T11" fmla="*/ 0 h 5"/>
                <a:gd name="T12" fmla="*/ 6 w 6"/>
                <a:gd name="T13" fmla="*/ 0 h 5"/>
                <a:gd name="T14" fmla="*/ 6 w 6"/>
                <a:gd name="T15" fmla="*/ 0 h 5"/>
                <a:gd name="T16" fmla="*/ 6 w 6"/>
                <a:gd name="T17" fmla="*/ 0 h 5"/>
                <a:gd name="T18" fmla="*/ 6 w 6"/>
                <a:gd name="T19" fmla="*/ 0 h 5"/>
                <a:gd name="T20" fmla="*/ 0 w 6"/>
                <a:gd name="T21" fmla="*/ 0 h 5"/>
                <a:gd name="T22" fmla="*/ 0 w 6"/>
                <a:gd name="T23" fmla="*/ 0 h 5"/>
                <a:gd name="T24" fmla="*/ 0 w 6"/>
                <a:gd name="T25" fmla="*/ 0 h 5"/>
                <a:gd name="T26" fmla="*/ 0 w 6"/>
                <a:gd name="T27" fmla="*/ 0 h 5"/>
                <a:gd name="T28" fmla="*/ 0 w 6"/>
                <a:gd name="T29" fmla="*/ 0 h 5"/>
                <a:gd name="T30" fmla="*/ 0 w 6"/>
                <a:gd name="T31" fmla="*/ 0 h 5"/>
                <a:gd name="T32" fmla="*/ 0 w 6"/>
                <a:gd name="T33" fmla="*/ 5 h 5"/>
                <a:gd name="T34" fmla="*/ 0 w 6"/>
                <a:gd name="T35" fmla="*/ 5 h 5"/>
                <a:gd name="T36" fmla="*/ 0 w 6"/>
                <a:gd name="T37" fmla="*/ 5 h 5"/>
                <a:gd name="T38" fmla="*/ 0 w 6"/>
                <a:gd name="T39" fmla="*/ 5 h 5"/>
                <a:gd name="T40" fmla="*/ 0 w 6"/>
                <a:gd name="T41" fmla="*/ 5 h 5"/>
                <a:gd name="T42" fmla="*/ 0 w 6"/>
                <a:gd name="T43" fmla="*/ 5 h 5"/>
                <a:gd name="T44" fmla="*/ 6 w 6"/>
                <a:gd name="T45" fmla="*/ 5 h 5"/>
                <a:gd name="T46" fmla="*/ 6 w 6"/>
                <a:gd name="T47" fmla="*/ 5 h 5"/>
                <a:gd name="T48" fmla="*/ 6 w 6"/>
                <a:gd name="T49" fmla="*/ 5 h 5"/>
                <a:gd name="T50" fmla="*/ 6 w 6"/>
                <a:gd name="T51" fmla="*/ 5 h 5"/>
                <a:gd name="T52" fmla="*/ 6 w 6"/>
                <a:gd name="T53" fmla="*/ 5 h 5"/>
                <a:gd name="T54" fmla="*/ 6 w 6"/>
                <a:gd name="T55" fmla="*/ 5 h 5"/>
                <a:gd name="T56" fmla="*/ 6 w 6"/>
                <a:gd name="T57" fmla="*/ 5 h 5"/>
                <a:gd name="T58" fmla="*/ 6 w 6"/>
                <a:gd name="T59" fmla="*/ 0 h 5"/>
                <a:gd name="T60" fmla="*/ 6 w 6"/>
                <a:gd name="T61" fmla="*/ 0 h 5"/>
                <a:gd name="T62" fmla="*/ 6 w 6"/>
                <a:gd name="T63" fmla="*/ 0 h 5"/>
                <a:gd name="T64" fmla="*/ 6 w 6"/>
                <a:gd name="T65" fmla="*/ 0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5">
                  <a:moveTo>
                    <a:pt x="6" y="0"/>
                  </a:moveTo>
                  <a:lnTo>
                    <a:pt x="6" y="0"/>
                  </a:lnTo>
                  <a:lnTo>
                    <a:pt x="0" y="0"/>
                  </a:lnTo>
                  <a:lnTo>
                    <a:pt x="0" y="5"/>
                  </a:lnTo>
                  <a:lnTo>
                    <a:pt x="6" y="5"/>
                  </a:lnTo>
                  <a:lnTo>
                    <a:pt x="6" y="0"/>
                  </a:lnTo>
                  <a:close/>
                </a:path>
              </a:pathLst>
            </a:custGeom>
            <a:solidFill>
              <a:srgbClr val="000000"/>
            </a:solidFill>
            <a:ln w="9525">
              <a:noFill/>
              <a:round/>
              <a:headEnd/>
              <a:tailEnd/>
            </a:ln>
          </p:spPr>
          <p:txBody>
            <a:bodyPr/>
            <a:lstStyle/>
            <a:p>
              <a:endParaRPr lang="en-US"/>
            </a:p>
          </p:txBody>
        </p:sp>
        <p:sp>
          <p:nvSpPr>
            <p:cNvPr id="24079" name="Freeform 137"/>
            <p:cNvSpPr>
              <a:spLocks/>
            </p:cNvSpPr>
            <p:nvPr/>
          </p:nvSpPr>
          <p:spPr bwMode="auto">
            <a:xfrm>
              <a:off x="623"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80" name="Freeform 138"/>
            <p:cNvSpPr>
              <a:spLocks/>
            </p:cNvSpPr>
            <p:nvPr/>
          </p:nvSpPr>
          <p:spPr bwMode="auto">
            <a:xfrm>
              <a:off x="617"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81" name="Freeform 139"/>
            <p:cNvSpPr>
              <a:spLocks/>
            </p:cNvSpPr>
            <p:nvPr/>
          </p:nvSpPr>
          <p:spPr bwMode="auto">
            <a:xfrm>
              <a:off x="617" y="79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82" name="Freeform 140"/>
            <p:cNvSpPr>
              <a:spLocks/>
            </p:cNvSpPr>
            <p:nvPr/>
          </p:nvSpPr>
          <p:spPr bwMode="auto">
            <a:xfrm>
              <a:off x="623"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83" name="Freeform 141"/>
            <p:cNvSpPr>
              <a:spLocks/>
            </p:cNvSpPr>
            <p:nvPr/>
          </p:nvSpPr>
          <p:spPr bwMode="auto">
            <a:xfrm>
              <a:off x="605" y="79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84" name="Freeform 142"/>
            <p:cNvSpPr>
              <a:spLocks/>
            </p:cNvSpPr>
            <p:nvPr/>
          </p:nvSpPr>
          <p:spPr bwMode="auto">
            <a:xfrm>
              <a:off x="605" y="793"/>
              <a:ext cx="6" cy="11"/>
            </a:xfrm>
            <a:custGeom>
              <a:avLst/>
              <a:gdLst>
                <a:gd name="T0" fmla="*/ 0 w 6"/>
                <a:gd name="T1" fmla="*/ 11 h 11"/>
                <a:gd name="T2" fmla="*/ 0 w 6"/>
                <a:gd name="T3" fmla="*/ 11 h 11"/>
                <a:gd name="T4" fmla="*/ 0 w 6"/>
                <a:gd name="T5" fmla="*/ 5 h 11"/>
                <a:gd name="T6" fmla="*/ 0 w 6"/>
                <a:gd name="T7" fmla="*/ 5 h 11"/>
                <a:gd name="T8" fmla="*/ 0 w 6"/>
                <a:gd name="T9" fmla="*/ 5 h 11"/>
                <a:gd name="T10" fmla="*/ 0 w 6"/>
                <a:gd name="T11" fmla="*/ 5 h 11"/>
                <a:gd name="T12" fmla="*/ 0 w 6"/>
                <a:gd name="T13" fmla="*/ 5 h 11"/>
                <a:gd name="T14" fmla="*/ 0 w 6"/>
                <a:gd name="T15" fmla="*/ 5 h 11"/>
                <a:gd name="T16" fmla="*/ 0 w 6"/>
                <a:gd name="T17" fmla="*/ 5 h 11"/>
                <a:gd name="T18" fmla="*/ 0 w 6"/>
                <a:gd name="T19" fmla="*/ 5 h 11"/>
                <a:gd name="T20" fmla="*/ 0 w 6"/>
                <a:gd name="T21" fmla="*/ 5 h 11"/>
                <a:gd name="T22" fmla="*/ 6 w 6"/>
                <a:gd name="T23" fmla="*/ 0 h 11"/>
                <a:gd name="T24" fmla="*/ 6 w 6"/>
                <a:gd name="T25" fmla="*/ 0 h 11"/>
                <a:gd name="T26" fmla="*/ 6 w 6"/>
                <a:gd name="T27" fmla="*/ 0 h 11"/>
                <a:gd name="T28" fmla="*/ 6 w 6"/>
                <a:gd name="T29" fmla="*/ 0 h 11"/>
                <a:gd name="T30" fmla="*/ 6 w 6"/>
                <a:gd name="T31" fmla="*/ 0 h 11"/>
                <a:gd name="T32" fmla="*/ 0 w 6"/>
                <a:gd name="T33" fmla="*/ 0 h 11"/>
                <a:gd name="T34" fmla="*/ 0 w 6"/>
                <a:gd name="T35" fmla="*/ 0 h 11"/>
                <a:gd name="T36" fmla="*/ 0 w 6"/>
                <a:gd name="T37" fmla="*/ 0 h 11"/>
                <a:gd name="T38" fmla="*/ 0 w 6"/>
                <a:gd name="T39" fmla="*/ 0 h 11"/>
                <a:gd name="T40" fmla="*/ 0 w 6"/>
                <a:gd name="T41" fmla="*/ 0 h 11"/>
                <a:gd name="T42" fmla="*/ 0 w 6"/>
                <a:gd name="T43" fmla="*/ 5 h 11"/>
                <a:gd name="T44" fmla="*/ 0 w 6"/>
                <a:gd name="T45" fmla="*/ 5 h 11"/>
                <a:gd name="T46" fmla="*/ 0 w 6"/>
                <a:gd name="T47" fmla="*/ 5 h 11"/>
                <a:gd name="T48" fmla="*/ 0 w 6"/>
                <a:gd name="T49" fmla="*/ 5 h 11"/>
                <a:gd name="T50" fmla="*/ 0 w 6"/>
                <a:gd name="T51" fmla="*/ 5 h 11"/>
                <a:gd name="T52" fmla="*/ 0 w 6"/>
                <a:gd name="T53" fmla="*/ 5 h 11"/>
                <a:gd name="T54" fmla="*/ 0 w 6"/>
                <a:gd name="T55" fmla="*/ 5 h 11"/>
                <a:gd name="T56" fmla="*/ 0 w 6"/>
                <a:gd name="T57" fmla="*/ 5 h 11"/>
                <a:gd name="T58" fmla="*/ 0 w 6"/>
                <a:gd name="T59" fmla="*/ 5 h 11"/>
                <a:gd name="T60" fmla="*/ 0 w 6"/>
                <a:gd name="T61" fmla="*/ 5 h 11"/>
                <a:gd name="T62" fmla="*/ 0 w 6"/>
                <a:gd name="T63" fmla="*/ 5 h 11"/>
                <a:gd name="T64" fmla="*/ 0 w 6"/>
                <a:gd name="T65" fmla="*/ 11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1">
                  <a:moveTo>
                    <a:pt x="0" y="11"/>
                  </a:moveTo>
                  <a:lnTo>
                    <a:pt x="0" y="11"/>
                  </a:lnTo>
                  <a:lnTo>
                    <a:pt x="0" y="5"/>
                  </a:lnTo>
                  <a:lnTo>
                    <a:pt x="6" y="5"/>
                  </a:lnTo>
                  <a:lnTo>
                    <a:pt x="6" y="0"/>
                  </a:lnTo>
                  <a:lnTo>
                    <a:pt x="0" y="0"/>
                  </a:lnTo>
                  <a:lnTo>
                    <a:pt x="0" y="5"/>
                  </a:lnTo>
                  <a:lnTo>
                    <a:pt x="0" y="11"/>
                  </a:lnTo>
                  <a:close/>
                </a:path>
              </a:pathLst>
            </a:custGeom>
            <a:solidFill>
              <a:srgbClr val="000000"/>
            </a:solidFill>
            <a:ln w="9525">
              <a:noFill/>
              <a:round/>
              <a:headEnd/>
              <a:tailEnd/>
            </a:ln>
          </p:spPr>
          <p:txBody>
            <a:bodyPr/>
            <a:lstStyle/>
            <a:p>
              <a:endParaRPr lang="en-US"/>
            </a:p>
          </p:txBody>
        </p:sp>
        <p:sp>
          <p:nvSpPr>
            <p:cNvPr id="24085" name="Freeform 143"/>
            <p:cNvSpPr>
              <a:spLocks/>
            </p:cNvSpPr>
            <p:nvPr/>
          </p:nvSpPr>
          <p:spPr bwMode="auto">
            <a:xfrm>
              <a:off x="605"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86" name="Freeform 144"/>
            <p:cNvSpPr>
              <a:spLocks/>
            </p:cNvSpPr>
            <p:nvPr/>
          </p:nvSpPr>
          <p:spPr bwMode="auto">
            <a:xfrm>
              <a:off x="611"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87" name="Freeform 145"/>
            <p:cNvSpPr>
              <a:spLocks/>
            </p:cNvSpPr>
            <p:nvPr/>
          </p:nvSpPr>
          <p:spPr bwMode="auto">
            <a:xfrm>
              <a:off x="611" y="787"/>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0 w 6"/>
                <a:gd name="T31" fmla="*/ 0 h 1"/>
                <a:gd name="T32" fmla="*/ 0 w 6"/>
                <a:gd name="T33" fmla="*/ 0 h 1"/>
                <a:gd name="T34" fmla="*/ 0 w 6"/>
                <a:gd name="T35" fmla="*/ 0 h 1"/>
                <a:gd name="T36" fmla="*/ 0 w 6"/>
                <a:gd name="T37" fmla="*/ 0 h 1"/>
                <a:gd name="T38" fmla="*/ 0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88" name="Freeform 146"/>
            <p:cNvSpPr>
              <a:spLocks/>
            </p:cNvSpPr>
            <p:nvPr/>
          </p:nvSpPr>
          <p:spPr bwMode="auto">
            <a:xfrm>
              <a:off x="617"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89" name="Freeform 147"/>
            <p:cNvSpPr>
              <a:spLocks/>
            </p:cNvSpPr>
            <p:nvPr/>
          </p:nvSpPr>
          <p:spPr bwMode="auto">
            <a:xfrm>
              <a:off x="599"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90" name="Freeform 148"/>
            <p:cNvSpPr>
              <a:spLocks/>
            </p:cNvSpPr>
            <p:nvPr/>
          </p:nvSpPr>
          <p:spPr bwMode="auto">
            <a:xfrm>
              <a:off x="599" y="798"/>
              <a:ext cx="1" cy="12"/>
            </a:xfrm>
            <a:custGeom>
              <a:avLst/>
              <a:gdLst>
                <a:gd name="T0" fmla="*/ 0 w 1"/>
                <a:gd name="T1" fmla="*/ 12 h 12"/>
                <a:gd name="T2" fmla="*/ 0 w 1"/>
                <a:gd name="T3" fmla="*/ 12 h 12"/>
                <a:gd name="T4" fmla="*/ 0 w 1"/>
                <a:gd name="T5" fmla="*/ 12 h 12"/>
                <a:gd name="T6" fmla="*/ 0 w 1"/>
                <a:gd name="T7" fmla="*/ 12 h 12"/>
                <a:gd name="T8" fmla="*/ 0 w 1"/>
                <a:gd name="T9" fmla="*/ 12 h 12"/>
                <a:gd name="T10" fmla="*/ 0 w 1"/>
                <a:gd name="T11" fmla="*/ 6 h 12"/>
                <a:gd name="T12" fmla="*/ 0 w 1"/>
                <a:gd name="T13" fmla="*/ 6 h 12"/>
                <a:gd name="T14" fmla="*/ 0 w 1"/>
                <a:gd name="T15" fmla="*/ 6 h 12"/>
                <a:gd name="T16" fmla="*/ 0 w 1"/>
                <a:gd name="T17" fmla="*/ 6 h 12"/>
                <a:gd name="T18" fmla="*/ 0 w 1"/>
                <a:gd name="T19" fmla="*/ 6 h 12"/>
                <a:gd name="T20" fmla="*/ 0 w 1"/>
                <a:gd name="T21" fmla="*/ 6 h 12"/>
                <a:gd name="T22" fmla="*/ 0 w 1"/>
                <a:gd name="T23" fmla="*/ 0 h 12"/>
                <a:gd name="T24" fmla="*/ 0 w 1"/>
                <a:gd name="T25" fmla="*/ 0 h 12"/>
                <a:gd name="T26" fmla="*/ 0 w 1"/>
                <a:gd name="T27" fmla="*/ 0 h 12"/>
                <a:gd name="T28" fmla="*/ 0 w 1"/>
                <a:gd name="T29" fmla="*/ 0 h 12"/>
                <a:gd name="T30" fmla="*/ 0 w 1"/>
                <a:gd name="T31" fmla="*/ 0 h 12"/>
                <a:gd name="T32" fmla="*/ 0 w 1"/>
                <a:gd name="T33" fmla="*/ 0 h 12"/>
                <a:gd name="T34" fmla="*/ 0 w 1"/>
                <a:gd name="T35" fmla="*/ 0 h 12"/>
                <a:gd name="T36" fmla="*/ 0 w 1"/>
                <a:gd name="T37" fmla="*/ 0 h 12"/>
                <a:gd name="T38" fmla="*/ 0 w 1"/>
                <a:gd name="T39" fmla="*/ 0 h 12"/>
                <a:gd name="T40" fmla="*/ 0 w 1"/>
                <a:gd name="T41" fmla="*/ 0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12 h 12"/>
                <a:gd name="T58" fmla="*/ 0 w 1"/>
                <a:gd name="T59" fmla="*/ 12 h 12"/>
                <a:gd name="T60" fmla="*/ 0 w 1"/>
                <a:gd name="T61" fmla="*/ 12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4091" name="Freeform 149"/>
            <p:cNvSpPr>
              <a:spLocks/>
            </p:cNvSpPr>
            <p:nvPr/>
          </p:nvSpPr>
          <p:spPr bwMode="auto">
            <a:xfrm>
              <a:off x="599" y="8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92" name="Freeform 150"/>
            <p:cNvSpPr>
              <a:spLocks/>
            </p:cNvSpPr>
            <p:nvPr/>
          </p:nvSpPr>
          <p:spPr bwMode="auto">
            <a:xfrm>
              <a:off x="599" y="79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093" name="Freeform 151"/>
            <p:cNvSpPr>
              <a:spLocks/>
            </p:cNvSpPr>
            <p:nvPr/>
          </p:nvSpPr>
          <p:spPr bwMode="auto">
            <a:xfrm>
              <a:off x="599" y="793"/>
              <a:ext cx="6" cy="11"/>
            </a:xfrm>
            <a:custGeom>
              <a:avLst/>
              <a:gdLst>
                <a:gd name="T0" fmla="*/ 0 w 6"/>
                <a:gd name="T1" fmla="*/ 11 h 11"/>
                <a:gd name="T2" fmla="*/ 0 w 6"/>
                <a:gd name="T3" fmla="*/ 11 h 11"/>
                <a:gd name="T4" fmla="*/ 0 w 6"/>
                <a:gd name="T5" fmla="*/ 11 h 11"/>
                <a:gd name="T6" fmla="*/ 6 w 6"/>
                <a:gd name="T7" fmla="*/ 11 h 11"/>
                <a:gd name="T8" fmla="*/ 6 w 6"/>
                <a:gd name="T9" fmla="*/ 5 h 11"/>
                <a:gd name="T10" fmla="*/ 6 w 6"/>
                <a:gd name="T11" fmla="*/ 5 h 11"/>
                <a:gd name="T12" fmla="*/ 6 w 6"/>
                <a:gd name="T13" fmla="*/ 5 h 11"/>
                <a:gd name="T14" fmla="*/ 6 w 6"/>
                <a:gd name="T15" fmla="*/ 5 h 11"/>
                <a:gd name="T16" fmla="*/ 6 w 6"/>
                <a:gd name="T17" fmla="*/ 5 h 11"/>
                <a:gd name="T18" fmla="*/ 6 w 6"/>
                <a:gd name="T19" fmla="*/ 5 h 11"/>
                <a:gd name="T20" fmla="*/ 6 w 6"/>
                <a:gd name="T21" fmla="*/ 5 h 11"/>
                <a:gd name="T22" fmla="*/ 6 w 6"/>
                <a:gd name="T23" fmla="*/ 5 h 11"/>
                <a:gd name="T24" fmla="*/ 6 w 6"/>
                <a:gd name="T25" fmla="*/ 5 h 11"/>
                <a:gd name="T26" fmla="*/ 6 w 6"/>
                <a:gd name="T27" fmla="*/ 5 h 11"/>
                <a:gd name="T28" fmla="*/ 6 w 6"/>
                <a:gd name="T29" fmla="*/ 0 h 11"/>
                <a:gd name="T30" fmla="*/ 6 w 6"/>
                <a:gd name="T31" fmla="*/ 0 h 11"/>
                <a:gd name="T32" fmla="*/ 0 w 6"/>
                <a:gd name="T33" fmla="*/ 0 h 11"/>
                <a:gd name="T34" fmla="*/ 0 w 6"/>
                <a:gd name="T35" fmla="*/ 0 h 11"/>
                <a:gd name="T36" fmla="*/ 0 w 6"/>
                <a:gd name="T37" fmla="*/ 0 h 11"/>
                <a:gd name="T38" fmla="*/ 0 w 6"/>
                <a:gd name="T39" fmla="*/ 5 h 11"/>
                <a:gd name="T40" fmla="*/ 0 w 6"/>
                <a:gd name="T41" fmla="*/ 5 h 11"/>
                <a:gd name="T42" fmla="*/ 0 w 6"/>
                <a:gd name="T43" fmla="*/ 5 h 11"/>
                <a:gd name="T44" fmla="*/ 0 w 6"/>
                <a:gd name="T45" fmla="*/ 5 h 11"/>
                <a:gd name="T46" fmla="*/ 0 w 6"/>
                <a:gd name="T47" fmla="*/ 5 h 11"/>
                <a:gd name="T48" fmla="*/ 0 w 6"/>
                <a:gd name="T49" fmla="*/ 5 h 11"/>
                <a:gd name="T50" fmla="*/ 0 w 6"/>
                <a:gd name="T51" fmla="*/ 5 h 11"/>
                <a:gd name="T52" fmla="*/ 0 w 6"/>
                <a:gd name="T53" fmla="*/ 5 h 11"/>
                <a:gd name="T54" fmla="*/ 0 w 6"/>
                <a:gd name="T55" fmla="*/ 5 h 11"/>
                <a:gd name="T56" fmla="*/ 0 w 6"/>
                <a:gd name="T57" fmla="*/ 5 h 11"/>
                <a:gd name="T58" fmla="*/ 0 w 6"/>
                <a:gd name="T59" fmla="*/ 11 h 11"/>
                <a:gd name="T60" fmla="*/ 0 w 6"/>
                <a:gd name="T61" fmla="*/ 11 h 11"/>
                <a:gd name="T62" fmla="*/ 0 w 6"/>
                <a:gd name="T63" fmla="*/ 11 h 11"/>
                <a:gd name="T64" fmla="*/ 0 w 6"/>
                <a:gd name="T65" fmla="*/ 11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1">
                  <a:moveTo>
                    <a:pt x="0" y="11"/>
                  </a:moveTo>
                  <a:lnTo>
                    <a:pt x="0" y="11"/>
                  </a:lnTo>
                  <a:lnTo>
                    <a:pt x="6" y="11"/>
                  </a:lnTo>
                  <a:lnTo>
                    <a:pt x="6" y="5"/>
                  </a:lnTo>
                  <a:lnTo>
                    <a:pt x="6" y="0"/>
                  </a:lnTo>
                  <a:lnTo>
                    <a:pt x="0" y="0"/>
                  </a:lnTo>
                  <a:lnTo>
                    <a:pt x="0" y="5"/>
                  </a:lnTo>
                  <a:lnTo>
                    <a:pt x="0" y="11"/>
                  </a:lnTo>
                  <a:close/>
                </a:path>
              </a:pathLst>
            </a:custGeom>
            <a:solidFill>
              <a:srgbClr val="000000"/>
            </a:solidFill>
            <a:ln w="9525">
              <a:noFill/>
              <a:round/>
              <a:headEnd/>
              <a:tailEnd/>
            </a:ln>
          </p:spPr>
          <p:txBody>
            <a:bodyPr/>
            <a:lstStyle/>
            <a:p>
              <a:endParaRPr lang="en-US"/>
            </a:p>
          </p:txBody>
        </p:sp>
        <p:sp>
          <p:nvSpPr>
            <p:cNvPr id="24094" name="Freeform 152"/>
            <p:cNvSpPr>
              <a:spLocks/>
            </p:cNvSpPr>
            <p:nvPr/>
          </p:nvSpPr>
          <p:spPr bwMode="auto">
            <a:xfrm>
              <a:off x="599"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95" name="Freeform 153"/>
            <p:cNvSpPr>
              <a:spLocks/>
            </p:cNvSpPr>
            <p:nvPr/>
          </p:nvSpPr>
          <p:spPr bwMode="auto">
            <a:xfrm>
              <a:off x="569" y="7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96" name="Freeform 154"/>
            <p:cNvSpPr>
              <a:spLocks/>
            </p:cNvSpPr>
            <p:nvPr/>
          </p:nvSpPr>
          <p:spPr bwMode="auto">
            <a:xfrm>
              <a:off x="563" y="734"/>
              <a:ext cx="6" cy="6"/>
            </a:xfrm>
            <a:custGeom>
              <a:avLst/>
              <a:gdLst>
                <a:gd name="T0" fmla="*/ 0 w 6"/>
                <a:gd name="T1" fmla="*/ 6 h 6"/>
                <a:gd name="T2" fmla="*/ 0 w 6"/>
                <a:gd name="T3" fmla="*/ 6 h 6"/>
                <a:gd name="T4" fmla="*/ 0 w 6"/>
                <a:gd name="T5" fmla="*/ 6 h 6"/>
                <a:gd name="T6" fmla="*/ 0 w 6"/>
                <a:gd name="T7" fmla="*/ 6 h 6"/>
                <a:gd name="T8" fmla="*/ 6 w 6"/>
                <a:gd name="T9" fmla="*/ 6 h 6"/>
                <a:gd name="T10" fmla="*/ 6 w 6"/>
                <a:gd name="T11" fmla="*/ 6 h 6"/>
                <a:gd name="T12" fmla="*/ 6 w 6"/>
                <a:gd name="T13" fmla="*/ 6 h 6"/>
                <a:gd name="T14" fmla="*/ 6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6 h 6"/>
                <a:gd name="T44" fmla="*/ 6 w 6"/>
                <a:gd name="T45" fmla="*/ 6 h 6"/>
                <a:gd name="T46" fmla="*/ 6 w 6"/>
                <a:gd name="T47" fmla="*/ 6 h 6"/>
                <a:gd name="T48" fmla="*/ 6 w 6"/>
                <a:gd name="T49" fmla="*/ 6 h 6"/>
                <a:gd name="T50" fmla="*/ 6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6" y="6"/>
                  </a:lnTo>
                  <a:lnTo>
                    <a:pt x="0" y="6"/>
                  </a:lnTo>
                  <a:close/>
                </a:path>
              </a:pathLst>
            </a:custGeom>
            <a:solidFill>
              <a:srgbClr val="000000"/>
            </a:solidFill>
            <a:ln w="9525">
              <a:noFill/>
              <a:round/>
              <a:headEnd/>
              <a:tailEnd/>
            </a:ln>
          </p:spPr>
          <p:txBody>
            <a:bodyPr/>
            <a:lstStyle/>
            <a:p>
              <a:endParaRPr lang="en-US"/>
            </a:p>
          </p:txBody>
        </p:sp>
        <p:sp>
          <p:nvSpPr>
            <p:cNvPr id="24097" name="Freeform 155"/>
            <p:cNvSpPr>
              <a:spLocks/>
            </p:cNvSpPr>
            <p:nvPr/>
          </p:nvSpPr>
          <p:spPr bwMode="auto">
            <a:xfrm>
              <a:off x="563" y="74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98" name="Freeform 156"/>
            <p:cNvSpPr>
              <a:spLocks/>
            </p:cNvSpPr>
            <p:nvPr/>
          </p:nvSpPr>
          <p:spPr bwMode="auto">
            <a:xfrm>
              <a:off x="569" y="74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099" name="Freeform 157"/>
            <p:cNvSpPr>
              <a:spLocks/>
            </p:cNvSpPr>
            <p:nvPr/>
          </p:nvSpPr>
          <p:spPr bwMode="auto">
            <a:xfrm>
              <a:off x="563" y="745"/>
              <a:ext cx="6" cy="6"/>
            </a:xfrm>
            <a:custGeom>
              <a:avLst/>
              <a:gdLst>
                <a:gd name="T0" fmla="*/ 0 w 6"/>
                <a:gd name="T1" fmla="*/ 6 h 6"/>
                <a:gd name="T2" fmla="*/ 0 w 6"/>
                <a:gd name="T3" fmla="*/ 6 h 6"/>
                <a:gd name="T4" fmla="*/ 0 w 6"/>
                <a:gd name="T5" fmla="*/ 0 h 6"/>
                <a:gd name="T6" fmla="*/ 0 w 6"/>
                <a:gd name="T7" fmla="*/ 0 h 6"/>
                <a:gd name="T8" fmla="*/ 0 w 6"/>
                <a:gd name="T9" fmla="*/ 0 h 6"/>
                <a:gd name="T10" fmla="*/ 0 w 6"/>
                <a:gd name="T11" fmla="*/ 0 h 6"/>
                <a:gd name="T12" fmla="*/ 0 w 6"/>
                <a:gd name="T13" fmla="*/ 0 h 6"/>
                <a:gd name="T14" fmla="*/ 0 w 6"/>
                <a:gd name="T15" fmla="*/ 0 h 6"/>
                <a:gd name="T16" fmla="*/ 0 w 6"/>
                <a:gd name="T17" fmla="*/ 0 h 6"/>
                <a:gd name="T18" fmla="*/ 0 w 6"/>
                <a:gd name="T19" fmla="*/ 0 h 6"/>
                <a:gd name="T20" fmla="*/ 0 w 6"/>
                <a:gd name="T21" fmla="*/ 0 h 6"/>
                <a:gd name="T22" fmla="*/ 0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0 h 6"/>
                <a:gd name="T58" fmla="*/ 0 w 6"/>
                <a:gd name="T59" fmla="*/ 0 h 6"/>
                <a:gd name="T60" fmla="*/ 0 w 6"/>
                <a:gd name="T61" fmla="*/ 0 h 6"/>
                <a:gd name="T62" fmla="*/ 0 w 6"/>
                <a:gd name="T63" fmla="*/ 0 h 6"/>
                <a:gd name="T64" fmla="*/ 0 w 6"/>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0" y="0"/>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4100" name="Freeform 158"/>
            <p:cNvSpPr>
              <a:spLocks/>
            </p:cNvSpPr>
            <p:nvPr/>
          </p:nvSpPr>
          <p:spPr bwMode="auto">
            <a:xfrm>
              <a:off x="563" y="745"/>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4101" name="Freeform 159"/>
            <p:cNvSpPr>
              <a:spLocks/>
            </p:cNvSpPr>
            <p:nvPr/>
          </p:nvSpPr>
          <p:spPr bwMode="auto">
            <a:xfrm>
              <a:off x="563" y="751"/>
              <a:ext cx="6" cy="1"/>
            </a:xfrm>
            <a:custGeom>
              <a:avLst/>
              <a:gdLst>
                <a:gd name="T0" fmla="*/ 0 w 6"/>
                <a:gd name="T1" fmla="*/ 0 h 1"/>
                <a:gd name="T2" fmla="*/ 0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102" name="Freeform 160"/>
            <p:cNvSpPr>
              <a:spLocks/>
            </p:cNvSpPr>
            <p:nvPr/>
          </p:nvSpPr>
          <p:spPr bwMode="auto">
            <a:xfrm>
              <a:off x="557" y="751"/>
              <a:ext cx="6" cy="6"/>
            </a:xfrm>
            <a:custGeom>
              <a:avLst/>
              <a:gdLst>
                <a:gd name="T0" fmla="*/ 0 w 6"/>
                <a:gd name="T1" fmla="*/ 6 h 6"/>
                <a:gd name="T2" fmla="*/ 0 w 6"/>
                <a:gd name="T3" fmla="*/ 6 h 6"/>
                <a:gd name="T4" fmla="*/ 0 w 6"/>
                <a:gd name="T5" fmla="*/ 6 h 6"/>
                <a:gd name="T6" fmla="*/ 6 w 6"/>
                <a:gd name="T7" fmla="*/ 6 h 6"/>
                <a:gd name="T8" fmla="*/ 6 w 6"/>
                <a:gd name="T9" fmla="*/ 6 h 6"/>
                <a:gd name="T10" fmla="*/ 6 w 6"/>
                <a:gd name="T11" fmla="*/ 6 h 6"/>
                <a:gd name="T12" fmla="*/ 6 w 6"/>
                <a:gd name="T13" fmla="*/ 6 h 6"/>
                <a:gd name="T14" fmla="*/ 6 w 6"/>
                <a:gd name="T15" fmla="*/ 0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0 h 6"/>
                <a:gd name="T46" fmla="*/ 6 w 6"/>
                <a:gd name="T47" fmla="*/ 0 h 6"/>
                <a:gd name="T48" fmla="*/ 6 w 6"/>
                <a:gd name="T49" fmla="*/ 0 h 6"/>
                <a:gd name="T50" fmla="*/ 6 w 6"/>
                <a:gd name="T51" fmla="*/ 0 h 6"/>
                <a:gd name="T52" fmla="*/ 6 w 6"/>
                <a:gd name="T53" fmla="*/ 0 h 6"/>
                <a:gd name="T54" fmla="*/ 6 w 6"/>
                <a:gd name="T55" fmla="*/ 0 h 6"/>
                <a:gd name="T56" fmla="*/ 0 w 6"/>
                <a:gd name="T57" fmla="*/ 0 h 6"/>
                <a:gd name="T58" fmla="*/ 0 w 6"/>
                <a:gd name="T59" fmla="*/ 0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4103" name="Freeform 161"/>
            <p:cNvSpPr>
              <a:spLocks/>
            </p:cNvSpPr>
            <p:nvPr/>
          </p:nvSpPr>
          <p:spPr bwMode="auto">
            <a:xfrm>
              <a:off x="557" y="7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04" name="Freeform 162"/>
            <p:cNvSpPr>
              <a:spLocks/>
            </p:cNvSpPr>
            <p:nvPr/>
          </p:nvSpPr>
          <p:spPr bwMode="auto">
            <a:xfrm>
              <a:off x="563" y="7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05" name="Freeform 163"/>
            <p:cNvSpPr>
              <a:spLocks/>
            </p:cNvSpPr>
            <p:nvPr/>
          </p:nvSpPr>
          <p:spPr bwMode="auto">
            <a:xfrm>
              <a:off x="557" y="757"/>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6 h 6"/>
                <a:gd name="T12" fmla="*/ 0 w 6"/>
                <a:gd name="T13" fmla="*/ 6 h 6"/>
                <a:gd name="T14" fmla="*/ 6 w 6"/>
                <a:gd name="T15" fmla="*/ 6 h 6"/>
                <a:gd name="T16" fmla="*/ 6 w 6"/>
                <a:gd name="T17" fmla="*/ 6 h 6"/>
                <a:gd name="T18" fmla="*/ 6 w 6"/>
                <a:gd name="T19" fmla="*/ 6 h 6"/>
                <a:gd name="T20" fmla="*/ 6 w 6"/>
                <a:gd name="T21" fmla="*/ 6 h 6"/>
                <a:gd name="T22" fmla="*/ 6 w 6"/>
                <a:gd name="T23" fmla="*/ 6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0 h 6"/>
                <a:gd name="T46" fmla="*/ 0 w 6"/>
                <a:gd name="T47" fmla="*/ 6 h 6"/>
                <a:gd name="T48" fmla="*/ 0 w 6"/>
                <a:gd name="T49" fmla="*/ 6 h 6"/>
                <a:gd name="T50" fmla="*/ 0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0" y="6"/>
                  </a:lnTo>
                  <a:close/>
                </a:path>
              </a:pathLst>
            </a:custGeom>
            <a:solidFill>
              <a:srgbClr val="000000"/>
            </a:solidFill>
            <a:ln w="9525">
              <a:noFill/>
              <a:round/>
              <a:headEnd/>
              <a:tailEnd/>
            </a:ln>
          </p:spPr>
          <p:txBody>
            <a:bodyPr/>
            <a:lstStyle/>
            <a:p>
              <a:endParaRPr lang="en-US"/>
            </a:p>
          </p:txBody>
        </p:sp>
        <p:sp>
          <p:nvSpPr>
            <p:cNvPr id="24106" name="Freeform 164"/>
            <p:cNvSpPr>
              <a:spLocks/>
            </p:cNvSpPr>
            <p:nvPr/>
          </p:nvSpPr>
          <p:spPr bwMode="auto">
            <a:xfrm>
              <a:off x="557" y="7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07" name="Freeform 165"/>
            <p:cNvSpPr>
              <a:spLocks/>
            </p:cNvSpPr>
            <p:nvPr/>
          </p:nvSpPr>
          <p:spPr bwMode="auto">
            <a:xfrm>
              <a:off x="563" y="763"/>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08" name="Freeform 166"/>
            <p:cNvSpPr>
              <a:spLocks/>
            </p:cNvSpPr>
            <p:nvPr/>
          </p:nvSpPr>
          <p:spPr bwMode="auto">
            <a:xfrm>
              <a:off x="557" y="763"/>
              <a:ext cx="6" cy="12"/>
            </a:xfrm>
            <a:custGeom>
              <a:avLst/>
              <a:gdLst>
                <a:gd name="T0" fmla="*/ 0 w 6"/>
                <a:gd name="T1" fmla="*/ 12 h 12"/>
                <a:gd name="T2" fmla="*/ 0 w 6"/>
                <a:gd name="T3" fmla="*/ 12 h 12"/>
                <a:gd name="T4" fmla="*/ 0 w 6"/>
                <a:gd name="T5" fmla="*/ 12 h 12"/>
                <a:gd name="T6" fmla="*/ 0 w 6"/>
                <a:gd name="T7" fmla="*/ 6 h 12"/>
                <a:gd name="T8" fmla="*/ 0 w 6"/>
                <a:gd name="T9" fmla="*/ 6 h 12"/>
                <a:gd name="T10" fmla="*/ 0 w 6"/>
                <a:gd name="T11" fmla="*/ 6 h 12"/>
                <a:gd name="T12" fmla="*/ 0 w 6"/>
                <a:gd name="T13" fmla="*/ 6 h 12"/>
                <a:gd name="T14" fmla="*/ 0 w 6"/>
                <a:gd name="T15" fmla="*/ 6 h 12"/>
                <a:gd name="T16" fmla="*/ 0 w 6"/>
                <a:gd name="T17" fmla="*/ 6 h 12"/>
                <a:gd name="T18" fmla="*/ 0 w 6"/>
                <a:gd name="T19" fmla="*/ 6 h 12"/>
                <a:gd name="T20" fmla="*/ 0 w 6"/>
                <a:gd name="T21" fmla="*/ 6 h 12"/>
                <a:gd name="T22" fmla="*/ 6 w 6"/>
                <a:gd name="T23" fmla="*/ 6 h 12"/>
                <a:gd name="T24" fmla="*/ 6 w 6"/>
                <a:gd name="T25" fmla="*/ 6 h 12"/>
                <a:gd name="T26" fmla="*/ 6 w 6"/>
                <a:gd name="T27" fmla="*/ 6 h 12"/>
                <a:gd name="T28" fmla="*/ 6 w 6"/>
                <a:gd name="T29" fmla="*/ 6 h 12"/>
                <a:gd name="T30" fmla="*/ 6 w 6"/>
                <a:gd name="T31" fmla="*/ 6 h 12"/>
                <a:gd name="T32" fmla="*/ 6 w 6"/>
                <a:gd name="T33" fmla="*/ 0 h 12"/>
                <a:gd name="T34" fmla="*/ 6 w 6"/>
                <a:gd name="T35" fmla="*/ 6 h 12"/>
                <a:gd name="T36" fmla="*/ 0 w 6"/>
                <a:gd name="T37" fmla="*/ 6 h 12"/>
                <a:gd name="T38" fmla="*/ 0 w 6"/>
                <a:gd name="T39" fmla="*/ 6 h 12"/>
                <a:gd name="T40" fmla="*/ 0 w 6"/>
                <a:gd name="T41" fmla="*/ 6 h 12"/>
                <a:gd name="T42" fmla="*/ 0 w 6"/>
                <a:gd name="T43" fmla="*/ 6 h 12"/>
                <a:gd name="T44" fmla="*/ 0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6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0" y="6"/>
                  </a:lnTo>
                  <a:lnTo>
                    <a:pt x="6" y="6"/>
                  </a:lnTo>
                  <a:lnTo>
                    <a:pt x="6" y="0"/>
                  </a:lnTo>
                  <a:lnTo>
                    <a:pt x="6" y="6"/>
                  </a:lnTo>
                  <a:lnTo>
                    <a:pt x="0" y="6"/>
                  </a:lnTo>
                  <a:lnTo>
                    <a:pt x="0" y="12"/>
                  </a:lnTo>
                  <a:close/>
                </a:path>
              </a:pathLst>
            </a:custGeom>
            <a:solidFill>
              <a:srgbClr val="000000"/>
            </a:solidFill>
            <a:ln w="9525">
              <a:noFill/>
              <a:round/>
              <a:headEnd/>
              <a:tailEnd/>
            </a:ln>
          </p:spPr>
          <p:txBody>
            <a:bodyPr/>
            <a:lstStyle/>
            <a:p>
              <a:endParaRPr lang="en-US"/>
            </a:p>
          </p:txBody>
        </p:sp>
        <p:sp>
          <p:nvSpPr>
            <p:cNvPr id="24109" name="Freeform 167"/>
            <p:cNvSpPr>
              <a:spLocks/>
            </p:cNvSpPr>
            <p:nvPr/>
          </p:nvSpPr>
          <p:spPr bwMode="auto">
            <a:xfrm>
              <a:off x="557" y="77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10" name="Freeform 168"/>
            <p:cNvSpPr>
              <a:spLocks/>
            </p:cNvSpPr>
            <p:nvPr/>
          </p:nvSpPr>
          <p:spPr bwMode="auto">
            <a:xfrm>
              <a:off x="563" y="77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11" name="Freeform 169"/>
            <p:cNvSpPr>
              <a:spLocks/>
            </p:cNvSpPr>
            <p:nvPr/>
          </p:nvSpPr>
          <p:spPr bwMode="auto">
            <a:xfrm>
              <a:off x="557" y="775"/>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0 h 6"/>
                <a:gd name="T12" fmla="*/ 0 w 6"/>
                <a:gd name="T13" fmla="*/ 0 h 6"/>
                <a:gd name="T14" fmla="*/ 0 w 6"/>
                <a:gd name="T15" fmla="*/ 0 h 6"/>
                <a:gd name="T16" fmla="*/ 0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0" y="0"/>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4112" name="Freeform 170"/>
            <p:cNvSpPr>
              <a:spLocks/>
            </p:cNvSpPr>
            <p:nvPr/>
          </p:nvSpPr>
          <p:spPr bwMode="auto">
            <a:xfrm>
              <a:off x="557" y="78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13" name="Freeform 171"/>
            <p:cNvSpPr>
              <a:spLocks/>
            </p:cNvSpPr>
            <p:nvPr/>
          </p:nvSpPr>
          <p:spPr bwMode="auto">
            <a:xfrm>
              <a:off x="563"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14" name="Freeform 172"/>
            <p:cNvSpPr>
              <a:spLocks/>
            </p:cNvSpPr>
            <p:nvPr/>
          </p:nvSpPr>
          <p:spPr bwMode="auto">
            <a:xfrm>
              <a:off x="557" y="722"/>
              <a:ext cx="6" cy="6"/>
            </a:xfrm>
            <a:custGeom>
              <a:avLst/>
              <a:gdLst>
                <a:gd name="T0" fmla="*/ 0 w 6"/>
                <a:gd name="T1" fmla="*/ 6 h 6"/>
                <a:gd name="T2" fmla="*/ 0 w 6"/>
                <a:gd name="T3" fmla="*/ 6 h 6"/>
                <a:gd name="T4" fmla="*/ 0 w 6"/>
                <a:gd name="T5" fmla="*/ 6 h 6"/>
                <a:gd name="T6" fmla="*/ 0 w 6"/>
                <a:gd name="T7" fmla="*/ 6 h 6"/>
                <a:gd name="T8" fmla="*/ 6 w 6"/>
                <a:gd name="T9" fmla="*/ 6 h 6"/>
                <a:gd name="T10" fmla="*/ 6 w 6"/>
                <a:gd name="T11" fmla="*/ 6 h 6"/>
                <a:gd name="T12" fmla="*/ 6 w 6"/>
                <a:gd name="T13" fmla="*/ 6 h 6"/>
                <a:gd name="T14" fmla="*/ 6 w 6"/>
                <a:gd name="T15" fmla="*/ 6 h 6"/>
                <a:gd name="T16" fmla="*/ 6 w 6"/>
                <a:gd name="T17" fmla="*/ 6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0 h 6"/>
                <a:gd name="T46" fmla="*/ 6 w 6"/>
                <a:gd name="T47" fmla="*/ 0 h 6"/>
                <a:gd name="T48" fmla="*/ 6 w 6"/>
                <a:gd name="T49" fmla="*/ 0 h 6"/>
                <a:gd name="T50" fmla="*/ 6 w 6"/>
                <a:gd name="T51" fmla="*/ 6 h 6"/>
                <a:gd name="T52" fmla="*/ 6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6" y="6"/>
                  </a:lnTo>
                  <a:lnTo>
                    <a:pt x="0" y="6"/>
                  </a:lnTo>
                  <a:close/>
                </a:path>
              </a:pathLst>
            </a:custGeom>
            <a:solidFill>
              <a:srgbClr val="000000"/>
            </a:solidFill>
            <a:ln w="9525">
              <a:noFill/>
              <a:round/>
              <a:headEnd/>
              <a:tailEnd/>
            </a:ln>
          </p:spPr>
          <p:txBody>
            <a:bodyPr/>
            <a:lstStyle/>
            <a:p>
              <a:endParaRPr lang="en-US"/>
            </a:p>
          </p:txBody>
        </p:sp>
        <p:sp>
          <p:nvSpPr>
            <p:cNvPr id="24115" name="Freeform 173"/>
            <p:cNvSpPr>
              <a:spLocks/>
            </p:cNvSpPr>
            <p:nvPr/>
          </p:nvSpPr>
          <p:spPr bwMode="auto">
            <a:xfrm>
              <a:off x="557" y="7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16" name="Freeform 174"/>
            <p:cNvSpPr>
              <a:spLocks/>
            </p:cNvSpPr>
            <p:nvPr/>
          </p:nvSpPr>
          <p:spPr bwMode="auto">
            <a:xfrm>
              <a:off x="563"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17" name="Freeform 175"/>
            <p:cNvSpPr>
              <a:spLocks/>
            </p:cNvSpPr>
            <p:nvPr/>
          </p:nvSpPr>
          <p:spPr bwMode="auto">
            <a:xfrm>
              <a:off x="557" y="722"/>
              <a:ext cx="6" cy="12"/>
            </a:xfrm>
            <a:custGeom>
              <a:avLst/>
              <a:gdLst>
                <a:gd name="T0" fmla="*/ 0 w 6"/>
                <a:gd name="T1" fmla="*/ 12 h 12"/>
                <a:gd name="T2" fmla="*/ 0 w 6"/>
                <a:gd name="T3" fmla="*/ 12 h 12"/>
                <a:gd name="T4" fmla="*/ 0 w 6"/>
                <a:gd name="T5" fmla="*/ 12 h 12"/>
                <a:gd name="T6" fmla="*/ 0 w 6"/>
                <a:gd name="T7" fmla="*/ 12 h 12"/>
                <a:gd name="T8" fmla="*/ 0 w 6"/>
                <a:gd name="T9" fmla="*/ 12 h 12"/>
                <a:gd name="T10" fmla="*/ 0 w 6"/>
                <a:gd name="T11" fmla="*/ 12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6 h 12"/>
                <a:gd name="T30" fmla="*/ 6 w 6"/>
                <a:gd name="T31" fmla="*/ 6 h 12"/>
                <a:gd name="T32" fmla="*/ 6 w 6"/>
                <a:gd name="T33" fmla="*/ 0 h 12"/>
                <a:gd name="T34" fmla="*/ 6 w 6"/>
                <a:gd name="T35" fmla="*/ 0 h 12"/>
                <a:gd name="T36" fmla="*/ 6 w 6"/>
                <a:gd name="T37" fmla="*/ 6 h 12"/>
                <a:gd name="T38" fmla="*/ 6 w 6"/>
                <a:gd name="T39" fmla="*/ 6 h 12"/>
                <a:gd name="T40" fmla="*/ 6 w 6"/>
                <a:gd name="T41" fmla="*/ 6 h 12"/>
                <a:gd name="T42" fmla="*/ 6 w 6"/>
                <a:gd name="T43" fmla="*/ 6 h 12"/>
                <a:gd name="T44" fmla="*/ 6 w 6"/>
                <a:gd name="T45" fmla="*/ 6 h 12"/>
                <a:gd name="T46" fmla="*/ 6 w 6"/>
                <a:gd name="T47" fmla="*/ 6 h 12"/>
                <a:gd name="T48" fmla="*/ 6 w 6"/>
                <a:gd name="T49" fmla="*/ 6 h 12"/>
                <a:gd name="T50" fmla="*/ 6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6" y="6"/>
                  </a:lnTo>
                  <a:lnTo>
                    <a:pt x="6" y="0"/>
                  </a:lnTo>
                  <a:lnTo>
                    <a:pt x="6" y="6"/>
                  </a:lnTo>
                  <a:lnTo>
                    <a:pt x="0" y="6"/>
                  </a:lnTo>
                  <a:lnTo>
                    <a:pt x="0" y="12"/>
                  </a:lnTo>
                  <a:close/>
                </a:path>
              </a:pathLst>
            </a:custGeom>
            <a:solidFill>
              <a:srgbClr val="000000"/>
            </a:solidFill>
            <a:ln w="9525">
              <a:noFill/>
              <a:round/>
              <a:headEnd/>
              <a:tailEnd/>
            </a:ln>
          </p:spPr>
          <p:txBody>
            <a:bodyPr/>
            <a:lstStyle/>
            <a:p>
              <a:endParaRPr lang="en-US"/>
            </a:p>
          </p:txBody>
        </p:sp>
        <p:sp>
          <p:nvSpPr>
            <p:cNvPr id="24118" name="Freeform 176"/>
            <p:cNvSpPr>
              <a:spLocks/>
            </p:cNvSpPr>
            <p:nvPr/>
          </p:nvSpPr>
          <p:spPr bwMode="auto">
            <a:xfrm>
              <a:off x="557" y="7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19" name="Freeform 177"/>
            <p:cNvSpPr>
              <a:spLocks/>
            </p:cNvSpPr>
            <p:nvPr/>
          </p:nvSpPr>
          <p:spPr bwMode="auto">
            <a:xfrm>
              <a:off x="557" y="734"/>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20" name="Freeform 178"/>
            <p:cNvSpPr>
              <a:spLocks/>
            </p:cNvSpPr>
            <p:nvPr/>
          </p:nvSpPr>
          <p:spPr bwMode="auto">
            <a:xfrm>
              <a:off x="551" y="734"/>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6 w 12"/>
                <a:gd name="T13" fmla="*/ 6 h 6"/>
                <a:gd name="T14" fmla="*/ 6 w 12"/>
                <a:gd name="T15" fmla="*/ 6 h 6"/>
                <a:gd name="T16" fmla="*/ 6 w 12"/>
                <a:gd name="T17" fmla="*/ 6 h 6"/>
                <a:gd name="T18" fmla="*/ 6 w 12"/>
                <a:gd name="T19" fmla="*/ 6 h 6"/>
                <a:gd name="T20" fmla="*/ 6 w 12"/>
                <a:gd name="T21" fmla="*/ 6 h 6"/>
                <a:gd name="T22" fmla="*/ 6 w 12"/>
                <a:gd name="T23" fmla="*/ 6 h 6"/>
                <a:gd name="T24" fmla="*/ 6 w 12"/>
                <a:gd name="T25" fmla="*/ 6 h 6"/>
                <a:gd name="T26" fmla="*/ 12 w 12"/>
                <a:gd name="T27" fmla="*/ 6 h 6"/>
                <a:gd name="T28" fmla="*/ 12 w 12"/>
                <a:gd name="T29" fmla="*/ 6 h 6"/>
                <a:gd name="T30" fmla="*/ 12 w 12"/>
                <a:gd name="T31" fmla="*/ 6 h 6"/>
                <a:gd name="T32" fmla="*/ 6 w 12"/>
                <a:gd name="T33" fmla="*/ 0 h 6"/>
                <a:gd name="T34" fmla="*/ 6 w 12"/>
                <a:gd name="T35" fmla="*/ 0 h 6"/>
                <a:gd name="T36" fmla="*/ 6 w 12"/>
                <a:gd name="T37" fmla="*/ 6 h 6"/>
                <a:gd name="T38" fmla="*/ 6 w 12"/>
                <a:gd name="T39" fmla="*/ 6 h 6"/>
                <a:gd name="T40" fmla="*/ 6 w 12"/>
                <a:gd name="T41" fmla="*/ 6 h 6"/>
                <a:gd name="T42" fmla="*/ 6 w 12"/>
                <a:gd name="T43" fmla="*/ 6 h 6"/>
                <a:gd name="T44" fmla="*/ 6 w 12"/>
                <a:gd name="T45" fmla="*/ 6 h 6"/>
                <a:gd name="T46" fmla="*/ 6 w 12"/>
                <a:gd name="T47" fmla="*/ 6 h 6"/>
                <a:gd name="T48" fmla="*/ 6 w 12"/>
                <a:gd name="T49" fmla="*/ 6 h 6"/>
                <a:gd name="T50" fmla="*/ 6 w 12"/>
                <a:gd name="T51" fmla="*/ 6 h 6"/>
                <a:gd name="T52" fmla="*/ 6 w 12"/>
                <a:gd name="T53" fmla="*/ 6 h 6"/>
                <a:gd name="T54" fmla="*/ 6 w 12"/>
                <a:gd name="T55" fmla="*/ 6 h 6"/>
                <a:gd name="T56" fmla="*/ 0 w 12"/>
                <a:gd name="T57" fmla="*/ 6 h 6"/>
                <a:gd name="T58" fmla="*/ 0 w 12"/>
                <a:gd name="T59" fmla="*/ 6 h 6"/>
                <a:gd name="T60" fmla="*/ 0 w 12"/>
                <a:gd name="T61" fmla="*/ 6 h 6"/>
                <a:gd name="T62" fmla="*/ 0 w 12"/>
                <a:gd name="T63" fmla="*/ 6 h 6"/>
                <a:gd name="T64" fmla="*/ 0 w 12"/>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6">
                  <a:moveTo>
                    <a:pt x="0" y="6"/>
                  </a:moveTo>
                  <a:lnTo>
                    <a:pt x="0" y="6"/>
                  </a:lnTo>
                  <a:lnTo>
                    <a:pt x="6" y="6"/>
                  </a:lnTo>
                  <a:lnTo>
                    <a:pt x="12" y="6"/>
                  </a:lnTo>
                  <a:lnTo>
                    <a:pt x="12" y="0"/>
                  </a:lnTo>
                  <a:lnTo>
                    <a:pt x="6" y="0"/>
                  </a:lnTo>
                  <a:lnTo>
                    <a:pt x="6" y="6"/>
                  </a:lnTo>
                  <a:lnTo>
                    <a:pt x="0" y="6"/>
                  </a:lnTo>
                  <a:close/>
                </a:path>
              </a:pathLst>
            </a:custGeom>
            <a:solidFill>
              <a:srgbClr val="000000"/>
            </a:solidFill>
            <a:ln w="9525">
              <a:noFill/>
              <a:round/>
              <a:headEnd/>
              <a:tailEnd/>
            </a:ln>
          </p:spPr>
          <p:txBody>
            <a:bodyPr/>
            <a:lstStyle/>
            <a:p>
              <a:endParaRPr lang="en-US"/>
            </a:p>
          </p:txBody>
        </p:sp>
        <p:sp>
          <p:nvSpPr>
            <p:cNvPr id="24121" name="Freeform 179"/>
            <p:cNvSpPr>
              <a:spLocks/>
            </p:cNvSpPr>
            <p:nvPr/>
          </p:nvSpPr>
          <p:spPr bwMode="auto">
            <a:xfrm>
              <a:off x="551" y="74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22" name="Freeform 180"/>
            <p:cNvSpPr>
              <a:spLocks/>
            </p:cNvSpPr>
            <p:nvPr/>
          </p:nvSpPr>
          <p:spPr bwMode="auto">
            <a:xfrm>
              <a:off x="557" y="74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23" name="Freeform 181"/>
            <p:cNvSpPr>
              <a:spLocks/>
            </p:cNvSpPr>
            <p:nvPr/>
          </p:nvSpPr>
          <p:spPr bwMode="auto">
            <a:xfrm>
              <a:off x="551" y="745"/>
              <a:ext cx="6" cy="6"/>
            </a:xfrm>
            <a:custGeom>
              <a:avLst/>
              <a:gdLst>
                <a:gd name="T0" fmla="*/ 0 w 6"/>
                <a:gd name="T1" fmla="*/ 6 h 6"/>
                <a:gd name="T2" fmla="*/ 0 w 6"/>
                <a:gd name="T3" fmla="*/ 6 h 6"/>
                <a:gd name="T4" fmla="*/ 6 w 6"/>
                <a:gd name="T5" fmla="*/ 0 h 6"/>
                <a:gd name="T6" fmla="*/ 6 w 6"/>
                <a:gd name="T7" fmla="*/ 0 h 6"/>
                <a:gd name="T8" fmla="*/ 0 w 6"/>
                <a:gd name="T9" fmla="*/ 6 h 6"/>
                <a:gd name="T10" fmla="*/ 0 w 6"/>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6"/>
                  </a:moveTo>
                  <a:lnTo>
                    <a:pt x="0" y="6"/>
                  </a:lnTo>
                  <a:lnTo>
                    <a:pt x="6" y="0"/>
                  </a:lnTo>
                  <a:lnTo>
                    <a:pt x="0" y="6"/>
                  </a:lnTo>
                  <a:close/>
                </a:path>
              </a:pathLst>
            </a:custGeom>
            <a:solidFill>
              <a:srgbClr val="000000"/>
            </a:solidFill>
            <a:ln w="9525">
              <a:noFill/>
              <a:round/>
              <a:headEnd/>
              <a:tailEnd/>
            </a:ln>
          </p:spPr>
          <p:txBody>
            <a:bodyPr/>
            <a:lstStyle/>
            <a:p>
              <a:endParaRPr lang="en-US"/>
            </a:p>
          </p:txBody>
        </p:sp>
        <p:sp>
          <p:nvSpPr>
            <p:cNvPr id="24124" name="Freeform 182"/>
            <p:cNvSpPr>
              <a:spLocks/>
            </p:cNvSpPr>
            <p:nvPr/>
          </p:nvSpPr>
          <p:spPr bwMode="auto">
            <a:xfrm>
              <a:off x="551" y="7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25" name="Freeform 183"/>
            <p:cNvSpPr>
              <a:spLocks/>
            </p:cNvSpPr>
            <p:nvPr/>
          </p:nvSpPr>
          <p:spPr bwMode="auto">
            <a:xfrm>
              <a:off x="557" y="751"/>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26" name="Freeform 184"/>
            <p:cNvSpPr>
              <a:spLocks/>
            </p:cNvSpPr>
            <p:nvPr/>
          </p:nvSpPr>
          <p:spPr bwMode="auto">
            <a:xfrm>
              <a:off x="551" y="751"/>
              <a:ext cx="6" cy="12"/>
            </a:xfrm>
            <a:custGeom>
              <a:avLst/>
              <a:gdLst>
                <a:gd name="T0" fmla="*/ 0 w 6"/>
                <a:gd name="T1" fmla="*/ 12 h 12"/>
                <a:gd name="T2" fmla="*/ 0 w 6"/>
                <a:gd name="T3" fmla="*/ 12 h 12"/>
                <a:gd name="T4" fmla="*/ 0 w 6"/>
                <a:gd name="T5" fmla="*/ 12 h 12"/>
                <a:gd name="T6" fmla="*/ 0 w 6"/>
                <a:gd name="T7" fmla="*/ 6 h 12"/>
                <a:gd name="T8" fmla="*/ 0 w 6"/>
                <a:gd name="T9" fmla="*/ 6 h 12"/>
                <a:gd name="T10" fmla="*/ 0 w 6"/>
                <a:gd name="T11" fmla="*/ 6 h 12"/>
                <a:gd name="T12" fmla="*/ 0 w 6"/>
                <a:gd name="T13" fmla="*/ 6 h 12"/>
                <a:gd name="T14" fmla="*/ 0 w 6"/>
                <a:gd name="T15" fmla="*/ 6 h 12"/>
                <a:gd name="T16" fmla="*/ 0 w 6"/>
                <a:gd name="T17" fmla="*/ 6 h 12"/>
                <a:gd name="T18" fmla="*/ 0 w 6"/>
                <a:gd name="T19" fmla="*/ 6 h 12"/>
                <a:gd name="T20" fmla="*/ 0 w 6"/>
                <a:gd name="T21" fmla="*/ 6 h 12"/>
                <a:gd name="T22" fmla="*/ 6 w 6"/>
                <a:gd name="T23" fmla="*/ 6 h 12"/>
                <a:gd name="T24" fmla="*/ 6 w 6"/>
                <a:gd name="T25" fmla="*/ 6 h 12"/>
                <a:gd name="T26" fmla="*/ 6 w 6"/>
                <a:gd name="T27" fmla="*/ 6 h 12"/>
                <a:gd name="T28" fmla="*/ 6 w 6"/>
                <a:gd name="T29" fmla="*/ 6 h 12"/>
                <a:gd name="T30" fmla="*/ 6 w 6"/>
                <a:gd name="T31" fmla="*/ 6 h 12"/>
                <a:gd name="T32" fmla="*/ 6 w 6"/>
                <a:gd name="T33" fmla="*/ 0 h 12"/>
                <a:gd name="T34" fmla="*/ 6 w 6"/>
                <a:gd name="T35" fmla="*/ 6 h 12"/>
                <a:gd name="T36" fmla="*/ 6 w 6"/>
                <a:gd name="T37" fmla="*/ 6 h 12"/>
                <a:gd name="T38" fmla="*/ 0 w 6"/>
                <a:gd name="T39" fmla="*/ 6 h 12"/>
                <a:gd name="T40" fmla="*/ 0 w 6"/>
                <a:gd name="T41" fmla="*/ 6 h 12"/>
                <a:gd name="T42" fmla="*/ 0 w 6"/>
                <a:gd name="T43" fmla="*/ 6 h 12"/>
                <a:gd name="T44" fmla="*/ 0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6 h 12"/>
                <a:gd name="T64" fmla="*/ 0 w 6"/>
                <a:gd name="T65" fmla="*/ 6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0" y="6"/>
                  </a:lnTo>
                  <a:lnTo>
                    <a:pt x="6" y="6"/>
                  </a:lnTo>
                  <a:lnTo>
                    <a:pt x="6" y="0"/>
                  </a:lnTo>
                  <a:lnTo>
                    <a:pt x="6" y="6"/>
                  </a:lnTo>
                  <a:lnTo>
                    <a:pt x="0" y="6"/>
                  </a:lnTo>
                  <a:lnTo>
                    <a:pt x="0" y="12"/>
                  </a:lnTo>
                  <a:close/>
                </a:path>
              </a:pathLst>
            </a:custGeom>
            <a:solidFill>
              <a:srgbClr val="000000"/>
            </a:solidFill>
            <a:ln w="9525">
              <a:noFill/>
              <a:round/>
              <a:headEnd/>
              <a:tailEnd/>
            </a:ln>
          </p:spPr>
          <p:txBody>
            <a:bodyPr/>
            <a:lstStyle/>
            <a:p>
              <a:endParaRPr lang="en-US"/>
            </a:p>
          </p:txBody>
        </p:sp>
        <p:sp>
          <p:nvSpPr>
            <p:cNvPr id="24127" name="Freeform 185"/>
            <p:cNvSpPr>
              <a:spLocks/>
            </p:cNvSpPr>
            <p:nvPr/>
          </p:nvSpPr>
          <p:spPr bwMode="auto">
            <a:xfrm>
              <a:off x="545" y="757"/>
              <a:ext cx="6" cy="6"/>
            </a:xfrm>
            <a:custGeom>
              <a:avLst/>
              <a:gdLst>
                <a:gd name="T0" fmla="*/ 6 w 6"/>
                <a:gd name="T1" fmla="*/ 0 h 6"/>
                <a:gd name="T2" fmla="*/ 0 w 6"/>
                <a:gd name="T3" fmla="*/ 0 h 6"/>
                <a:gd name="T4" fmla="*/ 0 w 6"/>
                <a:gd name="T5" fmla="*/ 0 h 6"/>
                <a:gd name="T6" fmla="*/ 0 w 6"/>
                <a:gd name="T7" fmla="*/ 0 h 6"/>
                <a:gd name="T8" fmla="*/ 0 w 6"/>
                <a:gd name="T9" fmla="*/ 0 h 6"/>
                <a:gd name="T10" fmla="*/ 0 w 6"/>
                <a:gd name="T11" fmla="*/ 0 h 6"/>
                <a:gd name="T12" fmla="*/ 0 w 6"/>
                <a:gd name="T13" fmla="*/ 0 h 6"/>
                <a:gd name="T14" fmla="*/ 0 w 6"/>
                <a:gd name="T15" fmla="*/ 6 h 6"/>
                <a:gd name="T16" fmla="*/ 0 w 6"/>
                <a:gd name="T17" fmla="*/ 6 h 6"/>
                <a:gd name="T18" fmla="*/ 0 w 6"/>
                <a:gd name="T19" fmla="*/ 6 h 6"/>
                <a:gd name="T20" fmla="*/ 0 w 6"/>
                <a:gd name="T21" fmla="*/ 6 h 6"/>
                <a:gd name="T22" fmla="*/ 0 w 6"/>
                <a:gd name="T23" fmla="*/ 6 h 6"/>
                <a:gd name="T24" fmla="*/ 0 w 6"/>
                <a:gd name="T25" fmla="*/ 6 h 6"/>
                <a:gd name="T26" fmla="*/ 0 w 6"/>
                <a:gd name="T27" fmla="*/ 6 h 6"/>
                <a:gd name="T28" fmla="*/ 0 w 6"/>
                <a:gd name="T29" fmla="*/ 6 h 6"/>
                <a:gd name="T30" fmla="*/ 0 w 6"/>
                <a:gd name="T31" fmla="*/ 6 h 6"/>
                <a:gd name="T32" fmla="*/ 0 w 6"/>
                <a:gd name="T33" fmla="*/ 6 h 6"/>
                <a:gd name="T34" fmla="*/ 0 w 6"/>
                <a:gd name="T35" fmla="*/ 6 h 6"/>
                <a:gd name="T36" fmla="*/ 0 w 6"/>
                <a:gd name="T37" fmla="*/ 6 h 6"/>
                <a:gd name="T38" fmla="*/ 0 w 6"/>
                <a:gd name="T39" fmla="*/ 6 h 6"/>
                <a:gd name="T40" fmla="*/ 6 w 6"/>
                <a:gd name="T41" fmla="*/ 6 h 6"/>
                <a:gd name="T42" fmla="*/ 6 w 6"/>
                <a:gd name="T43" fmla="*/ 6 h 6"/>
                <a:gd name="T44" fmla="*/ 6 w 6"/>
                <a:gd name="T45" fmla="*/ 6 h 6"/>
                <a:gd name="T46" fmla="*/ 6 w 6"/>
                <a:gd name="T47" fmla="*/ 6 h 6"/>
                <a:gd name="T48" fmla="*/ 6 w 6"/>
                <a:gd name="T49" fmla="*/ 6 h 6"/>
                <a:gd name="T50" fmla="*/ 6 w 6"/>
                <a:gd name="T51" fmla="*/ 6 h 6"/>
                <a:gd name="T52" fmla="*/ 6 w 6"/>
                <a:gd name="T53" fmla="*/ 6 h 6"/>
                <a:gd name="T54" fmla="*/ 6 w 6"/>
                <a:gd name="T55" fmla="*/ 6 h 6"/>
                <a:gd name="T56" fmla="*/ 6 w 6"/>
                <a:gd name="T57" fmla="*/ 6 h 6"/>
                <a:gd name="T58" fmla="*/ 6 w 6"/>
                <a:gd name="T59" fmla="*/ 6 h 6"/>
                <a:gd name="T60" fmla="*/ 6 w 6"/>
                <a:gd name="T61" fmla="*/ 6 h 6"/>
                <a:gd name="T62" fmla="*/ 6 w 6"/>
                <a:gd name="T63" fmla="*/ 6 h 6"/>
                <a:gd name="T64" fmla="*/ 6 w 6"/>
                <a:gd name="T65" fmla="*/ 6 h 6"/>
                <a:gd name="T66" fmla="*/ 6 w 6"/>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6">
                  <a:moveTo>
                    <a:pt x="6" y="0"/>
                  </a:moveTo>
                  <a:lnTo>
                    <a:pt x="0" y="0"/>
                  </a:lnTo>
                  <a:lnTo>
                    <a:pt x="0" y="6"/>
                  </a:lnTo>
                  <a:lnTo>
                    <a:pt x="6" y="6"/>
                  </a:lnTo>
                  <a:lnTo>
                    <a:pt x="6" y="0"/>
                  </a:lnTo>
                  <a:close/>
                </a:path>
              </a:pathLst>
            </a:custGeom>
            <a:solidFill>
              <a:srgbClr val="000000"/>
            </a:solidFill>
            <a:ln w="9525">
              <a:noFill/>
              <a:round/>
              <a:headEnd/>
              <a:tailEnd/>
            </a:ln>
          </p:spPr>
          <p:txBody>
            <a:bodyPr/>
            <a:lstStyle/>
            <a:p>
              <a:endParaRPr lang="en-US"/>
            </a:p>
          </p:txBody>
        </p:sp>
        <p:sp>
          <p:nvSpPr>
            <p:cNvPr id="24128" name="Freeform 186"/>
            <p:cNvSpPr>
              <a:spLocks/>
            </p:cNvSpPr>
            <p:nvPr/>
          </p:nvSpPr>
          <p:spPr bwMode="auto">
            <a:xfrm>
              <a:off x="551" y="76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29" name="Freeform 187"/>
            <p:cNvSpPr>
              <a:spLocks/>
            </p:cNvSpPr>
            <p:nvPr/>
          </p:nvSpPr>
          <p:spPr bwMode="auto">
            <a:xfrm>
              <a:off x="551" y="763"/>
              <a:ext cx="6" cy="12"/>
            </a:xfrm>
            <a:custGeom>
              <a:avLst/>
              <a:gdLst>
                <a:gd name="T0" fmla="*/ 0 w 6"/>
                <a:gd name="T1" fmla="*/ 12 h 12"/>
                <a:gd name="T2" fmla="*/ 0 w 6"/>
                <a:gd name="T3" fmla="*/ 6 h 12"/>
                <a:gd name="T4" fmla="*/ 0 w 6"/>
                <a:gd name="T5" fmla="*/ 6 h 12"/>
                <a:gd name="T6" fmla="*/ 0 w 6"/>
                <a:gd name="T7" fmla="*/ 6 h 12"/>
                <a:gd name="T8" fmla="*/ 0 w 6"/>
                <a:gd name="T9" fmla="*/ 6 h 12"/>
                <a:gd name="T10" fmla="*/ 0 w 6"/>
                <a:gd name="T11" fmla="*/ 6 h 12"/>
                <a:gd name="T12" fmla="*/ 0 w 6"/>
                <a:gd name="T13" fmla="*/ 6 h 12"/>
                <a:gd name="T14" fmla="*/ 0 w 6"/>
                <a:gd name="T15" fmla="*/ 6 h 12"/>
                <a:gd name="T16" fmla="*/ 0 w 6"/>
                <a:gd name="T17" fmla="*/ 6 h 12"/>
                <a:gd name="T18" fmla="*/ 0 w 6"/>
                <a:gd name="T19" fmla="*/ 6 h 12"/>
                <a:gd name="T20" fmla="*/ 0 w 6"/>
                <a:gd name="T21" fmla="*/ 6 h 12"/>
                <a:gd name="T22" fmla="*/ 0 w 6"/>
                <a:gd name="T23" fmla="*/ 6 h 12"/>
                <a:gd name="T24" fmla="*/ 0 w 6"/>
                <a:gd name="T25" fmla="*/ 0 h 12"/>
                <a:gd name="T26" fmla="*/ 0 w 6"/>
                <a:gd name="T27" fmla="*/ 0 h 12"/>
                <a:gd name="T28" fmla="*/ 6 w 6"/>
                <a:gd name="T29" fmla="*/ 0 h 12"/>
                <a:gd name="T30" fmla="*/ 6 w 6"/>
                <a:gd name="T31" fmla="*/ 0 h 12"/>
                <a:gd name="T32" fmla="*/ 0 w 6"/>
                <a:gd name="T33" fmla="*/ 0 h 12"/>
                <a:gd name="T34" fmla="*/ 0 w 6"/>
                <a:gd name="T35" fmla="*/ 0 h 12"/>
                <a:gd name="T36" fmla="*/ 0 w 6"/>
                <a:gd name="T37" fmla="*/ 0 h 12"/>
                <a:gd name="T38" fmla="*/ 0 w 6"/>
                <a:gd name="T39" fmla="*/ 0 h 12"/>
                <a:gd name="T40" fmla="*/ 0 w 6"/>
                <a:gd name="T41" fmla="*/ 0 h 12"/>
                <a:gd name="T42" fmla="*/ 0 w 6"/>
                <a:gd name="T43" fmla="*/ 0 h 12"/>
                <a:gd name="T44" fmla="*/ 0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0" y="6"/>
                  </a:lnTo>
                  <a:lnTo>
                    <a:pt x="0" y="0"/>
                  </a:lnTo>
                  <a:lnTo>
                    <a:pt x="6" y="0"/>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4130" name="Freeform 188"/>
            <p:cNvSpPr>
              <a:spLocks/>
            </p:cNvSpPr>
            <p:nvPr/>
          </p:nvSpPr>
          <p:spPr bwMode="auto">
            <a:xfrm>
              <a:off x="551" y="77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31" name="Freeform 189"/>
            <p:cNvSpPr>
              <a:spLocks/>
            </p:cNvSpPr>
            <p:nvPr/>
          </p:nvSpPr>
          <p:spPr bwMode="auto">
            <a:xfrm>
              <a:off x="557" y="76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32" name="Freeform 190"/>
            <p:cNvSpPr>
              <a:spLocks/>
            </p:cNvSpPr>
            <p:nvPr/>
          </p:nvSpPr>
          <p:spPr bwMode="auto">
            <a:xfrm>
              <a:off x="551" y="769"/>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6 h 6"/>
                <a:gd name="T12" fmla="*/ 0 w 6"/>
                <a:gd name="T13" fmla="*/ 6 h 6"/>
                <a:gd name="T14" fmla="*/ 0 w 6"/>
                <a:gd name="T15" fmla="*/ 6 h 6"/>
                <a:gd name="T16" fmla="*/ 0 w 6"/>
                <a:gd name="T17" fmla="*/ 0 h 6"/>
                <a:gd name="T18" fmla="*/ 0 w 6"/>
                <a:gd name="T19" fmla="*/ 0 h 6"/>
                <a:gd name="T20" fmla="*/ 0 w 6"/>
                <a:gd name="T21" fmla="*/ 0 h 6"/>
                <a:gd name="T22" fmla="*/ 0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0" y="0"/>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4133" name="Freeform 191"/>
            <p:cNvSpPr>
              <a:spLocks/>
            </p:cNvSpPr>
            <p:nvPr/>
          </p:nvSpPr>
          <p:spPr bwMode="auto">
            <a:xfrm>
              <a:off x="551" y="775"/>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0 h 6"/>
                <a:gd name="T58" fmla="*/ 0 w 1"/>
                <a:gd name="T59" fmla="*/ 0 h 6"/>
                <a:gd name="T60" fmla="*/ 0 w 1"/>
                <a:gd name="T61" fmla="*/ 0 h 6"/>
                <a:gd name="T62" fmla="*/ 0 w 1"/>
                <a:gd name="T63" fmla="*/ 0 h 6"/>
                <a:gd name="T64" fmla="*/ 0 w 1"/>
                <a:gd name="T65" fmla="*/ 0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4134" name="Freeform 192"/>
            <p:cNvSpPr>
              <a:spLocks/>
            </p:cNvSpPr>
            <p:nvPr/>
          </p:nvSpPr>
          <p:spPr bwMode="auto">
            <a:xfrm>
              <a:off x="563" y="851"/>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35" name="Freeform 193"/>
            <p:cNvSpPr>
              <a:spLocks/>
            </p:cNvSpPr>
            <p:nvPr/>
          </p:nvSpPr>
          <p:spPr bwMode="auto">
            <a:xfrm>
              <a:off x="563" y="851"/>
              <a:ext cx="12" cy="1"/>
            </a:xfrm>
            <a:custGeom>
              <a:avLst/>
              <a:gdLst>
                <a:gd name="T0" fmla="*/ 6 w 12"/>
                <a:gd name="T1" fmla="*/ 0 h 1"/>
                <a:gd name="T2" fmla="*/ 6 w 12"/>
                <a:gd name="T3" fmla="*/ 0 h 1"/>
                <a:gd name="T4" fmla="*/ 6 w 12"/>
                <a:gd name="T5" fmla="*/ 0 h 1"/>
                <a:gd name="T6" fmla="*/ 6 w 12"/>
                <a:gd name="T7" fmla="*/ 0 h 1"/>
                <a:gd name="T8" fmla="*/ 6 w 12"/>
                <a:gd name="T9" fmla="*/ 0 h 1"/>
                <a:gd name="T10" fmla="*/ 6 w 12"/>
                <a:gd name="T11" fmla="*/ 0 h 1"/>
                <a:gd name="T12" fmla="*/ 6 w 12"/>
                <a:gd name="T13" fmla="*/ 0 h 1"/>
                <a:gd name="T14" fmla="*/ 6 w 12"/>
                <a:gd name="T15" fmla="*/ 0 h 1"/>
                <a:gd name="T16" fmla="*/ 6 w 12"/>
                <a:gd name="T17" fmla="*/ 0 h 1"/>
                <a:gd name="T18" fmla="*/ 6 w 12"/>
                <a:gd name="T19" fmla="*/ 0 h 1"/>
                <a:gd name="T20" fmla="*/ 6 w 12"/>
                <a:gd name="T21" fmla="*/ 0 h 1"/>
                <a:gd name="T22" fmla="*/ 6 w 12"/>
                <a:gd name="T23" fmla="*/ 0 h 1"/>
                <a:gd name="T24" fmla="*/ 6 w 12"/>
                <a:gd name="T25" fmla="*/ 0 h 1"/>
                <a:gd name="T26" fmla="*/ 6 w 12"/>
                <a:gd name="T27" fmla="*/ 0 h 1"/>
                <a:gd name="T28" fmla="*/ 6 w 12"/>
                <a:gd name="T29" fmla="*/ 0 h 1"/>
                <a:gd name="T30" fmla="*/ 6 w 12"/>
                <a:gd name="T31" fmla="*/ 0 h 1"/>
                <a:gd name="T32" fmla="*/ 0 w 12"/>
                <a:gd name="T33" fmla="*/ 0 h 1"/>
                <a:gd name="T34" fmla="*/ 0 w 12"/>
                <a:gd name="T35" fmla="*/ 0 h 1"/>
                <a:gd name="T36" fmla="*/ 0 w 12"/>
                <a:gd name="T37" fmla="*/ 0 h 1"/>
                <a:gd name="T38" fmla="*/ 0 w 12"/>
                <a:gd name="T39" fmla="*/ 0 h 1"/>
                <a:gd name="T40" fmla="*/ 6 w 12"/>
                <a:gd name="T41" fmla="*/ 0 h 1"/>
                <a:gd name="T42" fmla="*/ 6 w 12"/>
                <a:gd name="T43" fmla="*/ 0 h 1"/>
                <a:gd name="T44" fmla="*/ 6 w 12"/>
                <a:gd name="T45" fmla="*/ 0 h 1"/>
                <a:gd name="T46" fmla="*/ 6 w 12"/>
                <a:gd name="T47" fmla="*/ 0 h 1"/>
                <a:gd name="T48" fmla="*/ 6 w 12"/>
                <a:gd name="T49" fmla="*/ 0 h 1"/>
                <a:gd name="T50" fmla="*/ 6 w 12"/>
                <a:gd name="T51" fmla="*/ 0 h 1"/>
                <a:gd name="T52" fmla="*/ 6 w 12"/>
                <a:gd name="T53" fmla="*/ 0 h 1"/>
                <a:gd name="T54" fmla="*/ 6 w 12"/>
                <a:gd name="T55" fmla="*/ 0 h 1"/>
                <a:gd name="T56" fmla="*/ 6 w 12"/>
                <a:gd name="T57" fmla="*/ 0 h 1"/>
                <a:gd name="T58" fmla="*/ 6 w 12"/>
                <a:gd name="T59" fmla="*/ 0 h 1"/>
                <a:gd name="T60" fmla="*/ 6 w 12"/>
                <a:gd name="T61" fmla="*/ 0 h 1"/>
                <a:gd name="T62" fmla="*/ 6 w 12"/>
                <a:gd name="T63" fmla="*/ 0 h 1"/>
                <a:gd name="T64" fmla="*/ 12 w 12"/>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1">
                  <a:moveTo>
                    <a:pt x="6" y="0"/>
                  </a:moveTo>
                  <a:lnTo>
                    <a:pt x="6" y="0"/>
                  </a:lnTo>
                  <a:lnTo>
                    <a:pt x="0" y="0"/>
                  </a:lnTo>
                  <a:lnTo>
                    <a:pt x="6" y="0"/>
                  </a:lnTo>
                  <a:lnTo>
                    <a:pt x="12" y="0"/>
                  </a:lnTo>
                  <a:lnTo>
                    <a:pt x="6" y="0"/>
                  </a:lnTo>
                  <a:close/>
                </a:path>
              </a:pathLst>
            </a:custGeom>
            <a:solidFill>
              <a:srgbClr val="000000"/>
            </a:solidFill>
            <a:ln w="9525">
              <a:noFill/>
              <a:round/>
              <a:headEnd/>
              <a:tailEnd/>
            </a:ln>
          </p:spPr>
          <p:txBody>
            <a:bodyPr/>
            <a:lstStyle/>
            <a:p>
              <a:endParaRPr lang="en-US"/>
            </a:p>
          </p:txBody>
        </p:sp>
        <p:sp>
          <p:nvSpPr>
            <p:cNvPr id="24136" name="Freeform 194"/>
            <p:cNvSpPr>
              <a:spLocks/>
            </p:cNvSpPr>
            <p:nvPr/>
          </p:nvSpPr>
          <p:spPr bwMode="auto">
            <a:xfrm>
              <a:off x="569" y="851"/>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37" name="Freeform 195"/>
            <p:cNvSpPr>
              <a:spLocks/>
            </p:cNvSpPr>
            <p:nvPr/>
          </p:nvSpPr>
          <p:spPr bwMode="auto">
            <a:xfrm>
              <a:off x="563" y="851"/>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138" name="Freeform 196"/>
            <p:cNvSpPr>
              <a:spLocks/>
            </p:cNvSpPr>
            <p:nvPr/>
          </p:nvSpPr>
          <p:spPr bwMode="auto">
            <a:xfrm>
              <a:off x="563" y="846"/>
              <a:ext cx="6" cy="5"/>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5 h 5"/>
                <a:gd name="T12" fmla="*/ 0 w 6"/>
                <a:gd name="T13" fmla="*/ 5 h 5"/>
                <a:gd name="T14" fmla="*/ 0 w 6"/>
                <a:gd name="T15" fmla="*/ 5 h 5"/>
                <a:gd name="T16" fmla="*/ 0 w 6"/>
                <a:gd name="T17" fmla="*/ 5 h 5"/>
                <a:gd name="T18" fmla="*/ 0 w 6"/>
                <a:gd name="T19" fmla="*/ 5 h 5"/>
                <a:gd name="T20" fmla="*/ 0 w 6"/>
                <a:gd name="T21" fmla="*/ 5 h 5"/>
                <a:gd name="T22" fmla="*/ 0 w 6"/>
                <a:gd name="T23" fmla="*/ 5 h 5"/>
                <a:gd name="T24" fmla="*/ 0 w 6"/>
                <a:gd name="T25" fmla="*/ 5 h 5"/>
                <a:gd name="T26" fmla="*/ 0 w 6"/>
                <a:gd name="T27" fmla="*/ 5 h 5"/>
                <a:gd name="T28" fmla="*/ 0 w 6"/>
                <a:gd name="T29" fmla="*/ 5 h 5"/>
                <a:gd name="T30" fmla="*/ 0 w 6"/>
                <a:gd name="T31" fmla="*/ 5 h 5"/>
                <a:gd name="T32" fmla="*/ 6 w 6"/>
                <a:gd name="T33" fmla="*/ 5 h 5"/>
                <a:gd name="T34" fmla="*/ 6 w 6"/>
                <a:gd name="T35" fmla="*/ 5 h 5"/>
                <a:gd name="T36" fmla="*/ 6 w 6"/>
                <a:gd name="T37" fmla="*/ 5 h 5"/>
                <a:gd name="T38" fmla="*/ 0 w 6"/>
                <a:gd name="T39" fmla="*/ 5 h 5"/>
                <a:gd name="T40" fmla="*/ 0 w 6"/>
                <a:gd name="T41" fmla="*/ 5 h 5"/>
                <a:gd name="T42" fmla="*/ 0 w 6"/>
                <a:gd name="T43" fmla="*/ 5 h 5"/>
                <a:gd name="T44" fmla="*/ 0 w 6"/>
                <a:gd name="T45" fmla="*/ 5 h 5"/>
                <a:gd name="T46" fmla="*/ 0 w 6"/>
                <a:gd name="T47" fmla="*/ 5 h 5"/>
                <a:gd name="T48" fmla="*/ 0 w 6"/>
                <a:gd name="T49" fmla="*/ 5 h 5"/>
                <a:gd name="T50" fmla="*/ 0 w 6"/>
                <a:gd name="T51" fmla="*/ 0 h 5"/>
                <a:gd name="T52" fmla="*/ 0 w 6"/>
                <a:gd name="T53" fmla="*/ 0 h 5"/>
                <a:gd name="T54" fmla="*/ 0 w 6"/>
                <a:gd name="T55" fmla="*/ 0 h 5"/>
                <a:gd name="T56" fmla="*/ 0 w 6"/>
                <a:gd name="T57" fmla="*/ 0 h 5"/>
                <a:gd name="T58" fmla="*/ 0 w 6"/>
                <a:gd name="T59" fmla="*/ 0 h 5"/>
                <a:gd name="T60" fmla="*/ 0 w 6"/>
                <a:gd name="T61" fmla="*/ 0 h 5"/>
                <a:gd name="T62" fmla="*/ 0 w 6"/>
                <a:gd name="T63" fmla="*/ 0 h 5"/>
                <a:gd name="T64" fmla="*/ 0 w 6"/>
                <a:gd name="T65" fmla="*/ 0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5">
                  <a:moveTo>
                    <a:pt x="0" y="0"/>
                  </a:moveTo>
                  <a:lnTo>
                    <a:pt x="0" y="0"/>
                  </a:lnTo>
                  <a:lnTo>
                    <a:pt x="0" y="5"/>
                  </a:lnTo>
                  <a:lnTo>
                    <a:pt x="6" y="5"/>
                  </a:lnTo>
                  <a:lnTo>
                    <a:pt x="0" y="5"/>
                  </a:lnTo>
                  <a:lnTo>
                    <a:pt x="0" y="0"/>
                  </a:lnTo>
                  <a:close/>
                </a:path>
              </a:pathLst>
            </a:custGeom>
            <a:solidFill>
              <a:srgbClr val="000000"/>
            </a:solidFill>
            <a:ln w="9525">
              <a:noFill/>
              <a:round/>
              <a:headEnd/>
              <a:tailEnd/>
            </a:ln>
          </p:spPr>
          <p:txBody>
            <a:bodyPr/>
            <a:lstStyle/>
            <a:p>
              <a:endParaRPr lang="en-US"/>
            </a:p>
          </p:txBody>
        </p:sp>
        <p:sp>
          <p:nvSpPr>
            <p:cNvPr id="24139" name="Freeform 197"/>
            <p:cNvSpPr>
              <a:spLocks/>
            </p:cNvSpPr>
            <p:nvPr/>
          </p:nvSpPr>
          <p:spPr bwMode="auto">
            <a:xfrm>
              <a:off x="563" y="84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40" name="Freeform 198"/>
            <p:cNvSpPr>
              <a:spLocks/>
            </p:cNvSpPr>
            <p:nvPr/>
          </p:nvSpPr>
          <p:spPr bwMode="auto">
            <a:xfrm>
              <a:off x="569" y="851"/>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41" name="Freeform 199"/>
            <p:cNvSpPr>
              <a:spLocks/>
            </p:cNvSpPr>
            <p:nvPr/>
          </p:nvSpPr>
          <p:spPr bwMode="auto">
            <a:xfrm>
              <a:off x="557" y="846"/>
              <a:ext cx="12" cy="11"/>
            </a:xfrm>
            <a:custGeom>
              <a:avLst/>
              <a:gdLst>
                <a:gd name="T0" fmla="*/ 0 w 12"/>
                <a:gd name="T1" fmla="*/ 5 h 11"/>
                <a:gd name="T2" fmla="*/ 0 w 12"/>
                <a:gd name="T3" fmla="*/ 5 h 11"/>
                <a:gd name="T4" fmla="*/ 0 w 12"/>
                <a:gd name="T5" fmla="*/ 5 h 11"/>
                <a:gd name="T6" fmla="*/ 0 w 12"/>
                <a:gd name="T7" fmla="*/ 5 h 11"/>
                <a:gd name="T8" fmla="*/ 0 w 12"/>
                <a:gd name="T9" fmla="*/ 5 h 11"/>
                <a:gd name="T10" fmla="*/ 0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5 h 11"/>
                <a:gd name="T24" fmla="*/ 6 w 12"/>
                <a:gd name="T25" fmla="*/ 5 h 11"/>
                <a:gd name="T26" fmla="*/ 6 w 12"/>
                <a:gd name="T27" fmla="*/ 5 h 11"/>
                <a:gd name="T28" fmla="*/ 6 w 12"/>
                <a:gd name="T29" fmla="*/ 5 h 11"/>
                <a:gd name="T30" fmla="*/ 6 w 12"/>
                <a:gd name="T31" fmla="*/ 5 h 11"/>
                <a:gd name="T32" fmla="*/ 12 w 12"/>
                <a:gd name="T33" fmla="*/ 5 h 11"/>
                <a:gd name="T34" fmla="*/ 12 w 12"/>
                <a:gd name="T35" fmla="*/ 5 h 11"/>
                <a:gd name="T36" fmla="*/ 6 w 12"/>
                <a:gd name="T37" fmla="*/ 5 h 11"/>
                <a:gd name="T38" fmla="*/ 6 w 12"/>
                <a:gd name="T39" fmla="*/ 5 h 11"/>
                <a:gd name="T40" fmla="*/ 6 w 12"/>
                <a:gd name="T41" fmla="*/ 5 h 11"/>
                <a:gd name="T42" fmla="*/ 6 w 12"/>
                <a:gd name="T43" fmla="*/ 5 h 11"/>
                <a:gd name="T44" fmla="*/ 6 w 12"/>
                <a:gd name="T45" fmla="*/ 5 h 11"/>
                <a:gd name="T46" fmla="*/ 6 w 12"/>
                <a:gd name="T47" fmla="*/ 5 h 11"/>
                <a:gd name="T48" fmla="*/ 6 w 12"/>
                <a:gd name="T49" fmla="*/ 5 h 11"/>
                <a:gd name="T50" fmla="*/ 6 w 12"/>
                <a:gd name="T51" fmla="*/ 5 h 11"/>
                <a:gd name="T52" fmla="*/ 6 w 12"/>
                <a:gd name="T53" fmla="*/ 5 h 11"/>
                <a:gd name="T54" fmla="*/ 0 w 12"/>
                <a:gd name="T55" fmla="*/ 5 h 11"/>
                <a:gd name="T56" fmla="*/ 0 w 12"/>
                <a:gd name="T57" fmla="*/ 5 h 11"/>
                <a:gd name="T58" fmla="*/ 0 w 12"/>
                <a:gd name="T59" fmla="*/ 0 h 11"/>
                <a:gd name="T60" fmla="*/ 0 w 12"/>
                <a:gd name="T61" fmla="*/ 0 h 11"/>
                <a:gd name="T62" fmla="*/ 0 w 12"/>
                <a:gd name="T63" fmla="*/ 0 h 11"/>
                <a:gd name="T64" fmla="*/ 0 w 12"/>
                <a:gd name="T65" fmla="*/ 5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11">
                  <a:moveTo>
                    <a:pt x="0" y="5"/>
                  </a:moveTo>
                  <a:lnTo>
                    <a:pt x="0" y="5"/>
                  </a:lnTo>
                  <a:lnTo>
                    <a:pt x="6" y="5"/>
                  </a:lnTo>
                  <a:lnTo>
                    <a:pt x="12" y="11"/>
                  </a:lnTo>
                  <a:lnTo>
                    <a:pt x="12" y="5"/>
                  </a:lnTo>
                  <a:lnTo>
                    <a:pt x="6" y="5"/>
                  </a:lnTo>
                  <a:lnTo>
                    <a:pt x="0" y="5"/>
                  </a:lnTo>
                  <a:lnTo>
                    <a:pt x="0" y="0"/>
                  </a:lnTo>
                  <a:lnTo>
                    <a:pt x="0" y="5"/>
                  </a:lnTo>
                  <a:close/>
                </a:path>
              </a:pathLst>
            </a:custGeom>
            <a:solidFill>
              <a:srgbClr val="000000"/>
            </a:solidFill>
            <a:ln w="9525">
              <a:noFill/>
              <a:round/>
              <a:headEnd/>
              <a:tailEnd/>
            </a:ln>
          </p:spPr>
          <p:txBody>
            <a:bodyPr/>
            <a:lstStyle/>
            <a:p>
              <a:endParaRPr lang="en-US"/>
            </a:p>
          </p:txBody>
        </p:sp>
        <p:sp>
          <p:nvSpPr>
            <p:cNvPr id="24142" name="Freeform 200"/>
            <p:cNvSpPr>
              <a:spLocks/>
            </p:cNvSpPr>
            <p:nvPr/>
          </p:nvSpPr>
          <p:spPr bwMode="auto">
            <a:xfrm>
              <a:off x="557" y="8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43" name="Freeform 201"/>
            <p:cNvSpPr>
              <a:spLocks/>
            </p:cNvSpPr>
            <p:nvPr/>
          </p:nvSpPr>
          <p:spPr bwMode="auto">
            <a:xfrm>
              <a:off x="563" y="851"/>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44" name="Freeform 202"/>
            <p:cNvSpPr>
              <a:spLocks/>
            </p:cNvSpPr>
            <p:nvPr/>
          </p:nvSpPr>
          <p:spPr bwMode="auto">
            <a:xfrm>
              <a:off x="563" y="851"/>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0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45" name="Freeform 203"/>
            <p:cNvSpPr>
              <a:spLocks/>
            </p:cNvSpPr>
            <p:nvPr/>
          </p:nvSpPr>
          <p:spPr bwMode="auto">
            <a:xfrm>
              <a:off x="563" y="8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46" name="Freeform 204"/>
            <p:cNvSpPr>
              <a:spLocks/>
            </p:cNvSpPr>
            <p:nvPr/>
          </p:nvSpPr>
          <p:spPr bwMode="auto">
            <a:xfrm>
              <a:off x="551" y="857"/>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147" name="Freeform 205"/>
            <p:cNvSpPr>
              <a:spLocks/>
            </p:cNvSpPr>
            <p:nvPr/>
          </p:nvSpPr>
          <p:spPr bwMode="auto">
            <a:xfrm>
              <a:off x="551" y="851"/>
              <a:ext cx="12" cy="6"/>
            </a:xfrm>
            <a:custGeom>
              <a:avLst/>
              <a:gdLst>
                <a:gd name="T0" fmla="*/ 12 w 12"/>
                <a:gd name="T1" fmla="*/ 0 h 6"/>
                <a:gd name="T2" fmla="*/ 12 w 12"/>
                <a:gd name="T3" fmla="*/ 0 h 6"/>
                <a:gd name="T4" fmla="*/ 12 w 12"/>
                <a:gd name="T5" fmla="*/ 0 h 6"/>
                <a:gd name="T6" fmla="*/ 12 w 12"/>
                <a:gd name="T7" fmla="*/ 0 h 6"/>
                <a:gd name="T8" fmla="*/ 12 w 12"/>
                <a:gd name="T9" fmla="*/ 0 h 6"/>
                <a:gd name="T10" fmla="*/ 12 w 12"/>
                <a:gd name="T11" fmla="*/ 0 h 6"/>
                <a:gd name="T12" fmla="*/ 6 w 12"/>
                <a:gd name="T13" fmla="*/ 0 h 6"/>
                <a:gd name="T14" fmla="*/ 6 w 12"/>
                <a:gd name="T15" fmla="*/ 0 h 6"/>
                <a:gd name="T16" fmla="*/ 6 w 12"/>
                <a:gd name="T17" fmla="*/ 0 h 6"/>
                <a:gd name="T18" fmla="*/ 6 w 12"/>
                <a:gd name="T19" fmla="*/ 0 h 6"/>
                <a:gd name="T20" fmla="*/ 6 w 12"/>
                <a:gd name="T21" fmla="*/ 0 h 6"/>
                <a:gd name="T22" fmla="*/ 6 w 12"/>
                <a:gd name="T23" fmla="*/ 0 h 6"/>
                <a:gd name="T24" fmla="*/ 6 w 12"/>
                <a:gd name="T25" fmla="*/ 0 h 6"/>
                <a:gd name="T26" fmla="*/ 6 w 12"/>
                <a:gd name="T27" fmla="*/ 0 h 6"/>
                <a:gd name="T28" fmla="*/ 6 w 12"/>
                <a:gd name="T29" fmla="*/ 0 h 6"/>
                <a:gd name="T30" fmla="*/ 0 w 12"/>
                <a:gd name="T31" fmla="*/ 0 h 6"/>
                <a:gd name="T32" fmla="*/ 6 w 12"/>
                <a:gd name="T33" fmla="*/ 6 h 6"/>
                <a:gd name="T34" fmla="*/ 6 w 12"/>
                <a:gd name="T35" fmla="*/ 6 h 6"/>
                <a:gd name="T36" fmla="*/ 6 w 12"/>
                <a:gd name="T37" fmla="*/ 0 h 6"/>
                <a:gd name="T38" fmla="*/ 6 w 12"/>
                <a:gd name="T39" fmla="*/ 0 h 6"/>
                <a:gd name="T40" fmla="*/ 6 w 12"/>
                <a:gd name="T41" fmla="*/ 0 h 6"/>
                <a:gd name="T42" fmla="*/ 6 w 12"/>
                <a:gd name="T43" fmla="*/ 0 h 6"/>
                <a:gd name="T44" fmla="*/ 6 w 12"/>
                <a:gd name="T45" fmla="*/ 0 h 6"/>
                <a:gd name="T46" fmla="*/ 6 w 12"/>
                <a:gd name="T47" fmla="*/ 0 h 6"/>
                <a:gd name="T48" fmla="*/ 6 w 12"/>
                <a:gd name="T49" fmla="*/ 0 h 6"/>
                <a:gd name="T50" fmla="*/ 6 w 12"/>
                <a:gd name="T51" fmla="*/ 0 h 6"/>
                <a:gd name="T52" fmla="*/ 6 w 12"/>
                <a:gd name="T53" fmla="*/ 0 h 6"/>
                <a:gd name="T54" fmla="*/ 12 w 12"/>
                <a:gd name="T55" fmla="*/ 0 h 6"/>
                <a:gd name="T56" fmla="*/ 12 w 12"/>
                <a:gd name="T57" fmla="*/ 0 h 6"/>
                <a:gd name="T58" fmla="*/ 12 w 12"/>
                <a:gd name="T59" fmla="*/ 0 h 6"/>
                <a:gd name="T60" fmla="*/ 12 w 12"/>
                <a:gd name="T61" fmla="*/ 0 h 6"/>
                <a:gd name="T62" fmla="*/ 12 w 12"/>
                <a:gd name="T63" fmla="*/ 0 h 6"/>
                <a:gd name="T64" fmla="*/ 12 w 12"/>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6">
                  <a:moveTo>
                    <a:pt x="12" y="0"/>
                  </a:moveTo>
                  <a:lnTo>
                    <a:pt x="12" y="0"/>
                  </a:lnTo>
                  <a:lnTo>
                    <a:pt x="6" y="0"/>
                  </a:lnTo>
                  <a:lnTo>
                    <a:pt x="0" y="0"/>
                  </a:lnTo>
                  <a:lnTo>
                    <a:pt x="0" y="6"/>
                  </a:lnTo>
                  <a:lnTo>
                    <a:pt x="6" y="6"/>
                  </a:lnTo>
                  <a:lnTo>
                    <a:pt x="6" y="0"/>
                  </a:lnTo>
                  <a:lnTo>
                    <a:pt x="12" y="0"/>
                  </a:lnTo>
                  <a:close/>
                </a:path>
              </a:pathLst>
            </a:custGeom>
            <a:solidFill>
              <a:srgbClr val="000000"/>
            </a:solidFill>
            <a:ln w="9525">
              <a:noFill/>
              <a:round/>
              <a:headEnd/>
              <a:tailEnd/>
            </a:ln>
          </p:spPr>
          <p:txBody>
            <a:bodyPr/>
            <a:lstStyle/>
            <a:p>
              <a:endParaRPr lang="en-US"/>
            </a:p>
          </p:txBody>
        </p:sp>
        <p:sp>
          <p:nvSpPr>
            <p:cNvPr id="24148" name="Freeform 206"/>
            <p:cNvSpPr>
              <a:spLocks/>
            </p:cNvSpPr>
            <p:nvPr/>
          </p:nvSpPr>
          <p:spPr bwMode="auto">
            <a:xfrm>
              <a:off x="563" y="8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49" name="Freeform 207"/>
            <p:cNvSpPr>
              <a:spLocks/>
            </p:cNvSpPr>
            <p:nvPr/>
          </p:nvSpPr>
          <p:spPr bwMode="auto">
            <a:xfrm>
              <a:off x="563" y="857"/>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50" name="Freeform 208"/>
            <p:cNvSpPr>
              <a:spLocks/>
            </p:cNvSpPr>
            <p:nvPr/>
          </p:nvSpPr>
          <p:spPr bwMode="auto">
            <a:xfrm>
              <a:off x="563" y="857"/>
              <a:ext cx="6" cy="6"/>
            </a:xfrm>
            <a:custGeom>
              <a:avLst/>
              <a:gdLst>
                <a:gd name="T0" fmla="*/ 0 w 6"/>
                <a:gd name="T1" fmla="*/ 6 h 6"/>
                <a:gd name="T2" fmla="*/ 0 w 6"/>
                <a:gd name="T3" fmla="*/ 6 h 6"/>
                <a:gd name="T4" fmla="*/ 0 w 6"/>
                <a:gd name="T5" fmla="*/ 6 h 6"/>
                <a:gd name="T6" fmla="*/ 0 w 6"/>
                <a:gd name="T7" fmla="*/ 6 h 6"/>
                <a:gd name="T8" fmla="*/ 0 w 6"/>
                <a:gd name="T9" fmla="*/ 0 h 6"/>
                <a:gd name="T10" fmla="*/ 0 w 6"/>
                <a:gd name="T11" fmla="*/ 0 h 6"/>
                <a:gd name="T12" fmla="*/ 0 w 6"/>
                <a:gd name="T13" fmla="*/ 0 h 6"/>
                <a:gd name="T14" fmla="*/ 0 w 6"/>
                <a:gd name="T15" fmla="*/ 0 h 6"/>
                <a:gd name="T16" fmla="*/ 0 w 6"/>
                <a:gd name="T17" fmla="*/ 0 h 6"/>
                <a:gd name="T18" fmla="*/ 0 w 6"/>
                <a:gd name="T19" fmla="*/ 0 h 6"/>
                <a:gd name="T20" fmla="*/ 0 w 6"/>
                <a:gd name="T21" fmla="*/ 0 h 6"/>
                <a:gd name="T22" fmla="*/ 0 w 6"/>
                <a:gd name="T23" fmla="*/ 0 h 6"/>
                <a:gd name="T24" fmla="*/ 0 w 6"/>
                <a:gd name="T25" fmla="*/ 0 h 6"/>
                <a:gd name="T26" fmla="*/ 6 w 6"/>
                <a:gd name="T27" fmla="*/ 0 h 6"/>
                <a:gd name="T28" fmla="*/ 6 w 6"/>
                <a:gd name="T29" fmla="*/ 0 h 6"/>
                <a:gd name="T30" fmla="*/ 6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0" y="0"/>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4151" name="Freeform 209"/>
            <p:cNvSpPr>
              <a:spLocks/>
            </p:cNvSpPr>
            <p:nvPr/>
          </p:nvSpPr>
          <p:spPr bwMode="auto">
            <a:xfrm>
              <a:off x="563"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52" name="Freeform 210"/>
            <p:cNvSpPr>
              <a:spLocks/>
            </p:cNvSpPr>
            <p:nvPr/>
          </p:nvSpPr>
          <p:spPr bwMode="auto">
            <a:xfrm>
              <a:off x="575"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53" name="Freeform 211"/>
            <p:cNvSpPr>
              <a:spLocks/>
            </p:cNvSpPr>
            <p:nvPr/>
          </p:nvSpPr>
          <p:spPr bwMode="auto">
            <a:xfrm>
              <a:off x="569" y="86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54" name="Freeform 212"/>
            <p:cNvSpPr>
              <a:spLocks/>
            </p:cNvSpPr>
            <p:nvPr/>
          </p:nvSpPr>
          <p:spPr bwMode="auto">
            <a:xfrm>
              <a:off x="569" y="863"/>
              <a:ext cx="6" cy="6"/>
            </a:xfrm>
            <a:custGeom>
              <a:avLst/>
              <a:gdLst>
                <a:gd name="T0" fmla="*/ 0 w 6"/>
                <a:gd name="T1" fmla="*/ 0 h 6"/>
                <a:gd name="T2" fmla="*/ 0 w 6"/>
                <a:gd name="T3" fmla="*/ 0 h 6"/>
                <a:gd name="T4" fmla="*/ 0 w 6"/>
                <a:gd name="T5" fmla="*/ 0 h 6"/>
                <a:gd name="T6" fmla="*/ 0 w 6"/>
                <a:gd name="T7" fmla="*/ 6 h 6"/>
                <a:gd name="T8" fmla="*/ 0 w 6"/>
                <a:gd name="T9" fmla="*/ 6 h 6"/>
                <a:gd name="T10" fmla="*/ 0 w 6"/>
                <a:gd name="T11" fmla="*/ 6 h 6"/>
                <a:gd name="T12" fmla="*/ 0 w 6"/>
                <a:gd name="T13" fmla="*/ 6 h 6"/>
                <a:gd name="T14" fmla="*/ 0 w 6"/>
                <a:gd name="T15" fmla="*/ 6 h 6"/>
                <a:gd name="T16" fmla="*/ 0 w 6"/>
                <a:gd name="T17" fmla="*/ 6 h 6"/>
                <a:gd name="T18" fmla="*/ 0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6 h 6"/>
                <a:gd name="T36" fmla="*/ 6 w 6"/>
                <a:gd name="T37" fmla="*/ 6 h 6"/>
                <a:gd name="T38" fmla="*/ 6 w 6"/>
                <a:gd name="T39" fmla="*/ 6 h 6"/>
                <a:gd name="T40" fmla="*/ 6 w 6"/>
                <a:gd name="T41" fmla="*/ 6 h 6"/>
                <a:gd name="T42" fmla="*/ 6 w 6"/>
                <a:gd name="T43" fmla="*/ 6 h 6"/>
                <a:gd name="T44" fmla="*/ 6 w 6"/>
                <a:gd name="T45" fmla="*/ 6 h 6"/>
                <a:gd name="T46" fmla="*/ 6 w 6"/>
                <a:gd name="T47" fmla="*/ 6 h 6"/>
                <a:gd name="T48" fmla="*/ 6 w 6"/>
                <a:gd name="T49" fmla="*/ 6 h 6"/>
                <a:gd name="T50" fmla="*/ 6 w 6"/>
                <a:gd name="T51" fmla="*/ 6 h 6"/>
                <a:gd name="T52" fmla="*/ 6 w 6"/>
                <a:gd name="T53" fmla="*/ 6 h 6"/>
                <a:gd name="T54" fmla="*/ 6 w 6"/>
                <a:gd name="T55" fmla="*/ 0 h 6"/>
                <a:gd name="T56" fmla="*/ 6 w 6"/>
                <a:gd name="T57" fmla="*/ 0 h 6"/>
                <a:gd name="T58" fmla="*/ 6 w 6"/>
                <a:gd name="T59" fmla="*/ 0 h 6"/>
                <a:gd name="T60" fmla="*/ 6 w 6"/>
                <a:gd name="T61" fmla="*/ 0 h 6"/>
                <a:gd name="T62" fmla="*/ 6 w 6"/>
                <a:gd name="T63" fmla="*/ 0 h 6"/>
                <a:gd name="T64" fmla="*/ 6 w 6"/>
                <a:gd name="T65" fmla="*/ 0 h 6"/>
                <a:gd name="T66" fmla="*/ 0 w 6"/>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6">
                  <a:moveTo>
                    <a:pt x="0" y="0"/>
                  </a:moveTo>
                  <a:lnTo>
                    <a:pt x="0" y="0"/>
                  </a:lnTo>
                  <a:lnTo>
                    <a:pt x="0" y="6"/>
                  </a:lnTo>
                  <a:lnTo>
                    <a:pt x="6" y="6"/>
                  </a:lnTo>
                  <a:lnTo>
                    <a:pt x="6" y="0"/>
                  </a:lnTo>
                  <a:lnTo>
                    <a:pt x="0" y="0"/>
                  </a:lnTo>
                  <a:close/>
                </a:path>
              </a:pathLst>
            </a:custGeom>
            <a:solidFill>
              <a:srgbClr val="000000"/>
            </a:solidFill>
            <a:ln w="9525">
              <a:noFill/>
              <a:round/>
              <a:headEnd/>
              <a:tailEnd/>
            </a:ln>
          </p:spPr>
          <p:txBody>
            <a:bodyPr/>
            <a:lstStyle/>
            <a:p>
              <a:endParaRPr lang="en-US"/>
            </a:p>
          </p:txBody>
        </p:sp>
        <p:sp>
          <p:nvSpPr>
            <p:cNvPr id="24155" name="Freeform 213"/>
            <p:cNvSpPr>
              <a:spLocks/>
            </p:cNvSpPr>
            <p:nvPr/>
          </p:nvSpPr>
          <p:spPr bwMode="auto">
            <a:xfrm>
              <a:off x="593" y="851"/>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56" name="Freeform 214"/>
            <p:cNvSpPr>
              <a:spLocks/>
            </p:cNvSpPr>
            <p:nvPr/>
          </p:nvSpPr>
          <p:spPr bwMode="auto">
            <a:xfrm>
              <a:off x="593" y="851"/>
              <a:ext cx="12" cy="6"/>
            </a:xfrm>
            <a:custGeom>
              <a:avLst/>
              <a:gdLst>
                <a:gd name="T0" fmla="*/ 12 w 12"/>
                <a:gd name="T1" fmla="*/ 0 h 6"/>
                <a:gd name="T2" fmla="*/ 12 w 12"/>
                <a:gd name="T3" fmla="*/ 0 h 6"/>
                <a:gd name="T4" fmla="*/ 12 w 12"/>
                <a:gd name="T5" fmla="*/ 0 h 6"/>
                <a:gd name="T6" fmla="*/ 12 w 12"/>
                <a:gd name="T7" fmla="*/ 0 h 6"/>
                <a:gd name="T8" fmla="*/ 12 w 12"/>
                <a:gd name="T9" fmla="*/ 0 h 6"/>
                <a:gd name="T10" fmla="*/ 6 w 12"/>
                <a:gd name="T11" fmla="*/ 0 h 6"/>
                <a:gd name="T12" fmla="*/ 6 w 12"/>
                <a:gd name="T13" fmla="*/ 0 h 6"/>
                <a:gd name="T14" fmla="*/ 6 w 12"/>
                <a:gd name="T15" fmla="*/ 0 h 6"/>
                <a:gd name="T16" fmla="*/ 6 w 12"/>
                <a:gd name="T17" fmla="*/ 0 h 6"/>
                <a:gd name="T18" fmla="*/ 6 w 12"/>
                <a:gd name="T19" fmla="*/ 0 h 6"/>
                <a:gd name="T20" fmla="*/ 6 w 12"/>
                <a:gd name="T21" fmla="*/ 0 h 6"/>
                <a:gd name="T22" fmla="*/ 6 w 12"/>
                <a:gd name="T23" fmla="*/ 0 h 6"/>
                <a:gd name="T24" fmla="*/ 6 w 12"/>
                <a:gd name="T25" fmla="*/ 0 h 6"/>
                <a:gd name="T26" fmla="*/ 6 w 12"/>
                <a:gd name="T27" fmla="*/ 0 h 6"/>
                <a:gd name="T28" fmla="*/ 6 w 12"/>
                <a:gd name="T29" fmla="*/ 0 h 6"/>
                <a:gd name="T30" fmla="*/ 6 w 12"/>
                <a:gd name="T31" fmla="*/ 0 h 6"/>
                <a:gd name="T32" fmla="*/ 0 w 12"/>
                <a:gd name="T33" fmla="*/ 0 h 6"/>
                <a:gd name="T34" fmla="*/ 6 w 12"/>
                <a:gd name="T35" fmla="*/ 6 h 6"/>
                <a:gd name="T36" fmla="*/ 6 w 12"/>
                <a:gd name="T37" fmla="*/ 6 h 6"/>
                <a:gd name="T38" fmla="*/ 6 w 12"/>
                <a:gd name="T39" fmla="*/ 6 h 6"/>
                <a:gd name="T40" fmla="*/ 6 w 12"/>
                <a:gd name="T41" fmla="*/ 6 h 6"/>
                <a:gd name="T42" fmla="*/ 6 w 12"/>
                <a:gd name="T43" fmla="*/ 6 h 6"/>
                <a:gd name="T44" fmla="*/ 6 w 12"/>
                <a:gd name="T45" fmla="*/ 6 h 6"/>
                <a:gd name="T46" fmla="*/ 6 w 12"/>
                <a:gd name="T47" fmla="*/ 6 h 6"/>
                <a:gd name="T48" fmla="*/ 6 w 12"/>
                <a:gd name="T49" fmla="*/ 6 h 6"/>
                <a:gd name="T50" fmla="*/ 6 w 12"/>
                <a:gd name="T51" fmla="*/ 0 h 6"/>
                <a:gd name="T52" fmla="*/ 12 w 12"/>
                <a:gd name="T53" fmla="*/ 0 h 6"/>
                <a:gd name="T54" fmla="*/ 12 w 12"/>
                <a:gd name="T55" fmla="*/ 0 h 6"/>
                <a:gd name="T56" fmla="*/ 12 w 12"/>
                <a:gd name="T57" fmla="*/ 0 h 6"/>
                <a:gd name="T58" fmla="*/ 12 w 12"/>
                <a:gd name="T59" fmla="*/ 0 h 6"/>
                <a:gd name="T60" fmla="*/ 12 w 12"/>
                <a:gd name="T61" fmla="*/ 0 h 6"/>
                <a:gd name="T62" fmla="*/ 12 w 12"/>
                <a:gd name="T63" fmla="*/ 0 h 6"/>
                <a:gd name="T64" fmla="*/ 12 w 12"/>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6">
                  <a:moveTo>
                    <a:pt x="12" y="0"/>
                  </a:moveTo>
                  <a:lnTo>
                    <a:pt x="12" y="0"/>
                  </a:lnTo>
                  <a:lnTo>
                    <a:pt x="6" y="0"/>
                  </a:lnTo>
                  <a:lnTo>
                    <a:pt x="0" y="0"/>
                  </a:lnTo>
                  <a:lnTo>
                    <a:pt x="6" y="6"/>
                  </a:lnTo>
                  <a:lnTo>
                    <a:pt x="6" y="0"/>
                  </a:lnTo>
                  <a:lnTo>
                    <a:pt x="12" y="0"/>
                  </a:lnTo>
                  <a:close/>
                </a:path>
              </a:pathLst>
            </a:custGeom>
            <a:solidFill>
              <a:srgbClr val="000000"/>
            </a:solidFill>
            <a:ln w="9525">
              <a:noFill/>
              <a:round/>
              <a:headEnd/>
              <a:tailEnd/>
            </a:ln>
          </p:spPr>
          <p:txBody>
            <a:bodyPr/>
            <a:lstStyle/>
            <a:p>
              <a:endParaRPr lang="en-US"/>
            </a:p>
          </p:txBody>
        </p:sp>
        <p:sp>
          <p:nvSpPr>
            <p:cNvPr id="24157" name="Freeform 215"/>
            <p:cNvSpPr>
              <a:spLocks/>
            </p:cNvSpPr>
            <p:nvPr/>
          </p:nvSpPr>
          <p:spPr bwMode="auto">
            <a:xfrm>
              <a:off x="605" y="8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58" name="Freeform 216"/>
            <p:cNvSpPr>
              <a:spLocks/>
            </p:cNvSpPr>
            <p:nvPr/>
          </p:nvSpPr>
          <p:spPr bwMode="auto">
            <a:xfrm>
              <a:off x="611" y="8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59" name="Freeform 217"/>
            <p:cNvSpPr>
              <a:spLocks/>
            </p:cNvSpPr>
            <p:nvPr/>
          </p:nvSpPr>
          <p:spPr bwMode="auto">
            <a:xfrm>
              <a:off x="605" y="851"/>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6 h 6"/>
                <a:gd name="T12" fmla="*/ 0 w 6"/>
                <a:gd name="T13" fmla="*/ 0 h 6"/>
                <a:gd name="T14" fmla="*/ 0 w 6"/>
                <a:gd name="T15" fmla="*/ 0 h 6"/>
                <a:gd name="T16" fmla="*/ 0 w 6"/>
                <a:gd name="T17" fmla="*/ 0 h 6"/>
                <a:gd name="T18" fmla="*/ 0 w 6"/>
                <a:gd name="T19" fmla="*/ 0 h 6"/>
                <a:gd name="T20" fmla="*/ 0 w 6"/>
                <a:gd name="T21" fmla="*/ 0 h 6"/>
                <a:gd name="T22" fmla="*/ 0 w 6"/>
                <a:gd name="T23" fmla="*/ 0 h 6"/>
                <a:gd name="T24" fmla="*/ 0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0 h 6"/>
                <a:gd name="T58" fmla="*/ 0 w 6"/>
                <a:gd name="T59" fmla="*/ 0 h 6"/>
                <a:gd name="T60" fmla="*/ 0 w 6"/>
                <a:gd name="T61" fmla="*/ 0 h 6"/>
                <a:gd name="T62" fmla="*/ 0 w 6"/>
                <a:gd name="T63" fmla="*/ 0 h 6"/>
                <a:gd name="T64" fmla="*/ 0 w 6"/>
                <a:gd name="T65" fmla="*/ 6 h 6"/>
                <a:gd name="T66" fmla="*/ 0 w 6"/>
                <a:gd name="T67" fmla="*/ 6 h 6"/>
                <a:gd name="T68" fmla="*/ 0 w 6"/>
                <a:gd name="T69" fmla="*/ 6 h 6"/>
                <a:gd name="T70" fmla="*/ 0 w 6"/>
                <a:gd name="T71" fmla="*/ 6 h 6"/>
                <a:gd name="T72" fmla="*/ 0 w 6"/>
                <a:gd name="T73" fmla="*/ 6 h 6"/>
                <a:gd name="T74" fmla="*/ 0 w 6"/>
                <a:gd name="T75" fmla="*/ 6 h 6"/>
                <a:gd name="T76" fmla="*/ 0 w 6"/>
                <a:gd name="T77" fmla="*/ 6 h 6"/>
                <a:gd name="T78" fmla="*/ 0 w 6"/>
                <a:gd name="T79" fmla="*/ 6 h 6"/>
                <a:gd name="T80" fmla="*/ 0 w 6"/>
                <a:gd name="T81" fmla="*/ 6 h 6"/>
                <a:gd name="T82" fmla="*/ 0 w 6"/>
                <a:gd name="T83" fmla="*/ 6 h 6"/>
                <a:gd name="T84" fmla="*/ 0 w 6"/>
                <a:gd name="T85" fmla="*/ 6 h 6"/>
                <a:gd name="T86" fmla="*/ 0 w 6"/>
                <a:gd name="T87" fmla="*/ 6 h 6"/>
                <a:gd name="T88" fmla="*/ 0 w 6"/>
                <a:gd name="T89" fmla="*/ 6 h 6"/>
                <a:gd name="T90" fmla="*/ 0 w 6"/>
                <a:gd name="T91" fmla="*/ 6 h 6"/>
                <a:gd name="T92" fmla="*/ 0 w 6"/>
                <a:gd name="T93" fmla="*/ 6 h 6"/>
                <a:gd name="T94" fmla="*/ 0 w 6"/>
                <a:gd name="T95" fmla="*/ 6 h 6"/>
                <a:gd name="T96" fmla="*/ 0 w 6"/>
                <a:gd name="T97" fmla="*/ 6 h 6"/>
                <a:gd name="T98" fmla="*/ 0 w 6"/>
                <a:gd name="T99" fmla="*/ 6 h 6"/>
                <a:gd name="T100" fmla="*/ 0 w 6"/>
                <a:gd name="T101" fmla="*/ 6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 h="6">
                  <a:moveTo>
                    <a:pt x="0" y="6"/>
                  </a:moveTo>
                  <a:lnTo>
                    <a:pt x="0" y="6"/>
                  </a:lnTo>
                  <a:lnTo>
                    <a:pt x="0" y="0"/>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4160" name="Freeform 218"/>
            <p:cNvSpPr>
              <a:spLocks/>
            </p:cNvSpPr>
            <p:nvPr/>
          </p:nvSpPr>
          <p:spPr bwMode="auto">
            <a:xfrm>
              <a:off x="605" y="851"/>
              <a:ext cx="6" cy="6"/>
            </a:xfrm>
            <a:custGeom>
              <a:avLst/>
              <a:gdLst>
                <a:gd name="T0" fmla="*/ 6 w 6"/>
                <a:gd name="T1" fmla="*/ 6 h 6"/>
                <a:gd name="T2" fmla="*/ 6 w 6"/>
                <a:gd name="T3" fmla="*/ 6 h 6"/>
                <a:gd name="T4" fmla="*/ 0 w 6"/>
                <a:gd name="T5" fmla="*/ 6 h 6"/>
                <a:gd name="T6" fmla="*/ 0 w 6"/>
                <a:gd name="T7" fmla="*/ 6 h 6"/>
                <a:gd name="T8" fmla="*/ 0 w 6"/>
                <a:gd name="T9" fmla="*/ 6 h 6"/>
                <a:gd name="T10" fmla="*/ 0 w 6"/>
                <a:gd name="T11" fmla="*/ 6 h 6"/>
                <a:gd name="T12" fmla="*/ 0 w 6"/>
                <a:gd name="T13" fmla="*/ 6 h 6"/>
                <a:gd name="T14" fmla="*/ 0 w 6"/>
                <a:gd name="T15" fmla="*/ 6 h 6"/>
                <a:gd name="T16" fmla="*/ 0 w 6"/>
                <a:gd name="T17" fmla="*/ 0 h 6"/>
                <a:gd name="T18" fmla="*/ 0 w 6"/>
                <a:gd name="T19" fmla="*/ 0 h 6"/>
                <a:gd name="T20" fmla="*/ 0 w 6"/>
                <a:gd name="T21" fmla="*/ 0 h 6"/>
                <a:gd name="T22" fmla="*/ 0 w 6"/>
                <a:gd name="T23" fmla="*/ 6 h 6"/>
                <a:gd name="T24" fmla="*/ 0 w 6"/>
                <a:gd name="T25" fmla="*/ 6 h 6"/>
                <a:gd name="T26" fmla="*/ 0 w 6"/>
                <a:gd name="T27" fmla="*/ 6 h 6"/>
                <a:gd name="T28" fmla="*/ 0 w 6"/>
                <a:gd name="T29" fmla="*/ 6 h 6"/>
                <a:gd name="T30" fmla="*/ 0 w 6"/>
                <a:gd name="T31" fmla="*/ 6 h 6"/>
                <a:gd name="T32" fmla="*/ 0 w 6"/>
                <a:gd name="T33" fmla="*/ 6 h 6"/>
                <a:gd name="T34" fmla="*/ 0 w 6"/>
                <a:gd name="T35" fmla="*/ 6 h 6"/>
                <a:gd name="T36" fmla="*/ 0 w 6"/>
                <a:gd name="T37" fmla="*/ 6 h 6"/>
                <a:gd name="T38" fmla="*/ 0 w 6"/>
                <a:gd name="T39" fmla="*/ 6 h 6"/>
                <a:gd name="T40" fmla="*/ 0 w 6"/>
                <a:gd name="T41" fmla="*/ 6 h 6"/>
                <a:gd name="T42" fmla="*/ 0 w 6"/>
                <a:gd name="T43" fmla="*/ 6 h 6"/>
                <a:gd name="T44" fmla="*/ 0 w 6"/>
                <a:gd name="T45" fmla="*/ 6 h 6"/>
                <a:gd name="T46" fmla="*/ 0 w 6"/>
                <a:gd name="T47" fmla="*/ 6 h 6"/>
                <a:gd name="T48" fmla="*/ 0 w 6"/>
                <a:gd name="T49" fmla="*/ 6 h 6"/>
                <a:gd name="T50" fmla="*/ 0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0" y="6"/>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4161" name="Freeform 219"/>
            <p:cNvSpPr>
              <a:spLocks/>
            </p:cNvSpPr>
            <p:nvPr/>
          </p:nvSpPr>
          <p:spPr bwMode="auto">
            <a:xfrm>
              <a:off x="605" y="857"/>
              <a:ext cx="6" cy="1"/>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162" name="Freeform 220"/>
            <p:cNvSpPr>
              <a:spLocks/>
            </p:cNvSpPr>
            <p:nvPr/>
          </p:nvSpPr>
          <p:spPr bwMode="auto">
            <a:xfrm>
              <a:off x="599" y="8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63" name="Freeform 221"/>
            <p:cNvSpPr>
              <a:spLocks/>
            </p:cNvSpPr>
            <p:nvPr/>
          </p:nvSpPr>
          <p:spPr bwMode="auto">
            <a:xfrm>
              <a:off x="599" y="857"/>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6 h 6"/>
                <a:gd name="T12" fmla="*/ 6 w 6"/>
                <a:gd name="T13" fmla="*/ 6 h 6"/>
                <a:gd name="T14" fmla="*/ 6 w 6"/>
                <a:gd name="T15" fmla="*/ 0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0 w 6"/>
                <a:gd name="T29" fmla="*/ 0 h 6"/>
                <a:gd name="T30" fmla="*/ 0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6 h 6"/>
                <a:gd name="T50" fmla="*/ 0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4164" name="Freeform 222"/>
            <p:cNvSpPr>
              <a:spLocks/>
            </p:cNvSpPr>
            <p:nvPr/>
          </p:nvSpPr>
          <p:spPr bwMode="auto">
            <a:xfrm>
              <a:off x="599" y="863"/>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165" name="Freeform 223"/>
            <p:cNvSpPr>
              <a:spLocks/>
            </p:cNvSpPr>
            <p:nvPr/>
          </p:nvSpPr>
          <p:spPr bwMode="auto">
            <a:xfrm>
              <a:off x="599"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66" name="Freeform 224"/>
            <p:cNvSpPr>
              <a:spLocks/>
            </p:cNvSpPr>
            <p:nvPr/>
          </p:nvSpPr>
          <p:spPr bwMode="auto">
            <a:xfrm>
              <a:off x="599"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67" name="Freeform 225"/>
            <p:cNvSpPr>
              <a:spLocks/>
            </p:cNvSpPr>
            <p:nvPr/>
          </p:nvSpPr>
          <p:spPr bwMode="auto">
            <a:xfrm>
              <a:off x="599"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68" name="Freeform 226"/>
            <p:cNvSpPr>
              <a:spLocks/>
            </p:cNvSpPr>
            <p:nvPr/>
          </p:nvSpPr>
          <p:spPr bwMode="auto">
            <a:xfrm>
              <a:off x="587" y="851"/>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69" name="Freeform 227"/>
            <p:cNvSpPr>
              <a:spLocks/>
            </p:cNvSpPr>
            <p:nvPr/>
          </p:nvSpPr>
          <p:spPr bwMode="auto">
            <a:xfrm>
              <a:off x="587" y="851"/>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6 h 6"/>
                <a:gd name="T12" fmla="*/ 6 w 6"/>
                <a:gd name="T13" fmla="*/ 6 h 6"/>
                <a:gd name="T14" fmla="*/ 6 w 6"/>
                <a:gd name="T15" fmla="*/ 6 h 6"/>
                <a:gd name="T16" fmla="*/ 6 w 6"/>
                <a:gd name="T17" fmla="*/ 6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0 w 6"/>
                <a:gd name="T33" fmla="*/ 0 h 6"/>
                <a:gd name="T34" fmla="*/ 6 w 6"/>
                <a:gd name="T35" fmla="*/ 0 h 6"/>
                <a:gd name="T36" fmla="*/ 6 w 6"/>
                <a:gd name="T37" fmla="*/ 0 h 6"/>
                <a:gd name="T38" fmla="*/ 6 w 6"/>
                <a:gd name="T39" fmla="*/ 6 h 6"/>
                <a:gd name="T40" fmla="*/ 6 w 6"/>
                <a:gd name="T41" fmla="*/ 6 h 6"/>
                <a:gd name="T42" fmla="*/ 6 w 6"/>
                <a:gd name="T43" fmla="*/ 6 h 6"/>
                <a:gd name="T44" fmla="*/ 6 w 6"/>
                <a:gd name="T45" fmla="*/ 6 h 6"/>
                <a:gd name="T46" fmla="*/ 6 w 6"/>
                <a:gd name="T47" fmla="*/ 6 h 6"/>
                <a:gd name="T48" fmla="*/ 6 w 6"/>
                <a:gd name="T49" fmla="*/ 6 h 6"/>
                <a:gd name="T50" fmla="*/ 6 w 6"/>
                <a:gd name="T51" fmla="*/ 6 h 6"/>
                <a:gd name="T52" fmla="*/ 6 w 6"/>
                <a:gd name="T53" fmla="*/ 6 h 6"/>
                <a:gd name="T54" fmla="*/ 6 w 6"/>
                <a:gd name="T55" fmla="*/ 6 h 6"/>
                <a:gd name="T56" fmla="*/ 6 w 6"/>
                <a:gd name="T57" fmla="*/ 6 h 6"/>
                <a:gd name="T58" fmla="*/ 6 w 6"/>
                <a:gd name="T59" fmla="*/ 6 h 6"/>
                <a:gd name="T60" fmla="*/ 6 w 6"/>
                <a:gd name="T61" fmla="*/ 6 h 6"/>
                <a:gd name="T62" fmla="*/ 6 w 6"/>
                <a:gd name="T63" fmla="*/ 6 h 6"/>
                <a:gd name="T64" fmla="*/ 6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6" y="0"/>
                  </a:lnTo>
                  <a:lnTo>
                    <a:pt x="6" y="6"/>
                  </a:lnTo>
                  <a:close/>
                </a:path>
              </a:pathLst>
            </a:custGeom>
            <a:solidFill>
              <a:srgbClr val="000000"/>
            </a:solidFill>
            <a:ln w="9525">
              <a:noFill/>
              <a:round/>
              <a:headEnd/>
              <a:tailEnd/>
            </a:ln>
          </p:spPr>
          <p:txBody>
            <a:bodyPr/>
            <a:lstStyle/>
            <a:p>
              <a:endParaRPr lang="en-US"/>
            </a:p>
          </p:txBody>
        </p:sp>
        <p:sp>
          <p:nvSpPr>
            <p:cNvPr id="24170" name="Freeform 228"/>
            <p:cNvSpPr>
              <a:spLocks/>
            </p:cNvSpPr>
            <p:nvPr/>
          </p:nvSpPr>
          <p:spPr bwMode="auto">
            <a:xfrm>
              <a:off x="593" y="857"/>
              <a:ext cx="6" cy="1"/>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171" name="Freeform 229"/>
            <p:cNvSpPr>
              <a:spLocks/>
            </p:cNvSpPr>
            <p:nvPr/>
          </p:nvSpPr>
          <p:spPr bwMode="auto">
            <a:xfrm>
              <a:off x="587" y="8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72" name="Freeform 230"/>
            <p:cNvSpPr>
              <a:spLocks/>
            </p:cNvSpPr>
            <p:nvPr/>
          </p:nvSpPr>
          <p:spPr bwMode="auto">
            <a:xfrm>
              <a:off x="587" y="851"/>
              <a:ext cx="6" cy="12"/>
            </a:xfrm>
            <a:custGeom>
              <a:avLst/>
              <a:gdLst>
                <a:gd name="T0" fmla="*/ 6 w 6"/>
                <a:gd name="T1" fmla="*/ 12 h 12"/>
                <a:gd name="T2" fmla="*/ 6 w 6"/>
                <a:gd name="T3" fmla="*/ 6 h 12"/>
                <a:gd name="T4" fmla="*/ 6 w 6"/>
                <a:gd name="T5" fmla="*/ 6 h 12"/>
                <a:gd name="T6" fmla="*/ 6 w 6"/>
                <a:gd name="T7" fmla="*/ 6 h 12"/>
                <a:gd name="T8" fmla="*/ 6 w 6"/>
                <a:gd name="T9" fmla="*/ 6 h 12"/>
                <a:gd name="T10" fmla="*/ 6 w 6"/>
                <a:gd name="T11" fmla="*/ 6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0 h 12"/>
                <a:gd name="T28" fmla="*/ 0 w 6"/>
                <a:gd name="T29" fmla="*/ 0 h 12"/>
                <a:gd name="T30" fmla="*/ 0 w 6"/>
                <a:gd name="T31" fmla="*/ 0 h 12"/>
                <a:gd name="T32" fmla="*/ 0 w 6"/>
                <a:gd name="T33" fmla="*/ 0 h 12"/>
                <a:gd name="T34" fmla="*/ 0 w 6"/>
                <a:gd name="T35" fmla="*/ 0 h 12"/>
                <a:gd name="T36" fmla="*/ 0 w 6"/>
                <a:gd name="T37" fmla="*/ 0 h 12"/>
                <a:gd name="T38" fmla="*/ 0 w 6"/>
                <a:gd name="T39" fmla="*/ 6 h 12"/>
                <a:gd name="T40" fmla="*/ 0 w 6"/>
                <a:gd name="T41" fmla="*/ 6 h 12"/>
                <a:gd name="T42" fmla="*/ 0 w 6"/>
                <a:gd name="T43" fmla="*/ 6 h 12"/>
                <a:gd name="T44" fmla="*/ 0 w 6"/>
                <a:gd name="T45" fmla="*/ 6 h 12"/>
                <a:gd name="T46" fmla="*/ 0 w 6"/>
                <a:gd name="T47" fmla="*/ 6 h 12"/>
                <a:gd name="T48" fmla="*/ 0 w 6"/>
                <a:gd name="T49" fmla="*/ 6 h 12"/>
                <a:gd name="T50" fmla="*/ 6 w 6"/>
                <a:gd name="T51" fmla="*/ 6 h 12"/>
                <a:gd name="T52" fmla="*/ 6 w 6"/>
                <a:gd name="T53" fmla="*/ 6 h 12"/>
                <a:gd name="T54" fmla="*/ 6 w 6"/>
                <a:gd name="T55" fmla="*/ 6 h 12"/>
                <a:gd name="T56" fmla="*/ 6 w 6"/>
                <a:gd name="T57" fmla="*/ 6 h 12"/>
                <a:gd name="T58" fmla="*/ 6 w 6"/>
                <a:gd name="T59" fmla="*/ 12 h 12"/>
                <a:gd name="T60" fmla="*/ 6 w 6"/>
                <a:gd name="T61" fmla="*/ 12 h 12"/>
                <a:gd name="T62" fmla="*/ 6 w 6"/>
                <a:gd name="T63" fmla="*/ 12 h 12"/>
                <a:gd name="T64" fmla="*/ 6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6" y="6"/>
                  </a:lnTo>
                  <a:lnTo>
                    <a:pt x="6" y="0"/>
                  </a:lnTo>
                  <a:lnTo>
                    <a:pt x="0" y="0"/>
                  </a:lnTo>
                  <a:lnTo>
                    <a:pt x="0" y="6"/>
                  </a:lnTo>
                  <a:lnTo>
                    <a:pt x="6" y="6"/>
                  </a:lnTo>
                  <a:lnTo>
                    <a:pt x="6" y="12"/>
                  </a:lnTo>
                  <a:close/>
                </a:path>
              </a:pathLst>
            </a:custGeom>
            <a:solidFill>
              <a:srgbClr val="000000"/>
            </a:solidFill>
            <a:ln w="9525">
              <a:noFill/>
              <a:round/>
              <a:headEnd/>
              <a:tailEnd/>
            </a:ln>
          </p:spPr>
          <p:txBody>
            <a:bodyPr/>
            <a:lstStyle/>
            <a:p>
              <a:endParaRPr lang="en-US"/>
            </a:p>
          </p:txBody>
        </p:sp>
        <p:sp>
          <p:nvSpPr>
            <p:cNvPr id="24173" name="Freeform 231"/>
            <p:cNvSpPr>
              <a:spLocks/>
            </p:cNvSpPr>
            <p:nvPr/>
          </p:nvSpPr>
          <p:spPr bwMode="auto">
            <a:xfrm>
              <a:off x="593"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74" name="Freeform 232"/>
            <p:cNvSpPr>
              <a:spLocks/>
            </p:cNvSpPr>
            <p:nvPr/>
          </p:nvSpPr>
          <p:spPr bwMode="auto">
            <a:xfrm>
              <a:off x="587" y="8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75" name="Freeform 233"/>
            <p:cNvSpPr>
              <a:spLocks/>
            </p:cNvSpPr>
            <p:nvPr/>
          </p:nvSpPr>
          <p:spPr bwMode="auto">
            <a:xfrm>
              <a:off x="587" y="851"/>
              <a:ext cx="1" cy="12"/>
            </a:xfrm>
            <a:custGeom>
              <a:avLst/>
              <a:gdLst>
                <a:gd name="T0" fmla="*/ 0 w 1"/>
                <a:gd name="T1" fmla="*/ 12 h 12"/>
                <a:gd name="T2" fmla="*/ 0 w 1"/>
                <a:gd name="T3" fmla="*/ 6 h 12"/>
                <a:gd name="T4" fmla="*/ 0 w 1"/>
                <a:gd name="T5" fmla="*/ 6 h 12"/>
                <a:gd name="T6" fmla="*/ 0 w 1"/>
                <a:gd name="T7" fmla="*/ 6 h 12"/>
                <a:gd name="T8" fmla="*/ 0 w 1"/>
                <a:gd name="T9" fmla="*/ 6 h 12"/>
                <a:gd name="T10" fmla="*/ 0 w 1"/>
                <a:gd name="T11" fmla="*/ 6 h 12"/>
                <a:gd name="T12" fmla="*/ 0 w 1"/>
                <a:gd name="T13" fmla="*/ 6 h 12"/>
                <a:gd name="T14" fmla="*/ 0 w 1"/>
                <a:gd name="T15" fmla="*/ 6 h 12"/>
                <a:gd name="T16" fmla="*/ 0 w 1"/>
                <a:gd name="T17" fmla="*/ 6 h 12"/>
                <a:gd name="T18" fmla="*/ 0 w 1"/>
                <a:gd name="T19" fmla="*/ 6 h 12"/>
                <a:gd name="T20" fmla="*/ 0 w 1"/>
                <a:gd name="T21" fmla="*/ 0 h 12"/>
                <a:gd name="T22" fmla="*/ 0 w 1"/>
                <a:gd name="T23" fmla="*/ 0 h 12"/>
                <a:gd name="T24" fmla="*/ 0 w 1"/>
                <a:gd name="T25" fmla="*/ 0 h 12"/>
                <a:gd name="T26" fmla="*/ 0 w 1"/>
                <a:gd name="T27" fmla="*/ 0 h 12"/>
                <a:gd name="T28" fmla="*/ 0 w 1"/>
                <a:gd name="T29" fmla="*/ 0 h 12"/>
                <a:gd name="T30" fmla="*/ 0 w 1"/>
                <a:gd name="T31" fmla="*/ 0 h 12"/>
                <a:gd name="T32" fmla="*/ 0 w 1"/>
                <a:gd name="T33" fmla="*/ 0 h 12"/>
                <a:gd name="T34" fmla="*/ 0 w 1"/>
                <a:gd name="T35" fmla="*/ 0 h 12"/>
                <a:gd name="T36" fmla="*/ 0 w 1"/>
                <a:gd name="T37" fmla="*/ 0 h 12"/>
                <a:gd name="T38" fmla="*/ 0 w 1"/>
                <a:gd name="T39" fmla="*/ 0 h 12"/>
                <a:gd name="T40" fmla="*/ 0 w 1"/>
                <a:gd name="T41" fmla="*/ 0 h 12"/>
                <a:gd name="T42" fmla="*/ 0 w 1"/>
                <a:gd name="T43" fmla="*/ 0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6 h 12"/>
                <a:gd name="T58" fmla="*/ 0 w 1"/>
                <a:gd name="T59" fmla="*/ 6 h 12"/>
                <a:gd name="T60" fmla="*/ 0 w 1"/>
                <a:gd name="T61" fmla="*/ 6 h 12"/>
                <a:gd name="T62" fmla="*/ 0 w 1"/>
                <a:gd name="T63" fmla="*/ 6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4176" name="Freeform 234"/>
            <p:cNvSpPr>
              <a:spLocks/>
            </p:cNvSpPr>
            <p:nvPr/>
          </p:nvSpPr>
          <p:spPr bwMode="auto">
            <a:xfrm>
              <a:off x="587"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77" name="Freeform 235"/>
            <p:cNvSpPr>
              <a:spLocks/>
            </p:cNvSpPr>
            <p:nvPr/>
          </p:nvSpPr>
          <p:spPr bwMode="auto">
            <a:xfrm>
              <a:off x="587" y="8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78" name="Freeform 236"/>
            <p:cNvSpPr>
              <a:spLocks/>
            </p:cNvSpPr>
            <p:nvPr/>
          </p:nvSpPr>
          <p:spPr bwMode="auto">
            <a:xfrm>
              <a:off x="581" y="857"/>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6 h 6"/>
                <a:gd name="T12" fmla="*/ 6 w 6"/>
                <a:gd name="T13" fmla="*/ 6 h 6"/>
                <a:gd name="T14" fmla="*/ 6 w 6"/>
                <a:gd name="T15" fmla="*/ 0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0 h 6"/>
                <a:gd name="T46" fmla="*/ 6 w 6"/>
                <a:gd name="T47" fmla="*/ 0 h 6"/>
                <a:gd name="T48" fmla="*/ 6 w 6"/>
                <a:gd name="T49" fmla="*/ 0 h 6"/>
                <a:gd name="T50" fmla="*/ 6 w 6"/>
                <a:gd name="T51" fmla="*/ 0 h 6"/>
                <a:gd name="T52" fmla="*/ 0 w 6"/>
                <a:gd name="T53" fmla="*/ 0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4179" name="Freeform 237"/>
            <p:cNvSpPr>
              <a:spLocks/>
            </p:cNvSpPr>
            <p:nvPr/>
          </p:nvSpPr>
          <p:spPr bwMode="auto">
            <a:xfrm>
              <a:off x="581" y="863"/>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4180" name="Freeform 238"/>
            <p:cNvSpPr>
              <a:spLocks/>
            </p:cNvSpPr>
            <p:nvPr/>
          </p:nvSpPr>
          <p:spPr bwMode="auto">
            <a:xfrm>
              <a:off x="575" y="86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4181" name="Freeform 239"/>
            <p:cNvSpPr>
              <a:spLocks/>
            </p:cNvSpPr>
            <p:nvPr/>
          </p:nvSpPr>
          <p:spPr bwMode="auto">
            <a:xfrm>
              <a:off x="575" y="863"/>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6 h 6"/>
                <a:gd name="T12" fmla="*/ 0 w 6"/>
                <a:gd name="T13" fmla="*/ 6 h 6"/>
                <a:gd name="T14" fmla="*/ 6 w 6"/>
                <a:gd name="T15" fmla="*/ 6 h 6"/>
                <a:gd name="T16" fmla="*/ 6 w 6"/>
                <a:gd name="T17" fmla="*/ 6 h 6"/>
                <a:gd name="T18" fmla="*/ 6 w 6"/>
                <a:gd name="T19" fmla="*/ 6 h 6"/>
                <a:gd name="T20" fmla="*/ 6 w 6"/>
                <a:gd name="T21" fmla="*/ 6 h 6"/>
                <a:gd name="T22" fmla="*/ 6 w 6"/>
                <a:gd name="T23" fmla="*/ 0 h 6"/>
                <a:gd name="T24" fmla="*/ 6 w 6"/>
                <a:gd name="T25" fmla="*/ 0 h 6"/>
                <a:gd name="T26" fmla="*/ 6 w 6"/>
                <a:gd name="T27" fmla="*/ 0 h 6"/>
                <a:gd name="T28" fmla="*/ 6 w 6"/>
                <a:gd name="T29" fmla="*/ 0 h 6"/>
                <a:gd name="T30" fmla="*/ 6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6 h 6"/>
                <a:gd name="T46" fmla="*/ 0 w 6"/>
                <a:gd name="T47" fmla="*/ 6 h 6"/>
                <a:gd name="T48" fmla="*/ 0 w 6"/>
                <a:gd name="T49" fmla="*/ 6 h 6"/>
                <a:gd name="T50" fmla="*/ 0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4182" name="Freeform 240"/>
            <p:cNvSpPr>
              <a:spLocks/>
            </p:cNvSpPr>
            <p:nvPr/>
          </p:nvSpPr>
          <p:spPr bwMode="auto">
            <a:xfrm>
              <a:off x="575" y="86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83" name="Freeform 241"/>
            <p:cNvSpPr>
              <a:spLocks/>
            </p:cNvSpPr>
            <p:nvPr/>
          </p:nvSpPr>
          <p:spPr bwMode="auto">
            <a:xfrm>
              <a:off x="587"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84" name="Freeform 242"/>
            <p:cNvSpPr>
              <a:spLocks/>
            </p:cNvSpPr>
            <p:nvPr/>
          </p:nvSpPr>
          <p:spPr bwMode="auto">
            <a:xfrm>
              <a:off x="581" y="863"/>
              <a:ext cx="6" cy="12"/>
            </a:xfrm>
            <a:custGeom>
              <a:avLst/>
              <a:gdLst>
                <a:gd name="T0" fmla="*/ 0 w 6"/>
                <a:gd name="T1" fmla="*/ 12 h 12"/>
                <a:gd name="T2" fmla="*/ 0 w 6"/>
                <a:gd name="T3" fmla="*/ 12 h 12"/>
                <a:gd name="T4" fmla="*/ 0 w 6"/>
                <a:gd name="T5" fmla="*/ 6 h 12"/>
                <a:gd name="T6" fmla="*/ 0 w 6"/>
                <a:gd name="T7" fmla="*/ 6 h 12"/>
                <a:gd name="T8" fmla="*/ 6 w 6"/>
                <a:gd name="T9" fmla="*/ 6 h 12"/>
                <a:gd name="T10" fmla="*/ 6 w 6"/>
                <a:gd name="T11" fmla="*/ 6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0 h 12"/>
                <a:gd name="T30" fmla="*/ 6 w 6"/>
                <a:gd name="T31" fmla="*/ 0 h 12"/>
                <a:gd name="T32" fmla="*/ 6 w 6"/>
                <a:gd name="T33" fmla="*/ 0 h 12"/>
                <a:gd name="T34" fmla="*/ 6 w 6"/>
                <a:gd name="T35" fmla="*/ 0 h 12"/>
                <a:gd name="T36" fmla="*/ 6 w 6"/>
                <a:gd name="T37" fmla="*/ 0 h 12"/>
                <a:gd name="T38" fmla="*/ 6 w 6"/>
                <a:gd name="T39" fmla="*/ 6 h 12"/>
                <a:gd name="T40" fmla="*/ 6 w 6"/>
                <a:gd name="T41" fmla="*/ 6 h 12"/>
                <a:gd name="T42" fmla="*/ 6 w 6"/>
                <a:gd name="T43" fmla="*/ 6 h 12"/>
                <a:gd name="T44" fmla="*/ 6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6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0" y="6"/>
                  </a:lnTo>
                  <a:lnTo>
                    <a:pt x="6" y="6"/>
                  </a:lnTo>
                  <a:lnTo>
                    <a:pt x="6" y="0"/>
                  </a:lnTo>
                  <a:lnTo>
                    <a:pt x="6" y="6"/>
                  </a:lnTo>
                  <a:lnTo>
                    <a:pt x="0" y="6"/>
                  </a:lnTo>
                  <a:lnTo>
                    <a:pt x="0" y="12"/>
                  </a:lnTo>
                  <a:close/>
                </a:path>
              </a:pathLst>
            </a:custGeom>
            <a:solidFill>
              <a:srgbClr val="000000"/>
            </a:solidFill>
            <a:ln w="9525">
              <a:noFill/>
              <a:round/>
              <a:headEnd/>
              <a:tailEnd/>
            </a:ln>
          </p:spPr>
          <p:txBody>
            <a:bodyPr/>
            <a:lstStyle/>
            <a:p>
              <a:endParaRPr lang="en-US"/>
            </a:p>
          </p:txBody>
        </p:sp>
        <p:sp>
          <p:nvSpPr>
            <p:cNvPr id="24185" name="Freeform 243"/>
            <p:cNvSpPr>
              <a:spLocks/>
            </p:cNvSpPr>
            <p:nvPr/>
          </p:nvSpPr>
          <p:spPr bwMode="auto">
            <a:xfrm>
              <a:off x="581" y="87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86" name="Freeform 244"/>
            <p:cNvSpPr>
              <a:spLocks/>
            </p:cNvSpPr>
            <p:nvPr/>
          </p:nvSpPr>
          <p:spPr bwMode="auto">
            <a:xfrm>
              <a:off x="593"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87" name="Freeform 245"/>
            <p:cNvSpPr>
              <a:spLocks/>
            </p:cNvSpPr>
            <p:nvPr/>
          </p:nvSpPr>
          <p:spPr bwMode="auto">
            <a:xfrm>
              <a:off x="593" y="863"/>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0 h 6"/>
                <a:gd name="T28" fmla="*/ 0 w 1"/>
                <a:gd name="T29" fmla="*/ 0 h 6"/>
                <a:gd name="T30" fmla="*/ 0 w 1"/>
                <a:gd name="T31" fmla="*/ 0 h 6"/>
                <a:gd name="T32" fmla="*/ 0 w 1"/>
                <a:gd name="T33" fmla="*/ 0 h 6"/>
                <a:gd name="T34" fmla="*/ 0 w 1"/>
                <a:gd name="T35" fmla="*/ 0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88" name="Freeform 246"/>
            <p:cNvSpPr>
              <a:spLocks/>
            </p:cNvSpPr>
            <p:nvPr/>
          </p:nvSpPr>
          <p:spPr bwMode="auto">
            <a:xfrm>
              <a:off x="593" y="86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89" name="Freeform 247"/>
            <p:cNvSpPr>
              <a:spLocks/>
            </p:cNvSpPr>
            <p:nvPr/>
          </p:nvSpPr>
          <p:spPr bwMode="auto">
            <a:xfrm>
              <a:off x="605" y="857"/>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4190" name="Freeform 248"/>
            <p:cNvSpPr>
              <a:spLocks/>
            </p:cNvSpPr>
            <p:nvPr/>
          </p:nvSpPr>
          <p:spPr bwMode="auto">
            <a:xfrm>
              <a:off x="605" y="857"/>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91" name="Freeform 249"/>
            <p:cNvSpPr>
              <a:spLocks/>
            </p:cNvSpPr>
            <p:nvPr/>
          </p:nvSpPr>
          <p:spPr bwMode="auto">
            <a:xfrm>
              <a:off x="605" y="863"/>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4192" name="Freeform 250"/>
            <p:cNvSpPr>
              <a:spLocks/>
            </p:cNvSpPr>
            <p:nvPr/>
          </p:nvSpPr>
          <p:spPr bwMode="auto">
            <a:xfrm>
              <a:off x="611" y="8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93" name="Freeform 251"/>
            <p:cNvSpPr>
              <a:spLocks/>
            </p:cNvSpPr>
            <p:nvPr/>
          </p:nvSpPr>
          <p:spPr bwMode="auto">
            <a:xfrm>
              <a:off x="611" y="857"/>
              <a:ext cx="1" cy="6"/>
            </a:xfrm>
            <a:custGeom>
              <a:avLst/>
              <a:gdLst>
                <a:gd name="T0" fmla="*/ 0 w 1"/>
                <a:gd name="T1" fmla="*/ 6 h 6"/>
                <a:gd name="T2" fmla="*/ 0 w 1"/>
                <a:gd name="T3" fmla="*/ 6 h 6"/>
                <a:gd name="T4" fmla="*/ 0 w 1"/>
                <a:gd name="T5" fmla="*/ 6 h 6"/>
                <a:gd name="T6" fmla="*/ 0 w 1"/>
                <a:gd name="T7" fmla="*/ 6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4194" name="Freeform 252"/>
            <p:cNvSpPr>
              <a:spLocks/>
            </p:cNvSpPr>
            <p:nvPr/>
          </p:nvSpPr>
          <p:spPr bwMode="auto">
            <a:xfrm>
              <a:off x="611" y="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4195" name="Freeform 253"/>
            <p:cNvSpPr>
              <a:spLocks/>
            </p:cNvSpPr>
            <p:nvPr/>
          </p:nvSpPr>
          <p:spPr bwMode="auto">
            <a:xfrm>
              <a:off x="611" y="8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grpSp>
      <p:grpSp>
        <p:nvGrpSpPr>
          <p:cNvPr id="7" name="Group 254"/>
          <p:cNvGrpSpPr>
            <a:grpSpLocks/>
          </p:cNvGrpSpPr>
          <p:nvPr/>
        </p:nvGrpSpPr>
        <p:grpSpPr bwMode="auto">
          <a:xfrm>
            <a:off x="1119188" y="4303713"/>
            <a:ext cx="53975" cy="112712"/>
            <a:chOff x="551" y="687"/>
            <a:chExt cx="79" cy="148"/>
          </a:xfrm>
        </p:grpSpPr>
        <p:sp>
          <p:nvSpPr>
            <p:cNvPr id="23796" name="Freeform 255"/>
            <p:cNvSpPr>
              <a:spLocks/>
            </p:cNvSpPr>
            <p:nvPr/>
          </p:nvSpPr>
          <p:spPr bwMode="auto">
            <a:xfrm>
              <a:off x="617"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797" name="Freeform 256"/>
            <p:cNvSpPr>
              <a:spLocks/>
            </p:cNvSpPr>
            <p:nvPr/>
          </p:nvSpPr>
          <p:spPr bwMode="auto">
            <a:xfrm>
              <a:off x="611" y="775"/>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798" name="Freeform 257"/>
            <p:cNvSpPr>
              <a:spLocks/>
            </p:cNvSpPr>
            <p:nvPr/>
          </p:nvSpPr>
          <p:spPr bwMode="auto">
            <a:xfrm>
              <a:off x="617" y="775"/>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799" name="Freeform 258"/>
            <p:cNvSpPr>
              <a:spLocks/>
            </p:cNvSpPr>
            <p:nvPr/>
          </p:nvSpPr>
          <p:spPr bwMode="auto">
            <a:xfrm>
              <a:off x="617" y="78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00" name="Freeform 259"/>
            <p:cNvSpPr>
              <a:spLocks/>
            </p:cNvSpPr>
            <p:nvPr/>
          </p:nvSpPr>
          <p:spPr bwMode="auto">
            <a:xfrm>
              <a:off x="611" y="775"/>
              <a:ext cx="6" cy="1"/>
            </a:xfrm>
            <a:custGeom>
              <a:avLst/>
              <a:gdLst>
                <a:gd name="T0" fmla="*/ 6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6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0" y="0"/>
                  </a:lnTo>
                  <a:lnTo>
                    <a:pt x="6" y="0"/>
                  </a:lnTo>
                  <a:close/>
                </a:path>
              </a:pathLst>
            </a:custGeom>
            <a:solidFill>
              <a:srgbClr val="000000"/>
            </a:solidFill>
            <a:ln w="9525">
              <a:noFill/>
              <a:round/>
              <a:headEnd/>
              <a:tailEnd/>
            </a:ln>
          </p:spPr>
          <p:txBody>
            <a:bodyPr/>
            <a:lstStyle/>
            <a:p>
              <a:endParaRPr lang="en-US"/>
            </a:p>
          </p:txBody>
        </p:sp>
        <p:sp>
          <p:nvSpPr>
            <p:cNvPr id="23801" name="Freeform 260"/>
            <p:cNvSpPr>
              <a:spLocks/>
            </p:cNvSpPr>
            <p:nvPr/>
          </p:nvSpPr>
          <p:spPr bwMode="auto">
            <a:xfrm>
              <a:off x="617" y="775"/>
              <a:ext cx="1" cy="6"/>
            </a:xfrm>
            <a:custGeom>
              <a:avLst/>
              <a:gdLst>
                <a:gd name="T0" fmla="*/ 0 w 1"/>
                <a:gd name="T1" fmla="*/ 6 h 6"/>
                <a:gd name="T2" fmla="*/ 0 w 1"/>
                <a:gd name="T3" fmla="*/ 6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02" name="Freeform 261"/>
            <p:cNvSpPr>
              <a:spLocks/>
            </p:cNvSpPr>
            <p:nvPr/>
          </p:nvSpPr>
          <p:spPr bwMode="auto">
            <a:xfrm>
              <a:off x="617" y="78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03" name="Freeform 262"/>
            <p:cNvSpPr>
              <a:spLocks/>
            </p:cNvSpPr>
            <p:nvPr/>
          </p:nvSpPr>
          <p:spPr bwMode="auto">
            <a:xfrm>
              <a:off x="617" y="76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04" name="Freeform 263"/>
            <p:cNvSpPr>
              <a:spLocks/>
            </p:cNvSpPr>
            <p:nvPr/>
          </p:nvSpPr>
          <p:spPr bwMode="auto">
            <a:xfrm>
              <a:off x="617" y="769"/>
              <a:ext cx="1" cy="6"/>
            </a:xfrm>
            <a:custGeom>
              <a:avLst/>
              <a:gdLst>
                <a:gd name="T0" fmla="*/ 0 w 1"/>
                <a:gd name="T1" fmla="*/ 6 h 6"/>
                <a:gd name="T2" fmla="*/ 0 w 1"/>
                <a:gd name="T3" fmla="*/ 6 h 6"/>
                <a:gd name="T4" fmla="*/ 0 w 1"/>
                <a:gd name="T5" fmla="*/ 6 h 6"/>
                <a:gd name="T6" fmla="*/ 0 w 1"/>
                <a:gd name="T7" fmla="*/ 6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05" name="Freeform 264"/>
            <p:cNvSpPr>
              <a:spLocks/>
            </p:cNvSpPr>
            <p:nvPr/>
          </p:nvSpPr>
          <p:spPr bwMode="auto">
            <a:xfrm>
              <a:off x="617" y="77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06" name="Freeform 265"/>
            <p:cNvSpPr>
              <a:spLocks/>
            </p:cNvSpPr>
            <p:nvPr/>
          </p:nvSpPr>
          <p:spPr bwMode="auto">
            <a:xfrm>
              <a:off x="611" y="763"/>
              <a:ext cx="6" cy="1"/>
            </a:xfrm>
            <a:custGeom>
              <a:avLst/>
              <a:gdLst>
                <a:gd name="T0" fmla="*/ 6 w 6"/>
                <a:gd name="T1" fmla="*/ 0 h 1"/>
                <a:gd name="T2" fmla="*/ 6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07" name="Freeform 266"/>
            <p:cNvSpPr>
              <a:spLocks/>
            </p:cNvSpPr>
            <p:nvPr/>
          </p:nvSpPr>
          <p:spPr bwMode="auto">
            <a:xfrm>
              <a:off x="617" y="7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08" name="Freeform 267"/>
            <p:cNvSpPr>
              <a:spLocks/>
            </p:cNvSpPr>
            <p:nvPr/>
          </p:nvSpPr>
          <p:spPr bwMode="auto">
            <a:xfrm>
              <a:off x="617" y="763"/>
              <a:ext cx="6" cy="6"/>
            </a:xfrm>
            <a:custGeom>
              <a:avLst/>
              <a:gdLst>
                <a:gd name="T0" fmla="*/ 0 w 6"/>
                <a:gd name="T1" fmla="*/ 0 h 6"/>
                <a:gd name="T2" fmla="*/ 0 w 6"/>
                <a:gd name="T3" fmla="*/ 6 h 6"/>
                <a:gd name="T4" fmla="*/ 0 w 6"/>
                <a:gd name="T5" fmla="*/ 6 h 6"/>
                <a:gd name="T6" fmla="*/ 0 w 6"/>
                <a:gd name="T7" fmla="*/ 6 h 6"/>
                <a:gd name="T8" fmla="*/ 0 w 6"/>
                <a:gd name="T9" fmla="*/ 6 h 6"/>
                <a:gd name="T10" fmla="*/ 0 w 6"/>
                <a:gd name="T11" fmla="*/ 6 h 6"/>
                <a:gd name="T12" fmla="*/ 0 w 6"/>
                <a:gd name="T13" fmla="*/ 6 h 6"/>
                <a:gd name="T14" fmla="*/ 0 w 6"/>
                <a:gd name="T15" fmla="*/ 6 h 6"/>
                <a:gd name="T16" fmla="*/ 0 w 6"/>
                <a:gd name="T17" fmla="*/ 6 h 6"/>
                <a:gd name="T18" fmla="*/ 0 w 6"/>
                <a:gd name="T19" fmla="*/ 6 h 6"/>
                <a:gd name="T20" fmla="*/ 0 w 6"/>
                <a:gd name="T21" fmla="*/ 6 h 6"/>
                <a:gd name="T22" fmla="*/ 0 w 6"/>
                <a:gd name="T23" fmla="*/ 6 h 6"/>
                <a:gd name="T24" fmla="*/ 0 w 6"/>
                <a:gd name="T25" fmla="*/ 6 h 6"/>
                <a:gd name="T26" fmla="*/ 0 w 6"/>
                <a:gd name="T27" fmla="*/ 6 h 6"/>
                <a:gd name="T28" fmla="*/ 0 w 6"/>
                <a:gd name="T29" fmla="*/ 6 h 6"/>
                <a:gd name="T30" fmla="*/ 0 w 6"/>
                <a:gd name="T31" fmla="*/ 0 h 6"/>
                <a:gd name="T32" fmla="*/ 0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0 h 6"/>
                <a:gd name="T46" fmla="*/ 6 w 6"/>
                <a:gd name="T47" fmla="*/ 0 h 6"/>
                <a:gd name="T48" fmla="*/ 6 w 6"/>
                <a:gd name="T49" fmla="*/ 0 h 6"/>
                <a:gd name="T50" fmla="*/ 6 w 6"/>
                <a:gd name="T51" fmla="*/ 0 h 6"/>
                <a:gd name="T52" fmla="*/ 6 w 6"/>
                <a:gd name="T53" fmla="*/ 0 h 6"/>
                <a:gd name="T54" fmla="*/ 6 w 6"/>
                <a:gd name="T55" fmla="*/ 0 h 6"/>
                <a:gd name="T56" fmla="*/ 6 w 6"/>
                <a:gd name="T57" fmla="*/ 0 h 6"/>
                <a:gd name="T58" fmla="*/ 6 w 6"/>
                <a:gd name="T59" fmla="*/ 0 h 6"/>
                <a:gd name="T60" fmla="*/ 6 w 6"/>
                <a:gd name="T61" fmla="*/ 0 h 6"/>
                <a:gd name="T62" fmla="*/ 6 w 6"/>
                <a:gd name="T63" fmla="*/ 0 h 6"/>
                <a:gd name="T64" fmla="*/ 0 w 6"/>
                <a:gd name="T65" fmla="*/ 0 h 6"/>
                <a:gd name="T66" fmla="*/ 0 w 6"/>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6">
                  <a:moveTo>
                    <a:pt x="0" y="0"/>
                  </a:moveTo>
                  <a:lnTo>
                    <a:pt x="0" y="6"/>
                  </a:ln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809" name="Freeform 268"/>
            <p:cNvSpPr>
              <a:spLocks/>
            </p:cNvSpPr>
            <p:nvPr/>
          </p:nvSpPr>
          <p:spPr bwMode="auto">
            <a:xfrm>
              <a:off x="617" y="7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10" name="Freeform 269"/>
            <p:cNvSpPr>
              <a:spLocks/>
            </p:cNvSpPr>
            <p:nvPr/>
          </p:nvSpPr>
          <p:spPr bwMode="auto">
            <a:xfrm>
              <a:off x="611" y="751"/>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6 w 6"/>
                <a:gd name="T11" fmla="*/ 6 h 6"/>
                <a:gd name="T12" fmla="*/ 6 w 6"/>
                <a:gd name="T13" fmla="*/ 6 h 6"/>
                <a:gd name="T14" fmla="*/ 6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0 h 6"/>
                <a:gd name="T46" fmla="*/ 6 w 6"/>
                <a:gd name="T47" fmla="*/ 0 h 6"/>
                <a:gd name="T48" fmla="*/ 6 w 6"/>
                <a:gd name="T49" fmla="*/ 0 h 6"/>
                <a:gd name="T50" fmla="*/ 6 w 6"/>
                <a:gd name="T51" fmla="*/ 0 h 6"/>
                <a:gd name="T52" fmla="*/ 6 w 6"/>
                <a:gd name="T53" fmla="*/ 6 h 6"/>
                <a:gd name="T54" fmla="*/ 6 w 6"/>
                <a:gd name="T55" fmla="*/ 6 h 6"/>
                <a:gd name="T56" fmla="*/ 0 w 6"/>
                <a:gd name="T57" fmla="*/ 6 h 6"/>
                <a:gd name="T58" fmla="*/ 0 w 6"/>
                <a:gd name="T59" fmla="*/ 6 h 6"/>
                <a:gd name="T60" fmla="*/ 0 w 6"/>
                <a:gd name="T61" fmla="*/ 6 h 6"/>
                <a:gd name="T62" fmla="*/ 0 w 6"/>
                <a:gd name="T63" fmla="*/ 0 h 6"/>
                <a:gd name="T64" fmla="*/ 0 w 6"/>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6" y="6"/>
                  </a:ln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11" name="Freeform 270"/>
            <p:cNvSpPr>
              <a:spLocks/>
            </p:cNvSpPr>
            <p:nvPr/>
          </p:nvSpPr>
          <p:spPr bwMode="auto">
            <a:xfrm>
              <a:off x="611" y="751"/>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812" name="Freeform 271"/>
            <p:cNvSpPr>
              <a:spLocks/>
            </p:cNvSpPr>
            <p:nvPr/>
          </p:nvSpPr>
          <p:spPr bwMode="auto">
            <a:xfrm>
              <a:off x="611" y="745"/>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813" name="Freeform 272"/>
            <p:cNvSpPr>
              <a:spLocks/>
            </p:cNvSpPr>
            <p:nvPr/>
          </p:nvSpPr>
          <p:spPr bwMode="auto">
            <a:xfrm>
              <a:off x="611" y="745"/>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6 h 6"/>
                <a:gd name="T12" fmla="*/ 0 w 6"/>
                <a:gd name="T13" fmla="*/ 6 h 6"/>
                <a:gd name="T14" fmla="*/ 0 w 6"/>
                <a:gd name="T15" fmla="*/ 6 h 6"/>
                <a:gd name="T16" fmla="*/ 0 w 6"/>
                <a:gd name="T17" fmla="*/ 6 h 6"/>
                <a:gd name="T18" fmla="*/ 0 w 6"/>
                <a:gd name="T19" fmla="*/ 6 h 6"/>
                <a:gd name="T20" fmla="*/ 0 w 6"/>
                <a:gd name="T21" fmla="*/ 6 h 6"/>
                <a:gd name="T22" fmla="*/ 0 w 6"/>
                <a:gd name="T23" fmla="*/ 6 h 6"/>
                <a:gd name="T24" fmla="*/ 0 w 6"/>
                <a:gd name="T25" fmla="*/ 6 h 6"/>
                <a:gd name="T26" fmla="*/ 0 w 6"/>
                <a:gd name="T27" fmla="*/ 6 h 6"/>
                <a:gd name="T28" fmla="*/ 0 w 6"/>
                <a:gd name="T29" fmla="*/ 0 h 6"/>
                <a:gd name="T30" fmla="*/ 0 w 6"/>
                <a:gd name="T31" fmla="*/ 0 h 6"/>
                <a:gd name="T32" fmla="*/ 0 w 6"/>
                <a:gd name="T33" fmla="*/ 6 h 6"/>
                <a:gd name="T34" fmla="*/ 0 w 6"/>
                <a:gd name="T35" fmla="*/ 6 h 6"/>
                <a:gd name="T36" fmla="*/ 0 w 6"/>
                <a:gd name="T37" fmla="*/ 6 h 6"/>
                <a:gd name="T38" fmla="*/ 0 w 6"/>
                <a:gd name="T39" fmla="*/ 6 h 6"/>
                <a:gd name="T40" fmla="*/ 0 w 6"/>
                <a:gd name="T41" fmla="*/ 6 h 6"/>
                <a:gd name="T42" fmla="*/ 0 w 6"/>
                <a:gd name="T43" fmla="*/ 6 h 6"/>
                <a:gd name="T44" fmla="*/ 0 w 6"/>
                <a:gd name="T45" fmla="*/ 6 h 6"/>
                <a:gd name="T46" fmla="*/ 0 w 6"/>
                <a:gd name="T47" fmla="*/ 6 h 6"/>
                <a:gd name="T48" fmla="*/ 0 w 6"/>
                <a:gd name="T49" fmla="*/ 6 h 6"/>
                <a:gd name="T50" fmla="*/ 0 w 6"/>
                <a:gd name="T51" fmla="*/ 6 h 6"/>
                <a:gd name="T52" fmla="*/ 0 w 6"/>
                <a:gd name="T53" fmla="*/ 6 h 6"/>
                <a:gd name="T54" fmla="*/ 6 w 6"/>
                <a:gd name="T55" fmla="*/ 6 h 6"/>
                <a:gd name="T56" fmla="*/ 6 w 6"/>
                <a:gd name="T57" fmla="*/ 6 h 6"/>
                <a:gd name="T58" fmla="*/ 6 w 6"/>
                <a:gd name="T59" fmla="*/ 6 h 6"/>
                <a:gd name="T60" fmla="*/ 6 w 6"/>
                <a:gd name="T61" fmla="*/ 6 h 6"/>
                <a:gd name="T62" fmla="*/ 6 w 6"/>
                <a:gd name="T63" fmla="*/ 6 h 6"/>
                <a:gd name="T64" fmla="*/ 6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0" y="6"/>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3814" name="Freeform 273"/>
            <p:cNvSpPr>
              <a:spLocks/>
            </p:cNvSpPr>
            <p:nvPr/>
          </p:nvSpPr>
          <p:spPr bwMode="auto">
            <a:xfrm>
              <a:off x="617" y="7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15" name="Freeform 274"/>
            <p:cNvSpPr>
              <a:spLocks/>
            </p:cNvSpPr>
            <p:nvPr/>
          </p:nvSpPr>
          <p:spPr bwMode="auto">
            <a:xfrm>
              <a:off x="617" y="781"/>
              <a:ext cx="6" cy="6"/>
            </a:xfrm>
            <a:custGeom>
              <a:avLst/>
              <a:gdLst>
                <a:gd name="T0" fmla="*/ 6 w 6"/>
                <a:gd name="T1" fmla="*/ 0 h 6"/>
                <a:gd name="T2" fmla="*/ 6 w 6"/>
                <a:gd name="T3" fmla="*/ 0 h 6"/>
                <a:gd name="T4" fmla="*/ 6 w 6"/>
                <a:gd name="T5" fmla="*/ 0 h 6"/>
                <a:gd name="T6" fmla="*/ 6 w 6"/>
                <a:gd name="T7" fmla="*/ 0 h 6"/>
                <a:gd name="T8" fmla="*/ 6 w 6"/>
                <a:gd name="T9" fmla="*/ 0 h 6"/>
                <a:gd name="T10" fmla="*/ 0 w 6"/>
                <a:gd name="T11" fmla="*/ 0 h 6"/>
                <a:gd name="T12" fmla="*/ 0 w 6"/>
                <a:gd name="T13" fmla="*/ 0 h 6"/>
                <a:gd name="T14" fmla="*/ 0 w 6"/>
                <a:gd name="T15" fmla="*/ 0 h 6"/>
                <a:gd name="T16" fmla="*/ 0 w 6"/>
                <a:gd name="T17" fmla="*/ 0 h 6"/>
                <a:gd name="T18" fmla="*/ 0 w 6"/>
                <a:gd name="T19" fmla="*/ 0 h 6"/>
                <a:gd name="T20" fmla="*/ 0 w 6"/>
                <a:gd name="T21" fmla="*/ 0 h 6"/>
                <a:gd name="T22" fmla="*/ 0 w 6"/>
                <a:gd name="T23" fmla="*/ 0 h 6"/>
                <a:gd name="T24" fmla="*/ 0 w 6"/>
                <a:gd name="T25" fmla="*/ 0 h 6"/>
                <a:gd name="T26" fmla="*/ 0 w 6"/>
                <a:gd name="T27" fmla="*/ 0 h 6"/>
                <a:gd name="T28" fmla="*/ 0 w 6"/>
                <a:gd name="T29" fmla="*/ 0 h 6"/>
                <a:gd name="T30" fmla="*/ 0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6 w 6"/>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6">
                  <a:moveTo>
                    <a:pt x="6" y="0"/>
                  </a:moveTo>
                  <a:lnTo>
                    <a:pt x="6" y="0"/>
                  </a:lnTo>
                  <a:lnTo>
                    <a:pt x="0" y="0"/>
                  </a:lnTo>
                  <a:lnTo>
                    <a:pt x="0" y="6"/>
                  </a:lnTo>
                  <a:lnTo>
                    <a:pt x="6" y="0"/>
                  </a:lnTo>
                  <a:close/>
                </a:path>
              </a:pathLst>
            </a:custGeom>
            <a:solidFill>
              <a:srgbClr val="000000"/>
            </a:solidFill>
            <a:ln w="9525">
              <a:noFill/>
              <a:round/>
              <a:headEnd/>
              <a:tailEnd/>
            </a:ln>
          </p:spPr>
          <p:txBody>
            <a:bodyPr/>
            <a:lstStyle/>
            <a:p>
              <a:endParaRPr lang="en-US"/>
            </a:p>
          </p:txBody>
        </p:sp>
        <p:sp>
          <p:nvSpPr>
            <p:cNvPr id="23816" name="Freeform 275"/>
            <p:cNvSpPr>
              <a:spLocks/>
            </p:cNvSpPr>
            <p:nvPr/>
          </p:nvSpPr>
          <p:spPr bwMode="auto">
            <a:xfrm>
              <a:off x="617" y="781"/>
              <a:ext cx="12" cy="6"/>
            </a:xfrm>
            <a:custGeom>
              <a:avLst/>
              <a:gdLst>
                <a:gd name="T0" fmla="*/ 12 w 12"/>
                <a:gd name="T1" fmla="*/ 6 h 6"/>
                <a:gd name="T2" fmla="*/ 6 w 12"/>
                <a:gd name="T3" fmla="*/ 6 h 6"/>
                <a:gd name="T4" fmla="*/ 6 w 12"/>
                <a:gd name="T5" fmla="*/ 6 h 6"/>
                <a:gd name="T6" fmla="*/ 6 w 12"/>
                <a:gd name="T7" fmla="*/ 6 h 6"/>
                <a:gd name="T8" fmla="*/ 6 w 12"/>
                <a:gd name="T9" fmla="*/ 6 h 6"/>
                <a:gd name="T10" fmla="*/ 6 w 12"/>
                <a:gd name="T11" fmla="*/ 6 h 6"/>
                <a:gd name="T12" fmla="*/ 6 w 12"/>
                <a:gd name="T13" fmla="*/ 6 h 6"/>
                <a:gd name="T14" fmla="*/ 6 w 12"/>
                <a:gd name="T15" fmla="*/ 6 h 6"/>
                <a:gd name="T16" fmla="*/ 6 w 12"/>
                <a:gd name="T17" fmla="*/ 6 h 6"/>
                <a:gd name="T18" fmla="*/ 6 w 12"/>
                <a:gd name="T19" fmla="*/ 6 h 6"/>
                <a:gd name="T20" fmla="*/ 6 w 12"/>
                <a:gd name="T21" fmla="*/ 6 h 6"/>
                <a:gd name="T22" fmla="*/ 6 w 12"/>
                <a:gd name="T23" fmla="*/ 6 h 6"/>
                <a:gd name="T24" fmla="*/ 6 w 12"/>
                <a:gd name="T25" fmla="*/ 6 h 6"/>
                <a:gd name="T26" fmla="*/ 6 w 12"/>
                <a:gd name="T27" fmla="*/ 6 h 6"/>
                <a:gd name="T28" fmla="*/ 6 w 12"/>
                <a:gd name="T29" fmla="*/ 6 h 6"/>
                <a:gd name="T30" fmla="*/ 6 w 12"/>
                <a:gd name="T31" fmla="*/ 0 h 6"/>
                <a:gd name="T32" fmla="*/ 0 w 12"/>
                <a:gd name="T33" fmla="*/ 6 h 6"/>
                <a:gd name="T34" fmla="*/ 0 w 12"/>
                <a:gd name="T35" fmla="*/ 6 h 6"/>
                <a:gd name="T36" fmla="*/ 6 w 12"/>
                <a:gd name="T37" fmla="*/ 6 h 6"/>
                <a:gd name="T38" fmla="*/ 6 w 12"/>
                <a:gd name="T39" fmla="*/ 6 h 6"/>
                <a:gd name="T40" fmla="*/ 6 w 12"/>
                <a:gd name="T41" fmla="*/ 6 h 6"/>
                <a:gd name="T42" fmla="*/ 6 w 12"/>
                <a:gd name="T43" fmla="*/ 6 h 6"/>
                <a:gd name="T44" fmla="*/ 6 w 12"/>
                <a:gd name="T45" fmla="*/ 6 h 6"/>
                <a:gd name="T46" fmla="*/ 6 w 12"/>
                <a:gd name="T47" fmla="*/ 6 h 6"/>
                <a:gd name="T48" fmla="*/ 6 w 12"/>
                <a:gd name="T49" fmla="*/ 6 h 6"/>
                <a:gd name="T50" fmla="*/ 6 w 12"/>
                <a:gd name="T51" fmla="*/ 6 h 6"/>
                <a:gd name="T52" fmla="*/ 6 w 12"/>
                <a:gd name="T53" fmla="*/ 6 h 6"/>
                <a:gd name="T54" fmla="*/ 6 w 12"/>
                <a:gd name="T55" fmla="*/ 6 h 6"/>
                <a:gd name="T56" fmla="*/ 6 w 12"/>
                <a:gd name="T57" fmla="*/ 6 h 6"/>
                <a:gd name="T58" fmla="*/ 6 w 12"/>
                <a:gd name="T59" fmla="*/ 6 h 6"/>
                <a:gd name="T60" fmla="*/ 6 w 12"/>
                <a:gd name="T61" fmla="*/ 6 h 6"/>
                <a:gd name="T62" fmla="*/ 12 w 12"/>
                <a:gd name="T63" fmla="*/ 6 h 6"/>
                <a:gd name="T64" fmla="*/ 12 w 12"/>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6">
                  <a:moveTo>
                    <a:pt x="12" y="6"/>
                  </a:moveTo>
                  <a:lnTo>
                    <a:pt x="12" y="6"/>
                  </a:lnTo>
                  <a:lnTo>
                    <a:pt x="6" y="6"/>
                  </a:lnTo>
                  <a:lnTo>
                    <a:pt x="6" y="0"/>
                  </a:lnTo>
                  <a:lnTo>
                    <a:pt x="0" y="6"/>
                  </a:lnTo>
                  <a:lnTo>
                    <a:pt x="6" y="6"/>
                  </a:lnTo>
                  <a:lnTo>
                    <a:pt x="12" y="6"/>
                  </a:lnTo>
                  <a:close/>
                </a:path>
              </a:pathLst>
            </a:custGeom>
            <a:solidFill>
              <a:srgbClr val="000000"/>
            </a:solidFill>
            <a:ln w="9525">
              <a:noFill/>
              <a:round/>
              <a:headEnd/>
              <a:tailEnd/>
            </a:ln>
          </p:spPr>
          <p:txBody>
            <a:bodyPr/>
            <a:lstStyle/>
            <a:p>
              <a:endParaRPr lang="en-US"/>
            </a:p>
          </p:txBody>
        </p:sp>
        <p:sp>
          <p:nvSpPr>
            <p:cNvPr id="23817" name="Freeform 276"/>
            <p:cNvSpPr>
              <a:spLocks/>
            </p:cNvSpPr>
            <p:nvPr/>
          </p:nvSpPr>
          <p:spPr bwMode="auto">
            <a:xfrm>
              <a:off x="629"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18" name="Freeform 277"/>
            <p:cNvSpPr>
              <a:spLocks/>
            </p:cNvSpPr>
            <p:nvPr/>
          </p:nvSpPr>
          <p:spPr bwMode="auto">
            <a:xfrm>
              <a:off x="623" y="769"/>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819" name="Freeform 278"/>
            <p:cNvSpPr>
              <a:spLocks/>
            </p:cNvSpPr>
            <p:nvPr/>
          </p:nvSpPr>
          <p:spPr bwMode="auto">
            <a:xfrm>
              <a:off x="623" y="769"/>
              <a:ext cx="6" cy="12"/>
            </a:xfrm>
            <a:custGeom>
              <a:avLst/>
              <a:gdLst>
                <a:gd name="T0" fmla="*/ 6 w 6"/>
                <a:gd name="T1" fmla="*/ 12 h 12"/>
                <a:gd name="T2" fmla="*/ 6 w 6"/>
                <a:gd name="T3" fmla="*/ 12 h 12"/>
                <a:gd name="T4" fmla="*/ 6 w 6"/>
                <a:gd name="T5" fmla="*/ 12 h 12"/>
                <a:gd name="T6" fmla="*/ 6 w 6"/>
                <a:gd name="T7" fmla="*/ 6 h 12"/>
                <a:gd name="T8" fmla="*/ 6 w 6"/>
                <a:gd name="T9" fmla="*/ 6 h 12"/>
                <a:gd name="T10" fmla="*/ 6 w 6"/>
                <a:gd name="T11" fmla="*/ 6 h 12"/>
                <a:gd name="T12" fmla="*/ 6 w 6"/>
                <a:gd name="T13" fmla="*/ 6 h 12"/>
                <a:gd name="T14" fmla="*/ 0 w 6"/>
                <a:gd name="T15" fmla="*/ 6 h 12"/>
                <a:gd name="T16" fmla="*/ 0 w 6"/>
                <a:gd name="T17" fmla="*/ 6 h 12"/>
                <a:gd name="T18" fmla="*/ 0 w 6"/>
                <a:gd name="T19" fmla="*/ 6 h 12"/>
                <a:gd name="T20" fmla="*/ 0 w 6"/>
                <a:gd name="T21" fmla="*/ 6 h 12"/>
                <a:gd name="T22" fmla="*/ 0 w 6"/>
                <a:gd name="T23" fmla="*/ 6 h 12"/>
                <a:gd name="T24" fmla="*/ 0 w 6"/>
                <a:gd name="T25" fmla="*/ 6 h 12"/>
                <a:gd name="T26" fmla="*/ 0 w 6"/>
                <a:gd name="T27" fmla="*/ 6 h 12"/>
                <a:gd name="T28" fmla="*/ 0 w 6"/>
                <a:gd name="T29" fmla="*/ 0 h 12"/>
                <a:gd name="T30" fmla="*/ 0 w 6"/>
                <a:gd name="T31" fmla="*/ 0 h 12"/>
                <a:gd name="T32" fmla="*/ 0 w 6"/>
                <a:gd name="T33" fmla="*/ 6 h 12"/>
                <a:gd name="T34" fmla="*/ 0 w 6"/>
                <a:gd name="T35" fmla="*/ 6 h 12"/>
                <a:gd name="T36" fmla="*/ 0 w 6"/>
                <a:gd name="T37" fmla="*/ 6 h 12"/>
                <a:gd name="T38" fmla="*/ 0 w 6"/>
                <a:gd name="T39" fmla="*/ 6 h 12"/>
                <a:gd name="T40" fmla="*/ 0 w 6"/>
                <a:gd name="T41" fmla="*/ 6 h 12"/>
                <a:gd name="T42" fmla="*/ 0 w 6"/>
                <a:gd name="T43" fmla="*/ 6 h 12"/>
                <a:gd name="T44" fmla="*/ 0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0 w 6"/>
                <a:gd name="T61" fmla="*/ 12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6" y="6"/>
                  </a:lnTo>
                  <a:lnTo>
                    <a:pt x="0" y="6"/>
                  </a:lnTo>
                  <a:lnTo>
                    <a:pt x="0" y="0"/>
                  </a:lnTo>
                  <a:lnTo>
                    <a:pt x="0" y="6"/>
                  </a:lnTo>
                  <a:lnTo>
                    <a:pt x="0" y="12"/>
                  </a:lnTo>
                  <a:lnTo>
                    <a:pt x="6" y="12"/>
                  </a:lnTo>
                  <a:close/>
                </a:path>
              </a:pathLst>
            </a:custGeom>
            <a:solidFill>
              <a:srgbClr val="000000"/>
            </a:solidFill>
            <a:ln w="9525">
              <a:noFill/>
              <a:round/>
              <a:headEnd/>
              <a:tailEnd/>
            </a:ln>
          </p:spPr>
          <p:txBody>
            <a:bodyPr/>
            <a:lstStyle/>
            <a:p>
              <a:endParaRPr lang="en-US"/>
            </a:p>
          </p:txBody>
        </p:sp>
        <p:sp>
          <p:nvSpPr>
            <p:cNvPr id="23820" name="Freeform 279"/>
            <p:cNvSpPr>
              <a:spLocks/>
            </p:cNvSpPr>
            <p:nvPr/>
          </p:nvSpPr>
          <p:spPr bwMode="auto">
            <a:xfrm>
              <a:off x="623" y="781"/>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821" name="Freeform 280"/>
            <p:cNvSpPr>
              <a:spLocks/>
            </p:cNvSpPr>
            <p:nvPr/>
          </p:nvSpPr>
          <p:spPr bwMode="auto">
            <a:xfrm>
              <a:off x="623" y="7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22" name="Freeform 281"/>
            <p:cNvSpPr>
              <a:spLocks/>
            </p:cNvSpPr>
            <p:nvPr/>
          </p:nvSpPr>
          <p:spPr bwMode="auto">
            <a:xfrm>
              <a:off x="623" y="7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w 1"/>
                <a:gd name="T69" fmla="*/ 0 h 1"/>
                <a:gd name="T70" fmla="*/ 0 w 1"/>
                <a:gd name="T71" fmla="*/ 0 h 1"/>
                <a:gd name="T72" fmla="*/ 0 w 1"/>
                <a:gd name="T73" fmla="*/ 0 h 1"/>
                <a:gd name="T74" fmla="*/ 0 w 1"/>
                <a:gd name="T75" fmla="*/ 0 h 1"/>
                <a:gd name="T76" fmla="*/ 0 w 1"/>
                <a:gd name="T77" fmla="*/ 0 h 1"/>
                <a:gd name="T78" fmla="*/ 0 w 1"/>
                <a:gd name="T79" fmla="*/ 0 h 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23" name="Freeform 282"/>
            <p:cNvSpPr>
              <a:spLocks/>
            </p:cNvSpPr>
            <p:nvPr/>
          </p:nvSpPr>
          <p:spPr bwMode="auto">
            <a:xfrm>
              <a:off x="623" y="763"/>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0 w 6"/>
                <a:gd name="T11" fmla="*/ 6 h 6"/>
                <a:gd name="T12" fmla="*/ 0 w 6"/>
                <a:gd name="T13" fmla="*/ 6 h 6"/>
                <a:gd name="T14" fmla="*/ 0 w 6"/>
                <a:gd name="T15" fmla="*/ 0 h 6"/>
                <a:gd name="T16" fmla="*/ 0 w 6"/>
                <a:gd name="T17" fmla="*/ 0 h 6"/>
                <a:gd name="T18" fmla="*/ 0 w 6"/>
                <a:gd name="T19" fmla="*/ 0 h 6"/>
                <a:gd name="T20" fmla="*/ 0 w 6"/>
                <a:gd name="T21" fmla="*/ 0 h 6"/>
                <a:gd name="T22" fmla="*/ 0 w 6"/>
                <a:gd name="T23" fmla="*/ 0 h 6"/>
                <a:gd name="T24" fmla="*/ 0 w 6"/>
                <a:gd name="T25" fmla="*/ 0 h 6"/>
                <a:gd name="T26" fmla="*/ 0 w 6"/>
                <a:gd name="T27" fmla="*/ 0 h 6"/>
                <a:gd name="T28" fmla="*/ 0 w 6"/>
                <a:gd name="T29" fmla="*/ 0 h 6"/>
                <a:gd name="T30" fmla="*/ 0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6 h 6"/>
                <a:gd name="T44" fmla="*/ 0 w 6"/>
                <a:gd name="T45" fmla="*/ 6 h 6"/>
                <a:gd name="T46" fmla="*/ 0 w 6"/>
                <a:gd name="T47" fmla="*/ 6 h 6"/>
                <a:gd name="T48" fmla="*/ 0 w 6"/>
                <a:gd name="T49" fmla="*/ 6 h 6"/>
                <a:gd name="T50" fmla="*/ 0 w 6"/>
                <a:gd name="T51" fmla="*/ 6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0" y="6"/>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3824" name="Freeform 283"/>
            <p:cNvSpPr>
              <a:spLocks/>
            </p:cNvSpPr>
            <p:nvPr/>
          </p:nvSpPr>
          <p:spPr bwMode="auto">
            <a:xfrm>
              <a:off x="623" y="769"/>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825" name="Freeform 284"/>
            <p:cNvSpPr>
              <a:spLocks/>
            </p:cNvSpPr>
            <p:nvPr/>
          </p:nvSpPr>
          <p:spPr bwMode="auto">
            <a:xfrm>
              <a:off x="623" y="7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26" name="Freeform 285"/>
            <p:cNvSpPr>
              <a:spLocks/>
            </p:cNvSpPr>
            <p:nvPr/>
          </p:nvSpPr>
          <p:spPr bwMode="auto">
            <a:xfrm>
              <a:off x="623" y="757"/>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6 w 6"/>
                <a:gd name="T61" fmla="*/ 0 h 1"/>
                <a:gd name="T62" fmla="*/ 6 w 6"/>
                <a:gd name="T63" fmla="*/ 0 h 1"/>
                <a:gd name="T64" fmla="*/ 6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27" name="Freeform 286"/>
            <p:cNvSpPr>
              <a:spLocks/>
            </p:cNvSpPr>
            <p:nvPr/>
          </p:nvSpPr>
          <p:spPr bwMode="auto">
            <a:xfrm>
              <a:off x="629" y="75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28" name="Freeform 287"/>
            <p:cNvSpPr>
              <a:spLocks/>
            </p:cNvSpPr>
            <p:nvPr/>
          </p:nvSpPr>
          <p:spPr bwMode="auto">
            <a:xfrm>
              <a:off x="623" y="7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29" name="Freeform 288"/>
            <p:cNvSpPr>
              <a:spLocks/>
            </p:cNvSpPr>
            <p:nvPr/>
          </p:nvSpPr>
          <p:spPr bwMode="auto">
            <a:xfrm>
              <a:off x="623" y="745"/>
              <a:ext cx="6" cy="6"/>
            </a:xfrm>
            <a:custGeom>
              <a:avLst/>
              <a:gdLst>
                <a:gd name="T0" fmla="*/ 0 w 6"/>
                <a:gd name="T1" fmla="*/ 0 h 6"/>
                <a:gd name="T2" fmla="*/ 0 w 6"/>
                <a:gd name="T3" fmla="*/ 6 h 6"/>
                <a:gd name="T4" fmla="*/ 0 w 6"/>
                <a:gd name="T5" fmla="*/ 6 h 6"/>
                <a:gd name="T6" fmla="*/ 0 w 6"/>
                <a:gd name="T7" fmla="*/ 6 h 6"/>
                <a:gd name="T8" fmla="*/ 0 w 6"/>
                <a:gd name="T9" fmla="*/ 6 h 6"/>
                <a:gd name="T10" fmla="*/ 0 w 6"/>
                <a:gd name="T11" fmla="*/ 6 h 6"/>
                <a:gd name="T12" fmla="*/ 0 w 6"/>
                <a:gd name="T13" fmla="*/ 6 h 6"/>
                <a:gd name="T14" fmla="*/ 0 w 6"/>
                <a:gd name="T15" fmla="*/ 6 h 6"/>
                <a:gd name="T16" fmla="*/ 0 w 6"/>
                <a:gd name="T17" fmla="*/ 6 h 6"/>
                <a:gd name="T18" fmla="*/ 0 w 6"/>
                <a:gd name="T19" fmla="*/ 6 h 6"/>
                <a:gd name="T20" fmla="*/ 0 w 6"/>
                <a:gd name="T21" fmla="*/ 6 h 6"/>
                <a:gd name="T22" fmla="*/ 0 w 6"/>
                <a:gd name="T23" fmla="*/ 6 h 6"/>
                <a:gd name="T24" fmla="*/ 0 w 6"/>
                <a:gd name="T25" fmla="*/ 6 h 6"/>
                <a:gd name="T26" fmla="*/ 0 w 6"/>
                <a:gd name="T27" fmla="*/ 6 h 6"/>
                <a:gd name="T28" fmla="*/ 0 w 6"/>
                <a:gd name="T29" fmla="*/ 6 h 6"/>
                <a:gd name="T30" fmla="*/ 0 w 6"/>
                <a:gd name="T31" fmla="*/ 6 h 6"/>
                <a:gd name="T32" fmla="*/ 0 w 6"/>
                <a:gd name="T33" fmla="*/ 6 h 6"/>
                <a:gd name="T34" fmla="*/ 0 w 6"/>
                <a:gd name="T35" fmla="*/ 6 h 6"/>
                <a:gd name="T36" fmla="*/ 0 w 6"/>
                <a:gd name="T37" fmla="*/ 6 h 6"/>
                <a:gd name="T38" fmla="*/ 0 w 6"/>
                <a:gd name="T39" fmla="*/ 6 h 6"/>
                <a:gd name="T40" fmla="*/ 0 w 6"/>
                <a:gd name="T41" fmla="*/ 6 h 6"/>
                <a:gd name="T42" fmla="*/ 0 w 6"/>
                <a:gd name="T43" fmla="*/ 6 h 6"/>
                <a:gd name="T44" fmla="*/ 0 w 6"/>
                <a:gd name="T45" fmla="*/ 6 h 6"/>
                <a:gd name="T46" fmla="*/ 0 w 6"/>
                <a:gd name="T47" fmla="*/ 6 h 6"/>
                <a:gd name="T48" fmla="*/ 0 w 6"/>
                <a:gd name="T49" fmla="*/ 6 h 6"/>
                <a:gd name="T50" fmla="*/ 0 w 6"/>
                <a:gd name="T51" fmla="*/ 6 h 6"/>
                <a:gd name="T52" fmla="*/ 0 w 6"/>
                <a:gd name="T53" fmla="*/ 6 h 6"/>
                <a:gd name="T54" fmla="*/ 0 w 6"/>
                <a:gd name="T55" fmla="*/ 6 h 6"/>
                <a:gd name="T56" fmla="*/ 6 w 6"/>
                <a:gd name="T57" fmla="*/ 6 h 6"/>
                <a:gd name="T58" fmla="*/ 6 w 6"/>
                <a:gd name="T59" fmla="*/ 6 h 6"/>
                <a:gd name="T60" fmla="*/ 6 w 6"/>
                <a:gd name="T61" fmla="*/ 6 h 6"/>
                <a:gd name="T62" fmla="*/ 6 w 6"/>
                <a:gd name="T63" fmla="*/ 6 h 6"/>
                <a:gd name="T64" fmla="*/ 6 w 6"/>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0"/>
                  </a:moveTo>
                  <a:lnTo>
                    <a:pt x="0" y="0"/>
                  </a:lnTo>
                  <a:lnTo>
                    <a:pt x="0" y="6"/>
                  </a:lnTo>
                  <a:lnTo>
                    <a:pt x="6" y="6"/>
                  </a:lnTo>
                  <a:lnTo>
                    <a:pt x="6" y="0"/>
                  </a:lnTo>
                  <a:lnTo>
                    <a:pt x="0" y="0"/>
                  </a:lnTo>
                  <a:close/>
                </a:path>
              </a:pathLst>
            </a:custGeom>
            <a:solidFill>
              <a:srgbClr val="000000"/>
            </a:solidFill>
            <a:ln w="9525">
              <a:noFill/>
              <a:round/>
              <a:headEnd/>
              <a:tailEnd/>
            </a:ln>
          </p:spPr>
          <p:txBody>
            <a:bodyPr/>
            <a:lstStyle/>
            <a:p>
              <a:endParaRPr lang="en-US"/>
            </a:p>
          </p:txBody>
        </p:sp>
        <p:sp>
          <p:nvSpPr>
            <p:cNvPr id="23830" name="Freeform 289"/>
            <p:cNvSpPr>
              <a:spLocks/>
            </p:cNvSpPr>
            <p:nvPr/>
          </p:nvSpPr>
          <p:spPr bwMode="auto">
            <a:xfrm>
              <a:off x="623" y="745"/>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31" name="Freeform 290"/>
            <p:cNvSpPr>
              <a:spLocks/>
            </p:cNvSpPr>
            <p:nvPr/>
          </p:nvSpPr>
          <p:spPr bwMode="auto">
            <a:xfrm>
              <a:off x="605"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32" name="Freeform 291"/>
            <p:cNvSpPr>
              <a:spLocks/>
            </p:cNvSpPr>
            <p:nvPr/>
          </p:nvSpPr>
          <p:spPr bwMode="auto">
            <a:xfrm>
              <a:off x="599" y="804"/>
              <a:ext cx="6" cy="12"/>
            </a:xfrm>
            <a:custGeom>
              <a:avLst/>
              <a:gdLst>
                <a:gd name="T0" fmla="*/ 6 w 6"/>
                <a:gd name="T1" fmla="*/ 12 h 12"/>
                <a:gd name="T2" fmla="*/ 6 w 6"/>
                <a:gd name="T3" fmla="*/ 12 h 12"/>
                <a:gd name="T4" fmla="*/ 6 w 6"/>
                <a:gd name="T5" fmla="*/ 12 h 12"/>
                <a:gd name="T6" fmla="*/ 6 w 6"/>
                <a:gd name="T7" fmla="*/ 12 h 12"/>
                <a:gd name="T8" fmla="*/ 6 w 6"/>
                <a:gd name="T9" fmla="*/ 12 h 12"/>
                <a:gd name="T10" fmla="*/ 6 w 6"/>
                <a:gd name="T11" fmla="*/ 12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6 h 12"/>
                <a:gd name="T30" fmla="*/ 6 w 6"/>
                <a:gd name="T31" fmla="*/ 0 h 12"/>
                <a:gd name="T32" fmla="*/ 6 w 6"/>
                <a:gd name="T33" fmla="*/ 0 h 12"/>
                <a:gd name="T34" fmla="*/ 6 w 6"/>
                <a:gd name="T35" fmla="*/ 6 h 12"/>
                <a:gd name="T36" fmla="*/ 6 w 6"/>
                <a:gd name="T37" fmla="*/ 6 h 12"/>
                <a:gd name="T38" fmla="*/ 6 w 6"/>
                <a:gd name="T39" fmla="*/ 6 h 12"/>
                <a:gd name="T40" fmla="*/ 6 w 6"/>
                <a:gd name="T41" fmla="*/ 6 h 12"/>
                <a:gd name="T42" fmla="*/ 6 w 6"/>
                <a:gd name="T43" fmla="*/ 6 h 12"/>
                <a:gd name="T44" fmla="*/ 6 w 6"/>
                <a:gd name="T45" fmla="*/ 6 h 12"/>
                <a:gd name="T46" fmla="*/ 6 w 6"/>
                <a:gd name="T47" fmla="*/ 6 h 12"/>
                <a:gd name="T48" fmla="*/ 6 w 6"/>
                <a:gd name="T49" fmla="*/ 6 h 12"/>
                <a:gd name="T50" fmla="*/ 0 w 6"/>
                <a:gd name="T51" fmla="*/ 6 h 12"/>
                <a:gd name="T52" fmla="*/ 0 w 6"/>
                <a:gd name="T53" fmla="*/ 6 h 12"/>
                <a:gd name="T54" fmla="*/ 0 w 6"/>
                <a:gd name="T55" fmla="*/ 12 h 12"/>
                <a:gd name="T56" fmla="*/ 0 w 6"/>
                <a:gd name="T57" fmla="*/ 12 h 12"/>
                <a:gd name="T58" fmla="*/ 0 w 6"/>
                <a:gd name="T59" fmla="*/ 12 h 12"/>
                <a:gd name="T60" fmla="*/ 0 w 6"/>
                <a:gd name="T61" fmla="*/ 12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6" y="6"/>
                  </a:lnTo>
                  <a:lnTo>
                    <a:pt x="6" y="0"/>
                  </a:lnTo>
                  <a:lnTo>
                    <a:pt x="6" y="6"/>
                  </a:lnTo>
                  <a:lnTo>
                    <a:pt x="0" y="6"/>
                  </a:lnTo>
                  <a:lnTo>
                    <a:pt x="0" y="12"/>
                  </a:lnTo>
                  <a:lnTo>
                    <a:pt x="6" y="12"/>
                  </a:lnTo>
                  <a:close/>
                </a:path>
              </a:pathLst>
            </a:custGeom>
            <a:solidFill>
              <a:srgbClr val="000000"/>
            </a:solidFill>
            <a:ln w="9525">
              <a:noFill/>
              <a:round/>
              <a:headEnd/>
              <a:tailEnd/>
            </a:ln>
          </p:spPr>
          <p:txBody>
            <a:bodyPr/>
            <a:lstStyle/>
            <a:p>
              <a:endParaRPr lang="en-US"/>
            </a:p>
          </p:txBody>
        </p:sp>
        <p:sp>
          <p:nvSpPr>
            <p:cNvPr id="23833" name="Freeform 292"/>
            <p:cNvSpPr>
              <a:spLocks/>
            </p:cNvSpPr>
            <p:nvPr/>
          </p:nvSpPr>
          <p:spPr bwMode="auto">
            <a:xfrm>
              <a:off x="599" y="816"/>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834" name="Freeform 293"/>
            <p:cNvSpPr>
              <a:spLocks/>
            </p:cNvSpPr>
            <p:nvPr/>
          </p:nvSpPr>
          <p:spPr bwMode="auto">
            <a:xfrm>
              <a:off x="599" y="8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35" name="Freeform 294"/>
            <p:cNvSpPr>
              <a:spLocks/>
            </p:cNvSpPr>
            <p:nvPr/>
          </p:nvSpPr>
          <p:spPr bwMode="auto">
            <a:xfrm>
              <a:off x="599" y="810"/>
              <a:ext cx="1" cy="12"/>
            </a:xfrm>
            <a:custGeom>
              <a:avLst/>
              <a:gdLst>
                <a:gd name="T0" fmla="*/ 0 w 1"/>
                <a:gd name="T1" fmla="*/ 12 h 12"/>
                <a:gd name="T2" fmla="*/ 0 w 1"/>
                <a:gd name="T3" fmla="*/ 12 h 12"/>
                <a:gd name="T4" fmla="*/ 0 w 1"/>
                <a:gd name="T5" fmla="*/ 12 h 12"/>
                <a:gd name="T6" fmla="*/ 0 w 1"/>
                <a:gd name="T7" fmla="*/ 12 h 12"/>
                <a:gd name="T8" fmla="*/ 0 w 1"/>
                <a:gd name="T9" fmla="*/ 12 h 12"/>
                <a:gd name="T10" fmla="*/ 0 w 1"/>
                <a:gd name="T11" fmla="*/ 12 h 12"/>
                <a:gd name="T12" fmla="*/ 0 w 1"/>
                <a:gd name="T13" fmla="*/ 6 h 12"/>
                <a:gd name="T14" fmla="*/ 0 w 1"/>
                <a:gd name="T15" fmla="*/ 6 h 12"/>
                <a:gd name="T16" fmla="*/ 0 w 1"/>
                <a:gd name="T17" fmla="*/ 6 h 12"/>
                <a:gd name="T18" fmla="*/ 0 w 1"/>
                <a:gd name="T19" fmla="*/ 6 h 12"/>
                <a:gd name="T20" fmla="*/ 0 w 1"/>
                <a:gd name="T21" fmla="*/ 6 h 12"/>
                <a:gd name="T22" fmla="*/ 0 w 1"/>
                <a:gd name="T23" fmla="*/ 6 h 12"/>
                <a:gd name="T24" fmla="*/ 0 w 1"/>
                <a:gd name="T25" fmla="*/ 0 h 12"/>
                <a:gd name="T26" fmla="*/ 0 w 1"/>
                <a:gd name="T27" fmla="*/ 0 h 12"/>
                <a:gd name="T28" fmla="*/ 0 w 1"/>
                <a:gd name="T29" fmla="*/ 0 h 12"/>
                <a:gd name="T30" fmla="*/ 0 w 1"/>
                <a:gd name="T31" fmla="*/ 0 h 12"/>
                <a:gd name="T32" fmla="*/ 0 w 1"/>
                <a:gd name="T33" fmla="*/ 0 h 12"/>
                <a:gd name="T34" fmla="*/ 0 w 1"/>
                <a:gd name="T35" fmla="*/ 0 h 12"/>
                <a:gd name="T36" fmla="*/ 0 w 1"/>
                <a:gd name="T37" fmla="*/ 0 h 12"/>
                <a:gd name="T38" fmla="*/ 0 w 1"/>
                <a:gd name="T39" fmla="*/ 0 h 12"/>
                <a:gd name="T40" fmla="*/ 0 w 1"/>
                <a:gd name="T41" fmla="*/ 6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12 h 12"/>
                <a:gd name="T56" fmla="*/ 0 w 1"/>
                <a:gd name="T57" fmla="*/ 12 h 12"/>
                <a:gd name="T58" fmla="*/ 0 w 1"/>
                <a:gd name="T59" fmla="*/ 12 h 12"/>
                <a:gd name="T60" fmla="*/ 0 w 1"/>
                <a:gd name="T61" fmla="*/ 12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836" name="Freeform 295"/>
            <p:cNvSpPr>
              <a:spLocks/>
            </p:cNvSpPr>
            <p:nvPr/>
          </p:nvSpPr>
          <p:spPr bwMode="auto">
            <a:xfrm>
              <a:off x="599" y="8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37" name="Freeform 296"/>
            <p:cNvSpPr>
              <a:spLocks/>
            </p:cNvSpPr>
            <p:nvPr/>
          </p:nvSpPr>
          <p:spPr bwMode="auto">
            <a:xfrm>
              <a:off x="599" y="8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38" name="Freeform 297"/>
            <p:cNvSpPr>
              <a:spLocks/>
            </p:cNvSpPr>
            <p:nvPr/>
          </p:nvSpPr>
          <p:spPr bwMode="auto">
            <a:xfrm>
              <a:off x="593" y="810"/>
              <a:ext cx="6" cy="18"/>
            </a:xfrm>
            <a:custGeom>
              <a:avLst/>
              <a:gdLst>
                <a:gd name="T0" fmla="*/ 0 w 6"/>
                <a:gd name="T1" fmla="*/ 12 h 18"/>
                <a:gd name="T2" fmla="*/ 6 w 6"/>
                <a:gd name="T3" fmla="*/ 12 h 18"/>
                <a:gd name="T4" fmla="*/ 6 w 6"/>
                <a:gd name="T5" fmla="*/ 12 h 18"/>
                <a:gd name="T6" fmla="*/ 6 w 6"/>
                <a:gd name="T7" fmla="*/ 12 h 18"/>
                <a:gd name="T8" fmla="*/ 6 w 6"/>
                <a:gd name="T9" fmla="*/ 12 h 18"/>
                <a:gd name="T10" fmla="*/ 6 w 6"/>
                <a:gd name="T11" fmla="*/ 12 h 18"/>
                <a:gd name="T12" fmla="*/ 6 w 6"/>
                <a:gd name="T13" fmla="*/ 12 h 18"/>
                <a:gd name="T14" fmla="*/ 6 w 6"/>
                <a:gd name="T15" fmla="*/ 6 h 18"/>
                <a:gd name="T16" fmla="*/ 6 w 6"/>
                <a:gd name="T17" fmla="*/ 6 h 18"/>
                <a:gd name="T18" fmla="*/ 6 w 6"/>
                <a:gd name="T19" fmla="*/ 6 h 18"/>
                <a:gd name="T20" fmla="*/ 6 w 6"/>
                <a:gd name="T21" fmla="*/ 6 h 18"/>
                <a:gd name="T22" fmla="*/ 6 w 6"/>
                <a:gd name="T23" fmla="*/ 6 h 18"/>
                <a:gd name="T24" fmla="*/ 6 w 6"/>
                <a:gd name="T25" fmla="*/ 0 h 18"/>
                <a:gd name="T26" fmla="*/ 6 w 6"/>
                <a:gd name="T27" fmla="*/ 0 h 18"/>
                <a:gd name="T28" fmla="*/ 6 w 6"/>
                <a:gd name="T29" fmla="*/ 0 h 18"/>
                <a:gd name="T30" fmla="*/ 6 w 6"/>
                <a:gd name="T31" fmla="*/ 0 h 18"/>
                <a:gd name="T32" fmla="*/ 6 w 6"/>
                <a:gd name="T33" fmla="*/ 0 h 18"/>
                <a:gd name="T34" fmla="*/ 6 w 6"/>
                <a:gd name="T35" fmla="*/ 0 h 18"/>
                <a:gd name="T36" fmla="*/ 6 w 6"/>
                <a:gd name="T37" fmla="*/ 0 h 18"/>
                <a:gd name="T38" fmla="*/ 6 w 6"/>
                <a:gd name="T39" fmla="*/ 0 h 18"/>
                <a:gd name="T40" fmla="*/ 6 w 6"/>
                <a:gd name="T41" fmla="*/ 6 h 18"/>
                <a:gd name="T42" fmla="*/ 6 w 6"/>
                <a:gd name="T43" fmla="*/ 6 h 18"/>
                <a:gd name="T44" fmla="*/ 6 w 6"/>
                <a:gd name="T45" fmla="*/ 6 h 18"/>
                <a:gd name="T46" fmla="*/ 6 w 6"/>
                <a:gd name="T47" fmla="*/ 6 h 18"/>
                <a:gd name="T48" fmla="*/ 6 w 6"/>
                <a:gd name="T49" fmla="*/ 6 h 18"/>
                <a:gd name="T50" fmla="*/ 6 w 6"/>
                <a:gd name="T51" fmla="*/ 6 h 18"/>
                <a:gd name="T52" fmla="*/ 0 w 6"/>
                <a:gd name="T53" fmla="*/ 12 h 18"/>
                <a:gd name="T54" fmla="*/ 0 w 6"/>
                <a:gd name="T55" fmla="*/ 12 h 18"/>
                <a:gd name="T56" fmla="*/ 0 w 6"/>
                <a:gd name="T57" fmla="*/ 12 h 18"/>
                <a:gd name="T58" fmla="*/ 0 w 6"/>
                <a:gd name="T59" fmla="*/ 12 h 18"/>
                <a:gd name="T60" fmla="*/ 0 w 6"/>
                <a:gd name="T61" fmla="*/ 12 h 18"/>
                <a:gd name="T62" fmla="*/ 0 w 6"/>
                <a:gd name="T63" fmla="*/ 12 h 18"/>
                <a:gd name="T64" fmla="*/ 0 w 6"/>
                <a:gd name="T65" fmla="*/ 12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8">
                  <a:moveTo>
                    <a:pt x="0" y="18"/>
                  </a:moveTo>
                  <a:lnTo>
                    <a:pt x="0" y="12"/>
                  </a:lnTo>
                  <a:lnTo>
                    <a:pt x="6" y="12"/>
                  </a:lnTo>
                  <a:lnTo>
                    <a:pt x="6" y="6"/>
                  </a:lnTo>
                  <a:lnTo>
                    <a:pt x="6" y="0"/>
                  </a:lnTo>
                  <a:lnTo>
                    <a:pt x="6" y="6"/>
                  </a:lnTo>
                  <a:lnTo>
                    <a:pt x="0" y="12"/>
                  </a:lnTo>
                  <a:lnTo>
                    <a:pt x="0" y="18"/>
                  </a:lnTo>
                  <a:close/>
                </a:path>
              </a:pathLst>
            </a:custGeom>
            <a:solidFill>
              <a:srgbClr val="000000"/>
            </a:solidFill>
            <a:ln w="9525">
              <a:noFill/>
              <a:round/>
              <a:headEnd/>
              <a:tailEnd/>
            </a:ln>
          </p:spPr>
          <p:txBody>
            <a:bodyPr/>
            <a:lstStyle/>
            <a:p>
              <a:endParaRPr lang="en-US"/>
            </a:p>
          </p:txBody>
        </p:sp>
        <p:sp>
          <p:nvSpPr>
            <p:cNvPr id="23839" name="Freeform 298"/>
            <p:cNvSpPr>
              <a:spLocks/>
            </p:cNvSpPr>
            <p:nvPr/>
          </p:nvSpPr>
          <p:spPr bwMode="auto">
            <a:xfrm>
              <a:off x="593" y="822"/>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840" name="Freeform 299"/>
            <p:cNvSpPr>
              <a:spLocks/>
            </p:cNvSpPr>
            <p:nvPr/>
          </p:nvSpPr>
          <p:spPr bwMode="auto">
            <a:xfrm>
              <a:off x="593" y="8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41" name="Freeform 300"/>
            <p:cNvSpPr>
              <a:spLocks/>
            </p:cNvSpPr>
            <p:nvPr/>
          </p:nvSpPr>
          <p:spPr bwMode="auto">
            <a:xfrm>
              <a:off x="593" y="816"/>
              <a:ext cx="1" cy="12"/>
            </a:xfrm>
            <a:custGeom>
              <a:avLst/>
              <a:gdLst>
                <a:gd name="T0" fmla="*/ 0 w 1"/>
                <a:gd name="T1" fmla="*/ 12 h 12"/>
                <a:gd name="T2" fmla="*/ 0 w 1"/>
                <a:gd name="T3" fmla="*/ 12 h 12"/>
                <a:gd name="T4" fmla="*/ 0 w 1"/>
                <a:gd name="T5" fmla="*/ 12 h 12"/>
                <a:gd name="T6" fmla="*/ 0 w 1"/>
                <a:gd name="T7" fmla="*/ 12 h 12"/>
                <a:gd name="T8" fmla="*/ 0 w 1"/>
                <a:gd name="T9" fmla="*/ 12 h 12"/>
                <a:gd name="T10" fmla="*/ 0 w 1"/>
                <a:gd name="T11" fmla="*/ 6 h 12"/>
                <a:gd name="T12" fmla="*/ 0 w 1"/>
                <a:gd name="T13" fmla="*/ 6 h 12"/>
                <a:gd name="T14" fmla="*/ 0 w 1"/>
                <a:gd name="T15" fmla="*/ 6 h 12"/>
                <a:gd name="T16" fmla="*/ 0 w 1"/>
                <a:gd name="T17" fmla="*/ 6 h 12"/>
                <a:gd name="T18" fmla="*/ 0 w 1"/>
                <a:gd name="T19" fmla="*/ 6 h 12"/>
                <a:gd name="T20" fmla="*/ 0 w 1"/>
                <a:gd name="T21" fmla="*/ 6 h 12"/>
                <a:gd name="T22" fmla="*/ 0 w 1"/>
                <a:gd name="T23" fmla="*/ 6 h 12"/>
                <a:gd name="T24" fmla="*/ 0 w 1"/>
                <a:gd name="T25" fmla="*/ 6 h 12"/>
                <a:gd name="T26" fmla="*/ 0 w 1"/>
                <a:gd name="T27" fmla="*/ 6 h 12"/>
                <a:gd name="T28" fmla="*/ 0 w 1"/>
                <a:gd name="T29" fmla="*/ 0 h 12"/>
                <a:gd name="T30" fmla="*/ 0 w 1"/>
                <a:gd name="T31" fmla="*/ 0 h 12"/>
                <a:gd name="T32" fmla="*/ 0 w 1"/>
                <a:gd name="T33" fmla="*/ 0 h 12"/>
                <a:gd name="T34" fmla="*/ 0 w 1"/>
                <a:gd name="T35" fmla="*/ 0 h 12"/>
                <a:gd name="T36" fmla="*/ 0 w 1"/>
                <a:gd name="T37" fmla="*/ 0 h 12"/>
                <a:gd name="T38" fmla="*/ 0 w 1"/>
                <a:gd name="T39" fmla="*/ 6 h 12"/>
                <a:gd name="T40" fmla="*/ 0 w 1"/>
                <a:gd name="T41" fmla="*/ 6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12 h 12"/>
                <a:gd name="T58" fmla="*/ 0 w 1"/>
                <a:gd name="T59" fmla="*/ 12 h 12"/>
                <a:gd name="T60" fmla="*/ 0 w 1"/>
                <a:gd name="T61" fmla="*/ 12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842" name="Freeform 301"/>
            <p:cNvSpPr>
              <a:spLocks/>
            </p:cNvSpPr>
            <p:nvPr/>
          </p:nvSpPr>
          <p:spPr bwMode="auto">
            <a:xfrm>
              <a:off x="593" y="8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43" name="Freeform 302"/>
            <p:cNvSpPr>
              <a:spLocks/>
            </p:cNvSpPr>
            <p:nvPr/>
          </p:nvSpPr>
          <p:spPr bwMode="auto">
            <a:xfrm>
              <a:off x="587" y="816"/>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44" name="Freeform 303"/>
            <p:cNvSpPr>
              <a:spLocks/>
            </p:cNvSpPr>
            <p:nvPr/>
          </p:nvSpPr>
          <p:spPr bwMode="auto">
            <a:xfrm>
              <a:off x="587" y="816"/>
              <a:ext cx="6" cy="12"/>
            </a:xfrm>
            <a:custGeom>
              <a:avLst/>
              <a:gdLst>
                <a:gd name="T0" fmla="*/ 6 w 6"/>
                <a:gd name="T1" fmla="*/ 12 h 12"/>
                <a:gd name="T2" fmla="*/ 6 w 6"/>
                <a:gd name="T3" fmla="*/ 12 h 12"/>
                <a:gd name="T4" fmla="*/ 6 w 6"/>
                <a:gd name="T5" fmla="*/ 0 h 12"/>
                <a:gd name="T6" fmla="*/ 0 w 6"/>
                <a:gd name="T7" fmla="*/ 0 h 12"/>
                <a:gd name="T8" fmla="*/ 0 w 6"/>
                <a:gd name="T9" fmla="*/ 12 h 12"/>
                <a:gd name="T10" fmla="*/ 6 w 6"/>
                <a:gd name="T11" fmla="*/ 12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6" y="12"/>
                  </a:moveTo>
                  <a:lnTo>
                    <a:pt x="6" y="12"/>
                  </a:lnTo>
                  <a:lnTo>
                    <a:pt x="6" y="0"/>
                  </a:lnTo>
                  <a:lnTo>
                    <a:pt x="0" y="0"/>
                  </a:lnTo>
                  <a:lnTo>
                    <a:pt x="0" y="12"/>
                  </a:lnTo>
                  <a:lnTo>
                    <a:pt x="6" y="12"/>
                  </a:lnTo>
                  <a:close/>
                </a:path>
              </a:pathLst>
            </a:custGeom>
            <a:solidFill>
              <a:srgbClr val="000000"/>
            </a:solidFill>
            <a:ln w="9525">
              <a:noFill/>
              <a:round/>
              <a:headEnd/>
              <a:tailEnd/>
            </a:ln>
          </p:spPr>
          <p:txBody>
            <a:bodyPr/>
            <a:lstStyle/>
            <a:p>
              <a:endParaRPr lang="en-US"/>
            </a:p>
          </p:txBody>
        </p:sp>
        <p:sp>
          <p:nvSpPr>
            <p:cNvPr id="23845" name="Freeform 304"/>
            <p:cNvSpPr>
              <a:spLocks/>
            </p:cNvSpPr>
            <p:nvPr/>
          </p:nvSpPr>
          <p:spPr bwMode="auto">
            <a:xfrm>
              <a:off x="587" y="828"/>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846" name="Freeform 305"/>
            <p:cNvSpPr>
              <a:spLocks/>
            </p:cNvSpPr>
            <p:nvPr/>
          </p:nvSpPr>
          <p:spPr bwMode="auto">
            <a:xfrm>
              <a:off x="587" y="816"/>
              <a:ext cx="1" cy="6"/>
            </a:xfrm>
            <a:custGeom>
              <a:avLst/>
              <a:gdLst>
                <a:gd name="T0" fmla="*/ 0 w 1"/>
                <a:gd name="T1" fmla="*/ 6 h 6"/>
                <a:gd name="T2" fmla="*/ 0 w 1"/>
                <a:gd name="T3" fmla="*/ 6 h 6"/>
                <a:gd name="T4" fmla="*/ 0 w 1"/>
                <a:gd name="T5" fmla="*/ 6 h 6"/>
                <a:gd name="T6" fmla="*/ 0 w 1"/>
                <a:gd name="T7" fmla="*/ 6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47" name="Freeform 306"/>
            <p:cNvSpPr>
              <a:spLocks/>
            </p:cNvSpPr>
            <p:nvPr/>
          </p:nvSpPr>
          <p:spPr bwMode="auto">
            <a:xfrm>
              <a:off x="587" y="822"/>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48" name="Freeform 307"/>
            <p:cNvSpPr>
              <a:spLocks/>
            </p:cNvSpPr>
            <p:nvPr/>
          </p:nvSpPr>
          <p:spPr bwMode="auto">
            <a:xfrm>
              <a:off x="587" y="828"/>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849" name="Freeform 308"/>
            <p:cNvSpPr>
              <a:spLocks/>
            </p:cNvSpPr>
            <p:nvPr/>
          </p:nvSpPr>
          <p:spPr bwMode="auto">
            <a:xfrm>
              <a:off x="581" y="822"/>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50" name="Freeform 309"/>
            <p:cNvSpPr>
              <a:spLocks/>
            </p:cNvSpPr>
            <p:nvPr/>
          </p:nvSpPr>
          <p:spPr bwMode="auto">
            <a:xfrm>
              <a:off x="581" y="822"/>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6 h 6"/>
                <a:gd name="T12" fmla="*/ 6 w 6"/>
                <a:gd name="T13" fmla="*/ 6 h 6"/>
                <a:gd name="T14" fmla="*/ 6 w 6"/>
                <a:gd name="T15" fmla="*/ 6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6 h 6"/>
                <a:gd name="T50" fmla="*/ 0 w 6"/>
                <a:gd name="T51" fmla="*/ 6 h 6"/>
                <a:gd name="T52" fmla="*/ 0 w 6"/>
                <a:gd name="T53" fmla="*/ 6 h 6"/>
                <a:gd name="T54" fmla="*/ 0 w 6"/>
                <a:gd name="T55" fmla="*/ 6 h 6"/>
                <a:gd name="T56" fmla="*/ 0 w 6"/>
                <a:gd name="T57" fmla="*/ 6 h 6"/>
                <a:gd name="T58" fmla="*/ 0 w 6"/>
                <a:gd name="T59" fmla="*/ 6 h 6"/>
                <a:gd name="T60" fmla="*/ 6 w 6"/>
                <a:gd name="T61" fmla="*/ 6 h 6"/>
                <a:gd name="T62" fmla="*/ 6 w 6"/>
                <a:gd name="T63" fmla="*/ 6 h 6"/>
                <a:gd name="T64" fmla="*/ 6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3851" name="Freeform 310"/>
            <p:cNvSpPr>
              <a:spLocks/>
            </p:cNvSpPr>
            <p:nvPr/>
          </p:nvSpPr>
          <p:spPr bwMode="auto">
            <a:xfrm>
              <a:off x="587" y="8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52" name="Freeform 311"/>
            <p:cNvSpPr>
              <a:spLocks/>
            </p:cNvSpPr>
            <p:nvPr/>
          </p:nvSpPr>
          <p:spPr bwMode="auto">
            <a:xfrm>
              <a:off x="581" y="8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53" name="Freeform 312"/>
            <p:cNvSpPr>
              <a:spLocks/>
            </p:cNvSpPr>
            <p:nvPr/>
          </p:nvSpPr>
          <p:spPr bwMode="auto">
            <a:xfrm>
              <a:off x="581" y="822"/>
              <a:ext cx="1" cy="12"/>
            </a:xfrm>
            <a:custGeom>
              <a:avLst/>
              <a:gdLst>
                <a:gd name="T0" fmla="*/ 0 w 1"/>
                <a:gd name="T1" fmla="*/ 12 h 12"/>
                <a:gd name="T2" fmla="*/ 0 w 1"/>
                <a:gd name="T3" fmla="*/ 6 h 12"/>
                <a:gd name="T4" fmla="*/ 0 w 1"/>
                <a:gd name="T5" fmla="*/ 6 h 12"/>
                <a:gd name="T6" fmla="*/ 0 w 1"/>
                <a:gd name="T7" fmla="*/ 6 h 12"/>
                <a:gd name="T8" fmla="*/ 0 w 1"/>
                <a:gd name="T9" fmla="*/ 6 h 12"/>
                <a:gd name="T10" fmla="*/ 0 w 1"/>
                <a:gd name="T11" fmla="*/ 6 h 12"/>
                <a:gd name="T12" fmla="*/ 0 w 1"/>
                <a:gd name="T13" fmla="*/ 6 h 12"/>
                <a:gd name="T14" fmla="*/ 0 w 1"/>
                <a:gd name="T15" fmla="*/ 6 h 12"/>
                <a:gd name="T16" fmla="*/ 0 w 1"/>
                <a:gd name="T17" fmla="*/ 6 h 12"/>
                <a:gd name="T18" fmla="*/ 0 w 1"/>
                <a:gd name="T19" fmla="*/ 0 h 12"/>
                <a:gd name="T20" fmla="*/ 0 w 1"/>
                <a:gd name="T21" fmla="*/ 0 h 12"/>
                <a:gd name="T22" fmla="*/ 0 w 1"/>
                <a:gd name="T23" fmla="*/ 0 h 12"/>
                <a:gd name="T24" fmla="*/ 0 w 1"/>
                <a:gd name="T25" fmla="*/ 0 h 12"/>
                <a:gd name="T26" fmla="*/ 0 w 1"/>
                <a:gd name="T27" fmla="*/ 0 h 12"/>
                <a:gd name="T28" fmla="*/ 0 w 1"/>
                <a:gd name="T29" fmla="*/ 0 h 12"/>
                <a:gd name="T30" fmla="*/ 0 w 1"/>
                <a:gd name="T31" fmla="*/ 0 h 12"/>
                <a:gd name="T32" fmla="*/ 0 w 1"/>
                <a:gd name="T33" fmla="*/ 0 h 12"/>
                <a:gd name="T34" fmla="*/ 0 w 1"/>
                <a:gd name="T35" fmla="*/ 0 h 12"/>
                <a:gd name="T36" fmla="*/ 0 w 1"/>
                <a:gd name="T37" fmla="*/ 0 h 12"/>
                <a:gd name="T38" fmla="*/ 0 w 1"/>
                <a:gd name="T39" fmla="*/ 0 h 12"/>
                <a:gd name="T40" fmla="*/ 0 w 1"/>
                <a:gd name="T41" fmla="*/ 0 h 12"/>
                <a:gd name="T42" fmla="*/ 0 w 1"/>
                <a:gd name="T43" fmla="*/ 0 h 12"/>
                <a:gd name="T44" fmla="*/ 0 w 1"/>
                <a:gd name="T45" fmla="*/ 0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6 h 12"/>
                <a:gd name="T58" fmla="*/ 0 w 1"/>
                <a:gd name="T59" fmla="*/ 6 h 12"/>
                <a:gd name="T60" fmla="*/ 0 w 1"/>
                <a:gd name="T61" fmla="*/ 6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854" name="Freeform 313"/>
            <p:cNvSpPr>
              <a:spLocks/>
            </p:cNvSpPr>
            <p:nvPr/>
          </p:nvSpPr>
          <p:spPr bwMode="auto">
            <a:xfrm>
              <a:off x="581" y="8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55" name="Freeform 314"/>
            <p:cNvSpPr>
              <a:spLocks/>
            </p:cNvSpPr>
            <p:nvPr/>
          </p:nvSpPr>
          <p:spPr bwMode="auto">
            <a:xfrm>
              <a:off x="575" y="8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56" name="Freeform 315"/>
            <p:cNvSpPr>
              <a:spLocks/>
            </p:cNvSpPr>
            <p:nvPr/>
          </p:nvSpPr>
          <p:spPr bwMode="auto">
            <a:xfrm>
              <a:off x="575" y="816"/>
              <a:ext cx="6" cy="12"/>
            </a:xfrm>
            <a:custGeom>
              <a:avLst/>
              <a:gdLst>
                <a:gd name="T0" fmla="*/ 6 w 6"/>
                <a:gd name="T1" fmla="*/ 12 h 12"/>
                <a:gd name="T2" fmla="*/ 6 w 6"/>
                <a:gd name="T3" fmla="*/ 12 h 12"/>
                <a:gd name="T4" fmla="*/ 6 w 6"/>
                <a:gd name="T5" fmla="*/ 12 h 12"/>
                <a:gd name="T6" fmla="*/ 6 w 6"/>
                <a:gd name="T7" fmla="*/ 12 h 12"/>
                <a:gd name="T8" fmla="*/ 6 w 6"/>
                <a:gd name="T9" fmla="*/ 12 h 12"/>
                <a:gd name="T10" fmla="*/ 6 w 6"/>
                <a:gd name="T11" fmla="*/ 12 h 12"/>
                <a:gd name="T12" fmla="*/ 6 w 6"/>
                <a:gd name="T13" fmla="*/ 6 h 12"/>
                <a:gd name="T14" fmla="*/ 6 w 6"/>
                <a:gd name="T15" fmla="*/ 6 h 12"/>
                <a:gd name="T16" fmla="*/ 6 w 6"/>
                <a:gd name="T17" fmla="*/ 6 h 12"/>
                <a:gd name="T18" fmla="*/ 6 w 6"/>
                <a:gd name="T19" fmla="*/ 6 h 12"/>
                <a:gd name="T20" fmla="*/ 6 w 6"/>
                <a:gd name="T21" fmla="*/ 6 h 12"/>
                <a:gd name="T22" fmla="*/ 0 w 6"/>
                <a:gd name="T23" fmla="*/ 6 h 12"/>
                <a:gd name="T24" fmla="*/ 0 w 6"/>
                <a:gd name="T25" fmla="*/ 6 h 12"/>
                <a:gd name="T26" fmla="*/ 0 w 6"/>
                <a:gd name="T27" fmla="*/ 0 h 12"/>
                <a:gd name="T28" fmla="*/ 0 w 6"/>
                <a:gd name="T29" fmla="*/ 0 h 12"/>
                <a:gd name="T30" fmla="*/ 0 w 6"/>
                <a:gd name="T31" fmla="*/ 0 h 12"/>
                <a:gd name="T32" fmla="*/ 0 w 6"/>
                <a:gd name="T33" fmla="*/ 0 h 12"/>
                <a:gd name="T34" fmla="*/ 0 w 6"/>
                <a:gd name="T35" fmla="*/ 0 h 12"/>
                <a:gd name="T36" fmla="*/ 0 w 6"/>
                <a:gd name="T37" fmla="*/ 0 h 12"/>
                <a:gd name="T38" fmla="*/ 0 w 6"/>
                <a:gd name="T39" fmla="*/ 6 h 12"/>
                <a:gd name="T40" fmla="*/ 0 w 6"/>
                <a:gd name="T41" fmla="*/ 6 h 12"/>
                <a:gd name="T42" fmla="*/ 0 w 6"/>
                <a:gd name="T43" fmla="*/ 6 h 12"/>
                <a:gd name="T44" fmla="*/ 0 w 6"/>
                <a:gd name="T45" fmla="*/ 6 h 12"/>
                <a:gd name="T46" fmla="*/ 0 w 6"/>
                <a:gd name="T47" fmla="*/ 6 h 12"/>
                <a:gd name="T48" fmla="*/ 0 w 6"/>
                <a:gd name="T49" fmla="*/ 6 h 12"/>
                <a:gd name="T50" fmla="*/ 0 w 6"/>
                <a:gd name="T51" fmla="*/ 6 h 12"/>
                <a:gd name="T52" fmla="*/ 6 w 6"/>
                <a:gd name="T53" fmla="*/ 12 h 12"/>
                <a:gd name="T54" fmla="*/ 6 w 6"/>
                <a:gd name="T55" fmla="*/ 12 h 12"/>
                <a:gd name="T56" fmla="*/ 6 w 6"/>
                <a:gd name="T57" fmla="*/ 12 h 12"/>
                <a:gd name="T58" fmla="*/ 6 w 6"/>
                <a:gd name="T59" fmla="*/ 12 h 12"/>
                <a:gd name="T60" fmla="*/ 6 w 6"/>
                <a:gd name="T61" fmla="*/ 12 h 12"/>
                <a:gd name="T62" fmla="*/ 6 w 6"/>
                <a:gd name="T63" fmla="*/ 12 h 12"/>
                <a:gd name="T64" fmla="*/ 6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6" y="6"/>
                  </a:lnTo>
                  <a:lnTo>
                    <a:pt x="0" y="6"/>
                  </a:lnTo>
                  <a:lnTo>
                    <a:pt x="0" y="0"/>
                  </a:lnTo>
                  <a:lnTo>
                    <a:pt x="0" y="6"/>
                  </a:lnTo>
                  <a:lnTo>
                    <a:pt x="6" y="12"/>
                  </a:lnTo>
                  <a:close/>
                </a:path>
              </a:pathLst>
            </a:custGeom>
            <a:solidFill>
              <a:srgbClr val="000000"/>
            </a:solidFill>
            <a:ln w="9525">
              <a:noFill/>
              <a:round/>
              <a:headEnd/>
              <a:tailEnd/>
            </a:ln>
          </p:spPr>
          <p:txBody>
            <a:bodyPr/>
            <a:lstStyle/>
            <a:p>
              <a:endParaRPr lang="en-US"/>
            </a:p>
          </p:txBody>
        </p:sp>
        <p:sp>
          <p:nvSpPr>
            <p:cNvPr id="23857" name="Freeform 316"/>
            <p:cNvSpPr>
              <a:spLocks/>
            </p:cNvSpPr>
            <p:nvPr/>
          </p:nvSpPr>
          <p:spPr bwMode="auto">
            <a:xfrm>
              <a:off x="581" y="8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58" name="Freeform 317"/>
            <p:cNvSpPr>
              <a:spLocks/>
            </p:cNvSpPr>
            <p:nvPr/>
          </p:nvSpPr>
          <p:spPr bwMode="auto">
            <a:xfrm>
              <a:off x="593"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59" name="Freeform 318"/>
            <p:cNvSpPr>
              <a:spLocks/>
            </p:cNvSpPr>
            <p:nvPr/>
          </p:nvSpPr>
          <p:spPr bwMode="auto">
            <a:xfrm>
              <a:off x="593" y="804"/>
              <a:ext cx="1" cy="12"/>
            </a:xfrm>
            <a:custGeom>
              <a:avLst/>
              <a:gdLst>
                <a:gd name="T0" fmla="*/ 0 w 1"/>
                <a:gd name="T1" fmla="*/ 12 h 12"/>
                <a:gd name="T2" fmla="*/ 0 w 1"/>
                <a:gd name="T3" fmla="*/ 12 h 12"/>
                <a:gd name="T4" fmla="*/ 0 w 1"/>
                <a:gd name="T5" fmla="*/ 12 h 12"/>
                <a:gd name="T6" fmla="*/ 0 w 1"/>
                <a:gd name="T7" fmla="*/ 6 h 12"/>
                <a:gd name="T8" fmla="*/ 0 w 1"/>
                <a:gd name="T9" fmla="*/ 6 h 12"/>
                <a:gd name="T10" fmla="*/ 0 w 1"/>
                <a:gd name="T11" fmla="*/ 6 h 12"/>
                <a:gd name="T12" fmla="*/ 0 w 1"/>
                <a:gd name="T13" fmla="*/ 6 h 12"/>
                <a:gd name="T14" fmla="*/ 0 w 1"/>
                <a:gd name="T15" fmla="*/ 6 h 12"/>
                <a:gd name="T16" fmla="*/ 0 w 1"/>
                <a:gd name="T17" fmla="*/ 6 h 12"/>
                <a:gd name="T18" fmla="*/ 0 w 1"/>
                <a:gd name="T19" fmla="*/ 6 h 12"/>
                <a:gd name="T20" fmla="*/ 0 w 1"/>
                <a:gd name="T21" fmla="*/ 6 h 12"/>
                <a:gd name="T22" fmla="*/ 0 w 1"/>
                <a:gd name="T23" fmla="*/ 6 h 12"/>
                <a:gd name="T24" fmla="*/ 0 w 1"/>
                <a:gd name="T25" fmla="*/ 0 h 12"/>
                <a:gd name="T26" fmla="*/ 0 w 1"/>
                <a:gd name="T27" fmla="*/ 0 h 12"/>
                <a:gd name="T28" fmla="*/ 0 w 1"/>
                <a:gd name="T29" fmla="*/ 0 h 12"/>
                <a:gd name="T30" fmla="*/ 0 w 1"/>
                <a:gd name="T31" fmla="*/ 0 h 12"/>
                <a:gd name="T32" fmla="*/ 0 w 1"/>
                <a:gd name="T33" fmla="*/ 0 h 12"/>
                <a:gd name="T34" fmla="*/ 0 w 1"/>
                <a:gd name="T35" fmla="*/ 0 h 12"/>
                <a:gd name="T36" fmla="*/ 0 w 1"/>
                <a:gd name="T37" fmla="*/ 0 h 12"/>
                <a:gd name="T38" fmla="*/ 0 w 1"/>
                <a:gd name="T39" fmla="*/ 0 h 12"/>
                <a:gd name="T40" fmla="*/ 0 w 1"/>
                <a:gd name="T41" fmla="*/ 6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6 h 12"/>
                <a:gd name="T58" fmla="*/ 0 w 1"/>
                <a:gd name="T59" fmla="*/ 6 h 12"/>
                <a:gd name="T60" fmla="*/ 0 w 1"/>
                <a:gd name="T61" fmla="*/ 12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860" name="Freeform 319"/>
            <p:cNvSpPr>
              <a:spLocks/>
            </p:cNvSpPr>
            <p:nvPr/>
          </p:nvSpPr>
          <p:spPr bwMode="auto">
            <a:xfrm>
              <a:off x="593" y="8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61" name="Freeform 320"/>
            <p:cNvSpPr>
              <a:spLocks/>
            </p:cNvSpPr>
            <p:nvPr/>
          </p:nvSpPr>
          <p:spPr bwMode="auto">
            <a:xfrm>
              <a:off x="587"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62" name="Freeform 321"/>
            <p:cNvSpPr>
              <a:spLocks/>
            </p:cNvSpPr>
            <p:nvPr/>
          </p:nvSpPr>
          <p:spPr bwMode="auto">
            <a:xfrm>
              <a:off x="587" y="804"/>
              <a:ext cx="1" cy="12"/>
            </a:xfrm>
            <a:custGeom>
              <a:avLst/>
              <a:gdLst>
                <a:gd name="T0" fmla="*/ 0 w 1"/>
                <a:gd name="T1" fmla="*/ 12 h 12"/>
                <a:gd name="T2" fmla="*/ 0 w 1"/>
                <a:gd name="T3" fmla="*/ 12 h 12"/>
                <a:gd name="T4" fmla="*/ 0 w 1"/>
                <a:gd name="T5" fmla="*/ 12 h 12"/>
                <a:gd name="T6" fmla="*/ 0 w 1"/>
                <a:gd name="T7" fmla="*/ 12 h 12"/>
                <a:gd name="T8" fmla="*/ 0 w 1"/>
                <a:gd name="T9" fmla="*/ 12 h 12"/>
                <a:gd name="T10" fmla="*/ 0 w 1"/>
                <a:gd name="T11" fmla="*/ 12 h 12"/>
                <a:gd name="T12" fmla="*/ 0 w 1"/>
                <a:gd name="T13" fmla="*/ 12 h 12"/>
                <a:gd name="T14" fmla="*/ 0 w 1"/>
                <a:gd name="T15" fmla="*/ 6 h 12"/>
                <a:gd name="T16" fmla="*/ 0 w 1"/>
                <a:gd name="T17" fmla="*/ 6 h 12"/>
                <a:gd name="T18" fmla="*/ 0 w 1"/>
                <a:gd name="T19" fmla="*/ 6 h 12"/>
                <a:gd name="T20" fmla="*/ 0 w 1"/>
                <a:gd name="T21" fmla="*/ 6 h 12"/>
                <a:gd name="T22" fmla="*/ 0 w 1"/>
                <a:gd name="T23" fmla="*/ 6 h 12"/>
                <a:gd name="T24" fmla="*/ 0 w 1"/>
                <a:gd name="T25" fmla="*/ 6 h 12"/>
                <a:gd name="T26" fmla="*/ 0 w 1"/>
                <a:gd name="T27" fmla="*/ 6 h 12"/>
                <a:gd name="T28" fmla="*/ 0 w 1"/>
                <a:gd name="T29" fmla="*/ 6 h 12"/>
                <a:gd name="T30" fmla="*/ 0 w 1"/>
                <a:gd name="T31" fmla="*/ 0 h 12"/>
                <a:gd name="T32" fmla="*/ 0 w 1"/>
                <a:gd name="T33" fmla="*/ 0 h 12"/>
                <a:gd name="T34" fmla="*/ 0 w 1"/>
                <a:gd name="T35" fmla="*/ 6 h 12"/>
                <a:gd name="T36" fmla="*/ 0 w 1"/>
                <a:gd name="T37" fmla="*/ 6 h 12"/>
                <a:gd name="T38" fmla="*/ 0 w 1"/>
                <a:gd name="T39" fmla="*/ 6 h 12"/>
                <a:gd name="T40" fmla="*/ 0 w 1"/>
                <a:gd name="T41" fmla="*/ 6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12 h 12"/>
                <a:gd name="T54" fmla="*/ 0 w 1"/>
                <a:gd name="T55" fmla="*/ 12 h 12"/>
                <a:gd name="T56" fmla="*/ 0 w 1"/>
                <a:gd name="T57" fmla="*/ 12 h 12"/>
                <a:gd name="T58" fmla="*/ 0 w 1"/>
                <a:gd name="T59" fmla="*/ 12 h 12"/>
                <a:gd name="T60" fmla="*/ 0 w 1"/>
                <a:gd name="T61" fmla="*/ 12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863" name="Freeform 322"/>
            <p:cNvSpPr>
              <a:spLocks/>
            </p:cNvSpPr>
            <p:nvPr/>
          </p:nvSpPr>
          <p:spPr bwMode="auto">
            <a:xfrm>
              <a:off x="587" y="8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64" name="Freeform 323"/>
            <p:cNvSpPr>
              <a:spLocks/>
            </p:cNvSpPr>
            <p:nvPr/>
          </p:nvSpPr>
          <p:spPr bwMode="auto">
            <a:xfrm>
              <a:off x="581" y="804"/>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65" name="Freeform 324"/>
            <p:cNvSpPr>
              <a:spLocks/>
            </p:cNvSpPr>
            <p:nvPr/>
          </p:nvSpPr>
          <p:spPr bwMode="auto">
            <a:xfrm>
              <a:off x="581" y="810"/>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66" name="Freeform 325"/>
            <p:cNvSpPr>
              <a:spLocks/>
            </p:cNvSpPr>
            <p:nvPr/>
          </p:nvSpPr>
          <p:spPr bwMode="auto">
            <a:xfrm>
              <a:off x="581" y="816"/>
              <a:ext cx="1" cy="6"/>
            </a:xfrm>
            <a:custGeom>
              <a:avLst/>
              <a:gdLst>
                <a:gd name="T0" fmla="*/ 0 w 1"/>
                <a:gd name="T1" fmla="*/ 0 h 6"/>
                <a:gd name="T2" fmla="*/ 0 w 1"/>
                <a:gd name="T3" fmla="*/ 0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0 h 6"/>
                <a:gd name="T64" fmla="*/ 0 w 1"/>
                <a:gd name="T65" fmla="*/ 0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867" name="Freeform 326"/>
            <p:cNvSpPr>
              <a:spLocks/>
            </p:cNvSpPr>
            <p:nvPr/>
          </p:nvSpPr>
          <p:spPr bwMode="auto">
            <a:xfrm>
              <a:off x="575" y="8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68" name="Freeform 327"/>
            <p:cNvSpPr>
              <a:spLocks/>
            </p:cNvSpPr>
            <p:nvPr/>
          </p:nvSpPr>
          <p:spPr bwMode="auto">
            <a:xfrm>
              <a:off x="575" y="816"/>
              <a:ext cx="1" cy="12"/>
            </a:xfrm>
            <a:custGeom>
              <a:avLst/>
              <a:gdLst>
                <a:gd name="T0" fmla="*/ 0 w 1"/>
                <a:gd name="T1" fmla="*/ 12 h 12"/>
                <a:gd name="T2" fmla="*/ 0 w 1"/>
                <a:gd name="T3" fmla="*/ 6 h 12"/>
                <a:gd name="T4" fmla="*/ 0 w 1"/>
                <a:gd name="T5" fmla="*/ 6 h 12"/>
                <a:gd name="T6" fmla="*/ 0 w 1"/>
                <a:gd name="T7" fmla="*/ 6 h 12"/>
                <a:gd name="T8" fmla="*/ 0 w 1"/>
                <a:gd name="T9" fmla="*/ 6 h 12"/>
                <a:gd name="T10" fmla="*/ 0 w 1"/>
                <a:gd name="T11" fmla="*/ 6 h 12"/>
                <a:gd name="T12" fmla="*/ 0 w 1"/>
                <a:gd name="T13" fmla="*/ 6 h 12"/>
                <a:gd name="T14" fmla="*/ 0 w 1"/>
                <a:gd name="T15" fmla="*/ 6 h 12"/>
                <a:gd name="T16" fmla="*/ 0 w 1"/>
                <a:gd name="T17" fmla="*/ 6 h 12"/>
                <a:gd name="T18" fmla="*/ 0 w 1"/>
                <a:gd name="T19" fmla="*/ 6 h 12"/>
                <a:gd name="T20" fmla="*/ 0 w 1"/>
                <a:gd name="T21" fmla="*/ 0 h 12"/>
                <a:gd name="T22" fmla="*/ 0 w 1"/>
                <a:gd name="T23" fmla="*/ 0 h 12"/>
                <a:gd name="T24" fmla="*/ 0 w 1"/>
                <a:gd name="T25" fmla="*/ 0 h 12"/>
                <a:gd name="T26" fmla="*/ 0 w 1"/>
                <a:gd name="T27" fmla="*/ 0 h 12"/>
                <a:gd name="T28" fmla="*/ 0 w 1"/>
                <a:gd name="T29" fmla="*/ 0 h 12"/>
                <a:gd name="T30" fmla="*/ 0 w 1"/>
                <a:gd name="T31" fmla="*/ 0 h 12"/>
                <a:gd name="T32" fmla="*/ 0 w 1"/>
                <a:gd name="T33" fmla="*/ 0 h 12"/>
                <a:gd name="T34" fmla="*/ 0 w 1"/>
                <a:gd name="T35" fmla="*/ 0 h 12"/>
                <a:gd name="T36" fmla="*/ 0 w 1"/>
                <a:gd name="T37" fmla="*/ 0 h 12"/>
                <a:gd name="T38" fmla="*/ 0 w 1"/>
                <a:gd name="T39" fmla="*/ 0 h 12"/>
                <a:gd name="T40" fmla="*/ 0 w 1"/>
                <a:gd name="T41" fmla="*/ 0 h 12"/>
                <a:gd name="T42" fmla="*/ 0 w 1"/>
                <a:gd name="T43" fmla="*/ 0 h 12"/>
                <a:gd name="T44" fmla="*/ 0 w 1"/>
                <a:gd name="T45" fmla="*/ 0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6 h 12"/>
                <a:gd name="T58" fmla="*/ 0 w 1"/>
                <a:gd name="T59" fmla="*/ 6 h 12"/>
                <a:gd name="T60" fmla="*/ 0 w 1"/>
                <a:gd name="T61" fmla="*/ 12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869" name="Freeform 328"/>
            <p:cNvSpPr>
              <a:spLocks/>
            </p:cNvSpPr>
            <p:nvPr/>
          </p:nvSpPr>
          <p:spPr bwMode="auto">
            <a:xfrm>
              <a:off x="575" y="8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70" name="Freeform 329"/>
            <p:cNvSpPr>
              <a:spLocks/>
            </p:cNvSpPr>
            <p:nvPr/>
          </p:nvSpPr>
          <p:spPr bwMode="auto">
            <a:xfrm>
              <a:off x="569" y="8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71" name="Freeform 330"/>
            <p:cNvSpPr>
              <a:spLocks/>
            </p:cNvSpPr>
            <p:nvPr/>
          </p:nvSpPr>
          <p:spPr bwMode="auto">
            <a:xfrm>
              <a:off x="569" y="816"/>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72" name="Freeform 331"/>
            <p:cNvSpPr>
              <a:spLocks/>
            </p:cNvSpPr>
            <p:nvPr/>
          </p:nvSpPr>
          <p:spPr bwMode="auto">
            <a:xfrm>
              <a:off x="569" y="8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73" name="Freeform 332"/>
            <p:cNvSpPr>
              <a:spLocks/>
            </p:cNvSpPr>
            <p:nvPr/>
          </p:nvSpPr>
          <p:spPr bwMode="auto">
            <a:xfrm>
              <a:off x="569" y="798"/>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74" name="Freeform 333"/>
            <p:cNvSpPr>
              <a:spLocks/>
            </p:cNvSpPr>
            <p:nvPr/>
          </p:nvSpPr>
          <p:spPr bwMode="auto">
            <a:xfrm>
              <a:off x="569" y="798"/>
              <a:ext cx="6" cy="18"/>
            </a:xfrm>
            <a:custGeom>
              <a:avLst/>
              <a:gdLst>
                <a:gd name="T0" fmla="*/ 6 w 6"/>
                <a:gd name="T1" fmla="*/ 12 h 18"/>
                <a:gd name="T2" fmla="*/ 6 w 6"/>
                <a:gd name="T3" fmla="*/ 12 h 18"/>
                <a:gd name="T4" fmla="*/ 6 w 6"/>
                <a:gd name="T5" fmla="*/ 12 h 18"/>
                <a:gd name="T6" fmla="*/ 6 w 6"/>
                <a:gd name="T7" fmla="*/ 12 h 18"/>
                <a:gd name="T8" fmla="*/ 6 w 6"/>
                <a:gd name="T9" fmla="*/ 12 h 18"/>
                <a:gd name="T10" fmla="*/ 6 w 6"/>
                <a:gd name="T11" fmla="*/ 12 h 18"/>
                <a:gd name="T12" fmla="*/ 6 w 6"/>
                <a:gd name="T13" fmla="*/ 12 h 18"/>
                <a:gd name="T14" fmla="*/ 6 w 6"/>
                <a:gd name="T15" fmla="*/ 12 h 18"/>
                <a:gd name="T16" fmla="*/ 6 w 6"/>
                <a:gd name="T17" fmla="*/ 6 h 18"/>
                <a:gd name="T18" fmla="*/ 6 w 6"/>
                <a:gd name="T19" fmla="*/ 6 h 18"/>
                <a:gd name="T20" fmla="*/ 6 w 6"/>
                <a:gd name="T21" fmla="*/ 6 h 18"/>
                <a:gd name="T22" fmla="*/ 6 w 6"/>
                <a:gd name="T23" fmla="*/ 6 h 18"/>
                <a:gd name="T24" fmla="*/ 6 w 6"/>
                <a:gd name="T25" fmla="*/ 6 h 18"/>
                <a:gd name="T26" fmla="*/ 6 w 6"/>
                <a:gd name="T27" fmla="*/ 6 h 18"/>
                <a:gd name="T28" fmla="*/ 6 w 6"/>
                <a:gd name="T29" fmla="*/ 6 h 18"/>
                <a:gd name="T30" fmla="*/ 6 w 6"/>
                <a:gd name="T31" fmla="*/ 6 h 18"/>
                <a:gd name="T32" fmla="*/ 0 w 6"/>
                <a:gd name="T33" fmla="*/ 0 h 18"/>
                <a:gd name="T34" fmla="*/ 0 w 6"/>
                <a:gd name="T35" fmla="*/ 6 h 18"/>
                <a:gd name="T36" fmla="*/ 0 w 6"/>
                <a:gd name="T37" fmla="*/ 6 h 18"/>
                <a:gd name="T38" fmla="*/ 0 w 6"/>
                <a:gd name="T39" fmla="*/ 6 h 18"/>
                <a:gd name="T40" fmla="*/ 0 w 6"/>
                <a:gd name="T41" fmla="*/ 6 h 18"/>
                <a:gd name="T42" fmla="*/ 0 w 6"/>
                <a:gd name="T43" fmla="*/ 6 h 18"/>
                <a:gd name="T44" fmla="*/ 0 w 6"/>
                <a:gd name="T45" fmla="*/ 6 h 18"/>
                <a:gd name="T46" fmla="*/ 6 w 6"/>
                <a:gd name="T47" fmla="*/ 6 h 18"/>
                <a:gd name="T48" fmla="*/ 6 w 6"/>
                <a:gd name="T49" fmla="*/ 12 h 18"/>
                <a:gd name="T50" fmla="*/ 6 w 6"/>
                <a:gd name="T51" fmla="*/ 12 h 18"/>
                <a:gd name="T52" fmla="*/ 6 w 6"/>
                <a:gd name="T53" fmla="*/ 12 h 18"/>
                <a:gd name="T54" fmla="*/ 6 w 6"/>
                <a:gd name="T55" fmla="*/ 12 h 18"/>
                <a:gd name="T56" fmla="*/ 6 w 6"/>
                <a:gd name="T57" fmla="*/ 12 h 18"/>
                <a:gd name="T58" fmla="*/ 6 w 6"/>
                <a:gd name="T59" fmla="*/ 12 h 18"/>
                <a:gd name="T60" fmla="*/ 6 w 6"/>
                <a:gd name="T61" fmla="*/ 12 h 18"/>
                <a:gd name="T62" fmla="*/ 6 w 6"/>
                <a:gd name="T63" fmla="*/ 12 h 18"/>
                <a:gd name="T64" fmla="*/ 6 w 6"/>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8">
                  <a:moveTo>
                    <a:pt x="6" y="12"/>
                  </a:moveTo>
                  <a:lnTo>
                    <a:pt x="6" y="12"/>
                  </a:lnTo>
                  <a:lnTo>
                    <a:pt x="6" y="6"/>
                  </a:lnTo>
                  <a:lnTo>
                    <a:pt x="6" y="0"/>
                  </a:lnTo>
                  <a:lnTo>
                    <a:pt x="0" y="0"/>
                  </a:lnTo>
                  <a:lnTo>
                    <a:pt x="0" y="6"/>
                  </a:lnTo>
                  <a:lnTo>
                    <a:pt x="6" y="6"/>
                  </a:lnTo>
                  <a:lnTo>
                    <a:pt x="6" y="12"/>
                  </a:lnTo>
                  <a:lnTo>
                    <a:pt x="6" y="18"/>
                  </a:lnTo>
                  <a:lnTo>
                    <a:pt x="6" y="12"/>
                  </a:lnTo>
                  <a:close/>
                </a:path>
              </a:pathLst>
            </a:custGeom>
            <a:solidFill>
              <a:srgbClr val="000000"/>
            </a:solidFill>
            <a:ln w="9525">
              <a:noFill/>
              <a:round/>
              <a:headEnd/>
              <a:tailEnd/>
            </a:ln>
          </p:spPr>
          <p:txBody>
            <a:bodyPr/>
            <a:lstStyle/>
            <a:p>
              <a:endParaRPr lang="en-US"/>
            </a:p>
          </p:txBody>
        </p:sp>
        <p:sp>
          <p:nvSpPr>
            <p:cNvPr id="23875" name="Freeform 334"/>
            <p:cNvSpPr>
              <a:spLocks/>
            </p:cNvSpPr>
            <p:nvPr/>
          </p:nvSpPr>
          <p:spPr bwMode="auto">
            <a:xfrm>
              <a:off x="575" y="810"/>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76" name="Freeform 335"/>
            <p:cNvSpPr>
              <a:spLocks/>
            </p:cNvSpPr>
            <p:nvPr/>
          </p:nvSpPr>
          <p:spPr bwMode="auto">
            <a:xfrm>
              <a:off x="563" y="8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77" name="Freeform 336"/>
            <p:cNvSpPr>
              <a:spLocks/>
            </p:cNvSpPr>
            <p:nvPr/>
          </p:nvSpPr>
          <p:spPr bwMode="auto">
            <a:xfrm>
              <a:off x="557" y="810"/>
              <a:ext cx="6" cy="12"/>
            </a:xfrm>
            <a:custGeom>
              <a:avLst/>
              <a:gdLst>
                <a:gd name="T0" fmla="*/ 6 w 6"/>
                <a:gd name="T1" fmla="*/ 12 h 12"/>
                <a:gd name="T2" fmla="*/ 6 w 6"/>
                <a:gd name="T3" fmla="*/ 6 h 12"/>
                <a:gd name="T4" fmla="*/ 6 w 6"/>
                <a:gd name="T5" fmla="*/ 6 h 12"/>
                <a:gd name="T6" fmla="*/ 6 w 6"/>
                <a:gd name="T7" fmla="*/ 6 h 12"/>
                <a:gd name="T8" fmla="*/ 6 w 6"/>
                <a:gd name="T9" fmla="*/ 6 h 12"/>
                <a:gd name="T10" fmla="*/ 6 w 6"/>
                <a:gd name="T11" fmla="*/ 6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0 h 12"/>
                <a:gd name="T26" fmla="*/ 6 w 6"/>
                <a:gd name="T27" fmla="*/ 0 h 12"/>
                <a:gd name="T28" fmla="*/ 6 w 6"/>
                <a:gd name="T29" fmla="*/ 0 h 12"/>
                <a:gd name="T30" fmla="*/ 6 w 6"/>
                <a:gd name="T31" fmla="*/ 0 h 12"/>
                <a:gd name="T32" fmla="*/ 6 w 6"/>
                <a:gd name="T33" fmla="*/ 0 h 12"/>
                <a:gd name="T34" fmla="*/ 6 w 6"/>
                <a:gd name="T35" fmla="*/ 0 h 12"/>
                <a:gd name="T36" fmla="*/ 6 w 6"/>
                <a:gd name="T37" fmla="*/ 0 h 12"/>
                <a:gd name="T38" fmla="*/ 6 w 6"/>
                <a:gd name="T39" fmla="*/ 0 h 12"/>
                <a:gd name="T40" fmla="*/ 6 w 6"/>
                <a:gd name="T41" fmla="*/ 0 h 12"/>
                <a:gd name="T42" fmla="*/ 6 w 6"/>
                <a:gd name="T43" fmla="*/ 6 h 12"/>
                <a:gd name="T44" fmla="*/ 6 w 6"/>
                <a:gd name="T45" fmla="*/ 6 h 12"/>
                <a:gd name="T46" fmla="*/ 6 w 6"/>
                <a:gd name="T47" fmla="*/ 6 h 12"/>
                <a:gd name="T48" fmla="*/ 6 w 6"/>
                <a:gd name="T49" fmla="*/ 6 h 12"/>
                <a:gd name="T50" fmla="*/ 6 w 6"/>
                <a:gd name="T51" fmla="*/ 6 h 12"/>
                <a:gd name="T52" fmla="*/ 6 w 6"/>
                <a:gd name="T53" fmla="*/ 6 h 12"/>
                <a:gd name="T54" fmla="*/ 6 w 6"/>
                <a:gd name="T55" fmla="*/ 6 h 12"/>
                <a:gd name="T56" fmla="*/ 6 w 6"/>
                <a:gd name="T57" fmla="*/ 6 h 12"/>
                <a:gd name="T58" fmla="*/ 6 w 6"/>
                <a:gd name="T59" fmla="*/ 6 h 12"/>
                <a:gd name="T60" fmla="*/ 6 w 6"/>
                <a:gd name="T61" fmla="*/ 6 h 12"/>
                <a:gd name="T62" fmla="*/ 6 w 6"/>
                <a:gd name="T63" fmla="*/ 6 h 12"/>
                <a:gd name="T64" fmla="*/ 0 w 6"/>
                <a:gd name="T65" fmla="*/ 6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6" y="6"/>
                  </a:lnTo>
                  <a:lnTo>
                    <a:pt x="6" y="0"/>
                  </a:lnTo>
                  <a:lnTo>
                    <a:pt x="6" y="6"/>
                  </a:lnTo>
                  <a:lnTo>
                    <a:pt x="0" y="6"/>
                  </a:lnTo>
                  <a:lnTo>
                    <a:pt x="6" y="12"/>
                  </a:lnTo>
                  <a:close/>
                </a:path>
              </a:pathLst>
            </a:custGeom>
            <a:solidFill>
              <a:srgbClr val="000000"/>
            </a:solidFill>
            <a:ln w="9525">
              <a:noFill/>
              <a:round/>
              <a:headEnd/>
              <a:tailEnd/>
            </a:ln>
          </p:spPr>
          <p:txBody>
            <a:bodyPr/>
            <a:lstStyle/>
            <a:p>
              <a:endParaRPr lang="en-US"/>
            </a:p>
          </p:txBody>
        </p:sp>
        <p:sp>
          <p:nvSpPr>
            <p:cNvPr id="23878" name="Freeform 337"/>
            <p:cNvSpPr>
              <a:spLocks/>
            </p:cNvSpPr>
            <p:nvPr/>
          </p:nvSpPr>
          <p:spPr bwMode="auto">
            <a:xfrm>
              <a:off x="557" y="816"/>
              <a:ext cx="6" cy="6"/>
            </a:xfrm>
            <a:custGeom>
              <a:avLst/>
              <a:gdLst>
                <a:gd name="T0" fmla="*/ 0 w 6"/>
                <a:gd name="T1" fmla="*/ 0 h 6"/>
                <a:gd name="T2" fmla="*/ 0 w 6"/>
                <a:gd name="T3" fmla="*/ 0 h 6"/>
                <a:gd name="T4" fmla="*/ 0 w 6"/>
                <a:gd name="T5" fmla="*/ 0 h 6"/>
                <a:gd name="T6" fmla="*/ 0 w 6"/>
                <a:gd name="T7" fmla="*/ 6 h 6"/>
                <a:gd name="T8" fmla="*/ 0 w 6"/>
                <a:gd name="T9" fmla="*/ 6 h 6"/>
                <a:gd name="T10" fmla="*/ 0 w 6"/>
                <a:gd name="T11" fmla="*/ 6 h 6"/>
                <a:gd name="T12" fmla="*/ 0 w 6"/>
                <a:gd name="T13" fmla="*/ 6 h 6"/>
                <a:gd name="T14" fmla="*/ 0 w 6"/>
                <a:gd name="T15" fmla="*/ 6 h 6"/>
                <a:gd name="T16" fmla="*/ 0 w 6"/>
                <a:gd name="T17" fmla="*/ 6 h 6"/>
                <a:gd name="T18" fmla="*/ 0 w 6"/>
                <a:gd name="T19" fmla="*/ 6 h 6"/>
                <a:gd name="T20" fmla="*/ 0 w 6"/>
                <a:gd name="T21" fmla="*/ 6 h 6"/>
                <a:gd name="T22" fmla="*/ 0 w 6"/>
                <a:gd name="T23" fmla="*/ 6 h 6"/>
                <a:gd name="T24" fmla="*/ 0 w 6"/>
                <a:gd name="T25" fmla="*/ 6 h 6"/>
                <a:gd name="T26" fmla="*/ 0 w 6"/>
                <a:gd name="T27" fmla="*/ 6 h 6"/>
                <a:gd name="T28" fmla="*/ 0 w 6"/>
                <a:gd name="T29" fmla="*/ 6 h 6"/>
                <a:gd name="T30" fmla="*/ 0 w 6"/>
                <a:gd name="T31" fmla="*/ 6 h 6"/>
                <a:gd name="T32" fmla="*/ 6 w 6"/>
                <a:gd name="T33" fmla="*/ 6 h 6"/>
                <a:gd name="T34" fmla="*/ 6 w 6"/>
                <a:gd name="T35" fmla="*/ 6 h 6"/>
                <a:gd name="T36" fmla="*/ 6 w 6"/>
                <a:gd name="T37" fmla="*/ 6 h 6"/>
                <a:gd name="T38" fmla="*/ 6 w 6"/>
                <a:gd name="T39" fmla="*/ 6 h 6"/>
                <a:gd name="T40" fmla="*/ 6 w 6"/>
                <a:gd name="T41" fmla="*/ 6 h 6"/>
                <a:gd name="T42" fmla="*/ 6 w 6"/>
                <a:gd name="T43" fmla="*/ 6 h 6"/>
                <a:gd name="T44" fmla="*/ 6 w 6"/>
                <a:gd name="T45" fmla="*/ 6 h 6"/>
                <a:gd name="T46" fmla="*/ 6 w 6"/>
                <a:gd name="T47" fmla="*/ 6 h 6"/>
                <a:gd name="T48" fmla="*/ 6 w 6"/>
                <a:gd name="T49" fmla="*/ 6 h 6"/>
                <a:gd name="T50" fmla="*/ 6 w 6"/>
                <a:gd name="T51" fmla="*/ 6 h 6"/>
                <a:gd name="T52" fmla="*/ 6 w 6"/>
                <a:gd name="T53" fmla="*/ 6 h 6"/>
                <a:gd name="T54" fmla="*/ 6 w 6"/>
                <a:gd name="T55" fmla="*/ 6 h 6"/>
                <a:gd name="T56" fmla="*/ 6 w 6"/>
                <a:gd name="T57" fmla="*/ 6 h 6"/>
                <a:gd name="T58" fmla="*/ 6 w 6"/>
                <a:gd name="T59" fmla="*/ 6 h 6"/>
                <a:gd name="T60" fmla="*/ 6 w 6"/>
                <a:gd name="T61" fmla="*/ 6 h 6"/>
                <a:gd name="T62" fmla="*/ 6 w 6"/>
                <a:gd name="T63" fmla="*/ 6 h 6"/>
                <a:gd name="T64" fmla="*/ 6 w 6"/>
                <a:gd name="T65" fmla="*/ 6 h 6"/>
                <a:gd name="T66" fmla="*/ 0 w 6"/>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6">
                  <a:moveTo>
                    <a:pt x="0" y="0"/>
                  </a:moveTo>
                  <a:lnTo>
                    <a:pt x="0" y="0"/>
                  </a:lnTo>
                  <a:lnTo>
                    <a:pt x="0" y="6"/>
                  </a:lnTo>
                  <a:lnTo>
                    <a:pt x="6" y="6"/>
                  </a:lnTo>
                  <a:lnTo>
                    <a:pt x="0" y="0"/>
                  </a:lnTo>
                  <a:close/>
                </a:path>
              </a:pathLst>
            </a:custGeom>
            <a:solidFill>
              <a:srgbClr val="000000"/>
            </a:solidFill>
            <a:ln w="9525">
              <a:noFill/>
              <a:round/>
              <a:headEnd/>
              <a:tailEnd/>
            </a:ln>
          </p:spPr>
          <p:txBody>
            <a:bodyPr/>
            <a:lstStyle/>
            <a:p>
              <a:endParaRPr lang="en-US"/>
            </a:p>
          </p:txBody>
        </p:sp>
        <p:sp>
          <p:nvSpPr>
            <p:cNvPr id="23879" name="Freeform 338"/>
            <p:cNvSpPr>
              <a:spLocks/>
            </p:cNvSpPr>
            <p:nvPr/>
          </p:nvSpPr>
          <p:spPr bwMode="auto">
            <a:xfrm>
              <a:off x="569"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80" name="Freeform 339"/>
            <p:cNvSpPr>
              <a:spLocks/>
            </p:cNvSpPr>
            <p:nvPr/>
          </p:nvSpPr>
          <p:spPr bwMode="auto">
            <a:xfrm>
              <a:off x="563" y="804"/>
              <a:ext cx="6" cy="12"/>
            </a:xfrm>
            <a:custGeom>
              <a:avLst/>
              <a:gdLst>
                <a:gd name="T0" fmla="*/ 6 w 6"/>
                <a:gd name="T1" fmla="*/ 12 h 12"/>
                <a:gd name="T2" fmla="*/ 6 w 6"/>
                <a:gd name="T3" fmla="*/ 12 h 12"/>
                <a:gd name="T4" fmla="*/ 6 w 6"/>
                <a:gd name="T5" fmla="*/ 12 h 12"/>
                <a:gd name="T6" fmla="*/ 6 w 6"/>
                <a:gd name="T7" fmla="*/ 12 h 12"/>
                <a:gd name="T8" fmla="*/ 6 w 6"/>
                <a:gd name="T9" fmla="*/ 6 h 12"/>
                <a:gd name="T10" fmla="*/ 6 w 6"/>
                <a:gd name="T11" fmla="*/ 6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6 h 12"/>
                <a:gd name="T30" fmla="*/ 6 w 6"/>
                <a:gd name="T31" fmla="*/ 0 h 12"/>
                <a:gd name="T32" fmla="*/ 6 w 6"/>
                <a:gd name="T33" fmla="*/ 0 h 12"/>
                <a:gd name="T34" fmla="*/ 6 w 6"/>
                <a:gd name="T35" fmla="*/ 6 h 12"/>
                <a:gd name="T36" fmla="*/ 6 w 6"/>
                <a:gd name="T37" fmla="*/ 6 h 12"/>
                <a:gd name="T38" fmla="*/ 6 w 6"/>
                <a:gd name="T39" fmla="*/ 6 h 12"/>
                <a:gd name="T40" fmla="*/ 6 w 6"/>
                <a:gd name="T41" fmla="*/ 6 h 12"/>
                <a:gd name="T42" fmla="*/ 6 w 6"/>
                <a:gd name="T43" fmla="*/ 6 h 12"/>
                <a:gd name="T44" fmla="*/ 6 w 6"/>
                <a:gd name="T45" fmla="*/ 6 h 12"/>
                <a:gd name="T46" fmla="*/ 6 w 6"/>
                <a:gd name="T47" fmla="*/ 6 h 12"/>
                <a:gd name="T48" fmla="*/ 6 w 6"/>
                <a:gd name="T49" fmla="*/ 6 h 12"/>
                <a:gd name="T50" fmla="*/ 6 w 6"/>
                <a:gd name="T51" fmla="*/ 6 h 12"/>
                <a:gd name="T52" fmla="*/ 6 w 6"/>
                <a:gd name="T53" fmla="*/ 6 h 12"/>
                <a:gd name="T54" fmla="*/ 6 w 6"/>
                <a:gd name="T55" fmla="*/ 6 h 12"/>
                <a:gd name="T56" fmla="*/ 6 w 6"/>
                <a:gd name="T57" fmla="*/ 6 h 12"/>
                <a:gd name="T58" fmla="*/ 6 w 6"/>
                <a:gd name="T59" fmla="*/ 6 h 12"/>
                <a:gd name="T60" fmla="*/ 0 w 6"/>
                <a:gd name="T61" fmla="*/ 6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6" y="6"/>
                  </a:lnTo>
                  <a:lnTo>
                    <a:pt x="6" y="0"/>
                  </a:lnTo>
                  <a:lnTo>
                    <a:pt x="6" y="6"/>
                  </a:lnTo>
                  <a:lnTo>
                    <a:pt x="0" y="6"/>
                  </a:lnTo>
                  <a:lnTo>
                    <a:pt x="0" y="12"/>
                  </a:lnTo>
                  <a:lnTo>
                    <a:pt x="6" y="12"/>
                  </a:lnTo>
                  <a:close/>
                </a:path>
              </a:pathLst>
            </a:custGeom>
            <a:solidFill>
              <a:srgbClr val="000000"/>
            </a:solidFill>
            <a:ln w="9525">
              <a:noFill/>
              <a:round/>
              <a:headEnd/>
              <a:tailEnd/>
            </a:ln>
          </p:spPr>
          <p:txBody>
            <a:bodyPr/>
            <a:lstStyle/>
            <a:p>
              <a:endParaRPr lang="en-US"/>
            </a:p>
          </p:txBody>
        </p:sp>
        <p:sp>
          <p:nvSpPr>
            <p:cNvPr id="23881" name="Freeform 340"/>
            <p:cNvSpPr>
              <a:spLocks/>
            </p:cNvSpPr>
            <p:nvPr/>
          </p:nvSpPr>
          <p:spPr bwMode="auto">
            <a:xfrm>
              <a:off x="563" y="816"/>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882" name="Freeform 341"/>
            <p:cNvSpPr>
              <a:spLocks/>
            </p:cNvSpPr>
            <p:nvPr/>
          </p:nvSpPr>
          <p:spPr bwMode="auto">
            <a:xfrm>
              <a:off x="569"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83" name="Freeform 342"/>
            <p:cNvSpPr>
              <a:spLocks/>
            </p:cNvSpPr>
            <p:nvPr/>
          </p:nvSpPr>
          <p:spPr bwMode="auto">
            <a:xfrm>
              <a:off x="563" y="804"/>
              <a:ext cx="6" cy="6"/>
            </a:xfrm>
            <a:custGeom>
              <a:avLst/>
              <a:gdLst>
                <a:gd name="T0" fmla="*/ 0 w 6"/>
                <a:gd name="T1" fmla="*/ 6 h 6"/>
                <a:gd name="T2" fmla="*/ 0 w 6"/>
                <a:gd name="T3" fmla="*/ 6 h 6"/>
                <a:gd name="T4" fmla="*/ 0 w 6"/>
                <a:gd name="T5" fmla="*/ 6 h 6"/>
                <a:gd name="T6" fmla="*/ 6 w 6"/>
                <a:gd name="T7" fmla="*/ 6 h 6"/>
                <a:gd name="T8" fmla="*/ 6 w 6"/>
                <a:gd name="T9" fmla="*/ 6 h 6"/>
                <a:gd name="T10" fmla="*/ 6 w 6"/>
                <a:gd name="T11" fmla="*/ 6 h 6"/>
                <a:gd name="T12" fmla="*/ 6 w 6"/>
                <a:gd name="T13" fmla="*/ 6 h 6"/>
                <a:gd name="T14" fmla="*/ 6 w 6"/>
                <a:gd name="T15" fmla="*/ 0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3884" name="Freeform 343"/>
            <p:cNvSpPr>
              <a:spLocks/>
            </p:cNvSpPr>
            <p:nvPr/>
          </p:nvSpPr>
          <p:spPr bwMode="auto">
            <a:xfrm>
              <a:off x="563" y="81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85" name="Freeform 344"/>
            <p:cNvSpPr>
              <a:spLocks/>
            </p:cNvSpPr>
            <p:nvPr/>
          </p:nvSpPr>
          <p:spPr bwMode="auto">
            <a:xfrm>
              <a:off x="563"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86" name="Freeform 345"/>
            <p:cNvSpPr>
              <a:spLocks/>
            </p:cNvSpPr>
            <p:nvPr/>
          </p:nvSpPr>
          <p:spPr bwMode="auto">
            <a:xfrm>
              <a:off x="557" y="804"/>
              <a:ext cx="6" cy="12"/>
            </a:xfrm>
            <a:custGeom>
              <a:avLst/>
              <a:gdLst>
                <a:gd name="T0" fmla="*/ 0 w 6"/>
                <a:gd name="T1" fmla="*/ 12 h 12"/>
                <a:gd name="T2" fmla="*/ 0 w 6"/>
                <a:gd name="T3" fmla="*/ 6 h 12"/>
                <a:gd name="T4" fmla="*/ 6 w 6"/>
                <a:gd name="T5" fmla="*/ 6 h 12"/>
                <a:gd name="T6" fmla="*/ 6 w 6"/>
                <a:gd name="T7" fmla="*/ 6 h 12"/>
                <a:gd name="T8" fmla="*/ 6 w 6"/>
                <a:gd name="T9" fmla="*/ 6 h 12"/>
                <a:gd name="T10" fmla="*/ 6 w 6"/>
                <a:gd name="T11" fmla="*/ 6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0 h 12"/>
                <a:gd name="T28" fmla="*/ 6 w 6"/>
                <a:gd name="T29" fmla="*/ 0 h 12"/>
                <a:gd name="T30" fmla="*/ 6 w 6"/>
                <a:gd name="T31" fmla="*/ 0 h 12"/>
                <a:gd name="T32" fmla="*/ 6 w 6"/>
                <a:gd name="T33" fmla="*/ 0 h 12"/>
                <a:gd name="T34" fmla="*/ 6 w 6"/>
                <a:gd name="T35" fmla="*/ 0 h 12"/>
                <a:gd name="T36" fmla="*/ 6 w 6"/>
                <a:gd name="T37" fmla="*/ 0 h 12"/>
                <a:gd name="T38" fmla="*/ 6 w 6"/>
                <a:gd name="T39" fmla="*/ 0 h 12"/>
                <a:gd name="T40" fmla="*/ 6 w 6"/>
                <a:gd name="T41" fmla="*/ 6 h 12"/>
                <a:gd name="T42" fmla="*/ 6 w 6"/>
                <a:gd name="T43" fmla="*/ 6 h 12"/>
                <a:gd name="T44" fmla="*/ 6 w 6"/>
                <a:gd name="T45" fmla="*/ 6 h 12"/>
                <a:gd name="T46" fmla="*/ 6 w 6"/>
                <a:gd name="T47" fmla="*/ 6 h 12"/>
                <a:gd name="T48" fmla="*/ 6 w 6"/>
                <a:gd name="T49" fmla="*/ 6 h 12"/>
                <a:gd name="T50" fmla="*/ 6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6 h 12"/>
                <a:gd name="T64" fmla="*/ 0 w 6"/>
                <a:gd name="T65" fmla="*/ 6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0" y="6"/>
                  </a:lnTo>
                  <a:lnTo>
                    <a:pt x="6" y="6"/>
                  </a:lnTo>
                  <a:lnTo>
                    <a:pt x="6" y="0"/>
                  </a:lnTo>
                  <a:lnTo>
                    <a:pt x="6" y="6"/>
                  </a:lnTo>
                  <a:lnTo>
                    <a:pt x="0" y="6"/>
                  </a:lnTo>
                  <a:lnTo>
                    <a:pt x="0" y="12"/>
                  </a:lnTo>
                  <a:close/>
                </a:path>
              </a:pathLst>
            </a:custGeom>
            <a:solidFill>
              <a:srgbClr val="000000"/>
            </a:solidFill>
            <a:ln w="9525">
              <a:noFill/>
              <a:round/>
              <a:headEnd/>
              <a:tailEnd/>
            </a:ln>
          </p:spPr>
          <p:txBody>
            <a:bodyPr/>
            <a:lstStyle/>
            <a:p>
              <a:endParaRPr lang="en-US"/>
            </a:p>
          </p:txBody>
        </p:sp>
        <p:sp>
          <p:nvSpPr>
            <p:cNvPr id="23887" name="Freeform 346"/>
            <p:cNvSpPr>
              <a:spLocks/>
            </p:cNvSpPr>
            <p:nvPr/>
          </p:nvSpPr>
          <p:spPr bwMode="auto">
            <a:xfrm>
              <a:off x="557" y="810"/>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888" name="Freeform 347"/>
            <p:cNvSpPr>
              <a:spLocks/>
            </p:cNvSpPr>
            <p:nvPr/>
          </p:nvSpPr>
          <p:spPr bwMode="auto">
            <a:xfrm>
              <a:off x="557" y="804"/>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89" name="Freeform 348"/>
            <p:cNvSpPr>
              <a:spLocks/>
            </p:cNvSpPr>
            <p:nvPr/>
          </p:nvSpPr>
          <p:spPr bwMode="auto">
            <a:xfrm>
              <a:off x="557" y="804"/>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0 h 6"/>
                <a:gd name="T12" fmla="*/ 6 w 6"/>
                <a:gd name="T13" fmla="*/ 0 h 6"/>
                <a:gd name="T14" fmla="*/ 6 w 6"/>
                <a:gd name="T15" fmla="*/ 0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3890" name="Freeform 349"/>
            <p:cNvSpPr>
              <a:spLocks/>
            </p:cNvSpPr>
            <p:nvPr/>
          </p:nvSpPr>
          <p:spPr bwMode="auto">
            <a:xfrm>
              <a:off x="557" y="810"/>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891" name="Freeform 350"/>
            <p:cNvSpPr>
              <a:spLocks/>
            </p:cNvSpPr>
            <p:nvPr/>
          </p:nvSpPr>
          <p:spPr bwMode="auto">
            <a:xfrm>
              <a:off x="563" y="798"/>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892" name="Freeform 351"/>
            <p:cNvSpPr>
              <a:spLocks/>
            </p:cNvSpPr>
            <p:nvPr/>
          </p:nvSpPr>
          <p:spPr bwMode="auto">
            <a:xfrm>
              <a:off x="563" y="798"/>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6 h 6"/>
                <a:gd name="T12" fmla="*/ 0 w 6"/>
                <a:gd name="T13" fmla="*/ 6 h 6"/>
                <a:gd name="T14" fmla="*/ 0 w 6"/>
                <a:gd name="T15" fmla="*/ 0 h 6"/>
                <a:gd name="T16" fmla="*/ 0 w 6"/>
                <a:gd name="T17" fmla="*/ 0 h 6"/>
                <a:gd name="T18" fmla="*/ 0 w 6"/>
                <a:gd name="T19" fmla="*/ 0 h 6"/>
                <a:gd name="T20" fmla="*/ 0 w 6"/>
                <a:gd name="T21" fmla="*/ 0 h 6"/>
                <a:gd name="T22" fmla="*/ 0 w 6"/>
                <a:gd name="T23" fmla="*/ 0 h 6"/>
                <a:gd name="T24" fmla="*/ 6 w 6"/>
                <a:gd name="T25" fmla="*/ 0 h 6"/>
                <a:gd name="T26" fmla="*/ 6 w 6"/>
                <a:gd name="T27" fmla="*/ 0 h 6"/>
                <a:gd name="T28" fmla="*/ 6 w 6"/>
                <a:gd name="T29" fmla="*/ 0 h 6"/>
                <a:gd name="T30" fmla="*/ 6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0 h 6"/>
                <a:gd name="T58" fmla="*/ 0 w 6"/>
                <a:gd name="T59" fmla="*/ 0 h 6"/>
                <a:gd name="T60" fmla="*/ 0 w 6"/>
                <a:gd name="T61" fmla="*/ 0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0" y="0"/>
                  </a:lnTo>
                  <a:lnTo>
                    <a:pt x="6" y="0"/>
                  </a:lnTo>
                  <a:lnTo>
                    <a:pt x="0" y="0"/>
                  </a:lnTo>
                  <a:lnTo>
                    <a:pt x="0" y="6"/>
                  </a:lnTo>
                  <a:close/>
                </a:path>
              </a:pathLst>
            </a:custGeom>
            <a:solidFill>
              <a:srgbClr val="000000"/>
            </a:solidFill>
            <a:ln w="9525">
              <a:noFill/>
              <a:round/>
              <a:headEnd/>
              <a:tailEnd/>
            </a:ln>
          </p:spPr>
          <p:txBody>
            <a:bodyPr/>
            <a:lstStyle/>
            <a:p>
              <a:endParaRPr lang="en-US"/>
            </a:p>
          </p:txBody>
        </p:sp>
        <p:sp>
          <p:nvSpPr>
            <p:cNvPr id="23893" name="Freeform 352"/>
            <p:cNvSpPr>
              <a:spLocks/>
            </p:cNvSpPr>
            <p:nvPr/>
          </p:nvSpPr>
          <p:spPr bwMode="auto">
            <a:xfrm>
              <a:off x="563" y="8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94" name="Freeform 353"/>
            <p:cNvSpPr>
              <a:spLocks/>
            </p:cNvSpPr>
            <p:nvPr/>
          </p:nvSpPr>
          <p:spPr bwMode="auto">
            <a:xfrm>
              <a:off x="569" y="787"/>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895" name="Freeform 354"/>
            <p:cNvSpPr>
              <a:spLocks/>
            </p:cNvSpPr>
            <p:nvPr/>
          </p:nvSpPr>
          <p:spPr bwMode="auto">
            <a:xfrm>
              <a:off x="569" y="787"/>
              <a:ext cx="1" cy="11"/>
            </a:xfrm>
            <a:custGeom>
              <a:avLst/>
              <a:gdLst>
                <a:gd name="T0" fmla="*/ 0 w 1"/>
                <a:gd name="T1" fmla="*/ 11 h 11"/>
                <a:gd name="T2" fmla="*/ 0 w 1"/>
                <a:gd name="T3" fmla="*/ 11 h 11"/>
                <a:gd name="T4" fmla="*/ 0 w 1"/>
                <a:gd name="T5" fmla="*/ 11 h 11"/>
                <a:gd name="T6" fmla="*/ 0 w 1"/>
                <a:gd name="T7" fmla="*/ 11 h 11"/>
                <a:gd name="T8" fmla="*/ 0 w 1"/>
                <a:gd name="T9" fmla="*/ 11 h 11"/>
                <a:gd name="T10" fmla="*/ 0 w 1"/>
                <a:gd name="T11" fmla="*/ 11 h 11"/>
                <a:gd name="T12" fmla="*/ 0 w 1"/>
                <a:gd name="T13" fmla="*/ 11 h 11"/>
                <a:gd name="T14" fmla="*/ 0 w 1"/>
                <a:gd name="T15" fmla="*/ 6 h 11"/>
                <a:gd name="T16" fmla="*/ 0 w 1"/>
                <a:gd name="T17" fmla="*/ 6 h 11"/>
                <a:gd name="T18" fmla="*/ 0 w 1"/>
                <a:gd name="T19" fmla="*/ 6 h 11"/>
                <a:gd name="T20" fmla="*/ 0 w 1"/>
                <a:gd name="T21" fmla="*/ 6 h 11"/>
                <a:gd name="T22" fmla="*/ 0 w 1"/>
                <a:gd name="T23" fmla="*/ 6 h 11"/>
                <a:gd name="T24" fmla="*/ 0 w 1"/>
                <a:gd name="T25" fmla="*/ 6 h 11"/>
                <a:gd name="T26" fmla="*/ 0 w 1"/>
                <a:gd name="T27" fmla="*/ 6 h 11"/>
                <a:gd name="T28" fmla="*/ 0 w 1"/>
                <a:gd name="T29" fmla="*/ 6 h 11"/>
                <a:gd name="T30" fmla="*/ 0 w 1"/>
                <a:gd name="T31" fmla="*/ 6 h 11"/>
                <a:gd name="T32" fmla="*/ 0 w 1"/>
                <a:gd name="T33" fmla="*/ 0 h 11"/>
                <a:gd name="T34" fmla="*/ 0 w 1"/>
                <a:gd name="T35" fmla="*/ 6 h 11"/>
                <a:gd name="T36" fmla="*/ 0 w 1"/>
                <a:gd name="T37" fmla="*/ 6 h 11"/>
                <a:gd name="T38" fmla="*/ 0 w 1"/>
                <a:gd name="T39" fmla="*/ 6 h 11"/>
                <a:gd name="T40" fmla="*/ 0 w 1"/>
                <a:gd name="T41" fmla="*/ 6 h 11"/>
                <a:gd name="T42" fmla="*/ 0 w 1"/>
                <a:gd name="T43" fmla="*/ 6 h 11"/>
                <a:gd name="T44" fmla="*/ 0 w 1"/>
                <a:gd name="T45" fmla="*/ 6 h 11"/>
                <a:gd name="T46" fmla="*/ 0 w 1"/>
                <a:gd name="T47" fmla="*/ 6 h 11"/>
                <a:gd name="T48" fmla="*/ 0 w 1"/>
                <a:gd name="T49" fmla="*/ 6 h 11"/>
                <a:gd name="T50" fmla="*/ 0 w 1"/>
                <a:gd name="T51" fmla="*/ 11 h 11"/>
                <a:gd name="T52" fmla="*/ 0 w 1"/>
                <a:gd name="T53" fmla="*/ 11 h 11"/>
                <a:gd name="T54" fmla="*/ 0 w 1"/>
                <a:gd name="T55" fmla="*/ 11 h 11"/>
                <a:gd name="T56" fmla="*/ 0 w 1"/>
                <a:gd name="T57" fmla="*/ 11 h 11"/>
                <a:gd name="T58" fmla="*/ 0 w 1"/>
                <a:gd name="T59" fmla="*/ 11 h 11"/>
                <a:gd name="T60" fmla="*/ 0 w 1"/>
                <a:gd name="T61" fmla="*/ 11 h 11"/>
                <a:gd name="T62" fmla="*/ 0 w 1"/>
                <a:gd name="T63" fmla="*/ 11 h 11"/>
                <a:gd name="T64" fmla="*/ 0 w 1"/>
                <a:gd name="T65" fmla="*/ 11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1">
                  <a:moveTo>
                    <a:pt x="0" y="11"/>
                  </a:moveTo>
                  <a:lnTo>
                    <a:pt x="0" y="11"/>
                  </a:lnTo>
                  <a:lnTo>
                    <a:pt x="0" y="6"/>
                  </a:lnTo>
                  <a:lnTo>
                    <a:pt x="0" y="0"/>
                  </a:lnTo>
                  <a:lnTo>
                    <a:pt x="0" y="6"/>
                  </a:lnTo>
                  <a:lnTo>
                    <a:pt x="0" y="11"/>
                  </a:lnTo>
                  <a:close/>
                </a:path>
              </a:pathLst>
            </a:custGeom>
            <a:solidFill>
              <a:srgbClr val="000000"/>
            </a:solidFill>
            <a:ln w="9525">
              <a:noFill/>
              <a:round/>
              <a:headEnd/>
              <a:tailEnd/>
            </a:ln>
          </p:spPr>
          <p:txBody>
            <a:bodyPr/>
            <a:lstStyle/>
            <a:p>
              <a:endParaRPr lang="en-US"/>
            </a:p>
          </p:txBody>
        </p:sp>
        <p:sp>
          <p:nvSpPr>
            <p:cNvPr id="23896" name="Freeform 355"/>
            <p:cNvSpPr>
              <a:spLocks/>
            </p:cNvSpPr>
            <p:nvPr/>
          </p:nvSpPr>
          <p:spPr bwMode="auto">
            <a:xfrm>
              <a:off x="569"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97" name="Freeform 356"/>
            <p:cNvSpPr>
              <a:spLocks/>
            </p:cNvSpPr>
            <p:nvPr/>
          </p:nvSpPr>
          <p:spPr bwMode="auto">
            <a:xfrm>
              <a:off x="563"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898" name="Freeform 357"/>
            <p:cNvSpPr>
              <a:spLocks/>
            </p:cNvSpPr>
            <p:nvPr/>
          </p:nvSpPr>
          <p:spPr bwMode="auto">
            <a:xfrm>
              <a:off x="557" y="793"/>
              <a:ext cx="6" cy="5"/>
            </a:xfrm>
            <a:custGeom>
              <a:avLst/>
              <a:gdLst>
                <a:gd name="T0" fmla="*/ 6 w 6"/>
                <a:gd name="T1" fmla="*/ 5 h 5"/>
                <a:gd name="T2" fmla="*/ 6 w 6"/>
                <a:gd name="T3" fmla="*/ 5 h 5"/>
                <a:gd name="T4" fmla="*/ 6 w 6"/>
                <a:gd name="T5" fmla="*/ 5 h 5"/>
                <a:gd name="T6" fmla="*/ 6 w 6"/>
                <a:gd name="T7" fmla="*/ 5 h 5"/>
                <a:gd name="T8" fmla="*/ 6 w 6"/>
                <a:gd name="T9" fmla="*/ 5 h 5"/>
                <a:gd name="T10" fmla="*/ 6 w 6"/>
                <a:gd name="T11" fmla="*/ 5 h 5"/>
                <a:gd name="T12" fmla="*/ 6 w 6"/>
                <a:gd name="T13" fmla="*/ 5 h 5"/>
                <a:gd name="T14" fmla="*/ 6 w 6"/>
                <a:gd name="T15" fmla="*/ 5 h 5"/>
                <a:gd name="T16" fmla="*/ 6 w 6"/>
                <a:gd name="T17" fmla="*/ 5 h 5"/>
                <a:gd name="T18" fmla="*/ 6 w 6"/>
                <a:gd name="T19" fmla="*/ 5 h 5"/>
                <a:gd name="T20" fmla="*/ 6 w 6"/>
                <a:gd name="T21" fmla="*/ 5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6 w 6"/>
                <a:gd name="T35" fmla="*/ 0 h 5"/>
                <a:gd name="T36" fmla="*/ 6 w 6"/>
                <a:gd name="T37" fmla="*/ 0 h 5"/>
                <a:gd name="T38" fmla="*/ 6 w 6"/>
                <a:gd name="T39" fmla="*/ 0 h 5"/>
                <a:gd name="T40" fmla="*/ 6 w 6"/>
                <a:gd name="T41" fmla="*/ 0 h 5"/>
                <a:gd name="T42" fmla="*/ 6 w 6"/>
                <a:gd name="T43" fmla="*/ 0 h 5"/>
                <a:gd name="T44" fmla="*/ 6 w 6"/>
                <a:gd name="T45" fmla="*/ 0 h 5"/>
                <a:gd name="T46" fmla="*/ 6 w 6"/>
                <a:gd name="T47" fmla="*/ 5 h 5"/>
                <a:gd name="T48" fmla="*/ 6 w 6"/>
                <a:gd name="T49" fmla="*/ 5 h 5"/>
                <a:gd name="T50" fmla="*/ 6 w 6"/>
                <a:gd name="T51" fmla="*/ 5 h 5"/>
                <a:gd name="T52" fmla="*/ 6 w 6"/>
                <a:gd name="T53" fmla="*/ 5 h 5"/>
                <a:gd name="T54" fmla="*/ 6 w 6"/>
                <a:gd name="T55" fmla="*/ 5 h 5"/>
                <a:gd name="T56" fmla="*/ 6 w 6"/>
                <a:gd name="T57" fmla="*/ 5 h 5"/>
                <a:gd name="T58" fmla="*/ 6 w 6"/>
                <a:gd name="T59" fmla="*/ 5 h 5"/>
                <a:gd name="T60" fmla="*/ 6 w 6"/>
                <a:gd name="T61" fmla="*/ 5 h 5"/>
                <a:gd name="T62" fmla="*/ 0 w 6"/>
                <a:gd name="T63" fmla="*/ 5 h 5"/>
                <a:gd name="T64" fmla="*/ 0 w 6"/>
                <a:gd name="T65" fmla="*/ 5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5">
                  <a:moveTo>
                    <a:pt x="6" y="5"/>
                  </a:moveTo>
                  <a:lnTo>
                    <a:pt x="6" y="5"/>
                  </a:lnTo>
                  <a:lnTo>
                    <a:pt x="6" y="0"/>
                  </a:lnTo>
                  <a:lnTo>
                    <a:pt x="6" y="5"/>
                  </a:lnTo>
                  <a:lnTo>
                    <a:pt x="0" y="5"/>
                  </a:lnTo>
                  <a:lnTo>
                    <a:pt x="6" y="5"/>
                  </a:lnTo>
                  <a:close/>
                </a:path>
              </a:pathLst>
            </a:custGeom>
            <a:solidFill>
              <a:srgbClr val="000000"/>
            </a:solidFill>
            <a:ln w="9525">
              <a:noFill/>
              <a:round/>
              <a:headEnd/>
              <a:tailEnd/>
            </a:ln>
          </p:spPr>
          <p:txBody>
            <a:bodyPr/>
            <a:lstStyle/>
            <a:p>
              <a:endParaRPr lang="en-US"/>
            </a:p>
          </p:txBody>
        </p:sp>
        <p:sp>
          <p:nvSpPr>
            <p:cNvPr id="23899" name="Freeform 358"/>
            <p:cNvSpPr>
              <a:spLocks/>
            </p:cNvSpPr>
            <p:nvPr/>
          </p:nvSpPr>
          <p:spPr bwMode="auto">
            <a:xfrm>
              <a:off x="557" y="798"/>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900" name="Freeform 359"/>
            <p:cNvSpPr>
              <a:spLocks/>
            </p:cNvSpPr>
            <p:nvPr/>
          </p:nvSpPr>
          <p:spPr bwMode="auto">
            <a:xfrm>
              <a:off x="557" y="793"/>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901" name="Freeform 360"/>
            <p:cNvSpPr>
              <a:spLocks/>
            </p:cNvSpPr>
            <p:nvPr/>
          </p:nvSpPr>
          <p:spPr bwMode="auto">
            <a:xfrm>
              <a:off x="557" y="793"/>
              <a:ext cx="6" cy="11"/>
            </a:xfrm>
            <a:custGeom>
              <a:avLst/>
              <a:gdLst>
                <a:gd name="T0" fmla="*/ 0 w 6"/>
                <a:gd name="T1" fmla="*/ 11 h 11"/>
                <a:gd name="T2" fmla="*/ 0 w 6"/>
                <a:gd name="T3" fmla="*/ 11 h 11"/>
                <a:gd name="T4" fmla="*/ 0 w 6"/>
                <a:gd name="T5" fmla="*/ 11 h 11"/>
                <a:gd name="T6" fmla="*/ 0 w 6"/>
                <a:gd name="T7" fmla="*/ 11 h 11"/>
                <a:gd name="T8" fmla="*/ 0 w 6"/>
                <a:gd name="T9" fmla="*/ 5 h 11"/>
                <a:gd name="T10" fmla="*/ 0 w 6"/>
                <a:gd name="T11" fmla="*/ 5 h 11"/>
                <a:gd name="T12" fmla="*/ 0 w 6"/>
                <a:gd name="T13" fmla="*/ 5 h 11"/>
                <a:gd name="T14" fmla="*/ 0 w 6"/>
                <a:gd name="T15" fmla="*/ 5 h 11"/>
                <a:gd name="T16" fmla="*/ 0 w 6"/>
                <a:gd name="T17" fmla="*/ 5 h 11"/>
                <a:gd name="T18" fmla="*/ 0 w 6"/>
                <a:gd name="T19" fmla="*/ 5 h 11"/>
                <a:gd name="T20" fmla="*/ 0 w 6"/>
                <a:gd name="T21" fmla="*/ 5 h 11"/>
                <a:gd name="T22" fmla="*/ 0 w 6"/>
                <a:gd name="T23" fmla="*/ 5 h 11"/>
                <a:gd name="T24" fmla="*/ 0 w 6"/>
                <a:gd name="T25" fmla="*/ 5 h 11"/>
                <a:gd name="T26" fmla="*/ 0 w 6"/>
                <a:gd name="T27" fmla="*/ 5 h 11"/>
                <a:gd name="T28" fmla="*/ 6 w 6"/>
                <a:gd name="T29" fmla="*/ 5 h 11"/>
                <a:gd name="T30" fmla="*/ 6 w 6"/>
                <a:gd name="T31" fmla="*/ 0 h 11"/>
                <a:gd name="T32" fmla="*/ 0 w 6"/>
                <a:gd name="T33" fmla="*/ 0 h 11"/>
                <a:gd name="T34" fmla="*/ 0 w 6"/>
                <a:gd name="T35" fmla="*/ 0 h 11"/>
                <a:gd name="T36" fmla="*/ 0 w 6"/>
                <a:gd name="T37" fmla="*/ 5 h 11"/>
                <a:gd name="T38" fmla="*/ 0 w 6"/>
                <a:gd name="T39" fmla="*/ 5 h 11"/>
                <a:gd name="T40" fmla="*/ 0 w 6"/>
                <a:gd name="T41" fmla="*/ 5 h 11"/>
                <a:gd name="T42" fmla="*/ 0 w 6"/>
                <a:gd name="T43" fmla="*/ 5 h 11"/>
                <a:gd name="T44" fmla="*/ 0 w 6"/>
                <a:gd name="T45" fmla="*/ 5 h 11"/>
                <a:gd name="T46" fmla="*/ 0 w 6"/>
                <a:gd name="T47" fmla="*/ 5 h 11"/>
                <a:gd name="T48" fmla="*/ 0 w 6"/>
                <a:gd name="T49" fmla="*/ 5 h 11"/>
                <a:gd name="T50" fmla="*/ 0 w 6"/>
                <a:gd name="T51" fmla="*/ 5 h 11"/>
                <a:gd name="T52" fmla="*/ 0 w 6"/>
                <a:gd name="T53" fmla="*/ 5 h 11"/>
                <a:gd name="T54" fmla="*/ 0 w 6"/>
                <a:gd name="T55" fmla="*/ 5 h 11"/>
                <a:gd name="T56" fmla="*/ 0 w 6"/>
                <a:gd name="T57" fmla="*/ 5 h 11"/>
                <a:gd name="T58" fmla="*/ 0 w 6"/>
                <a:gd name="T59" fmla="*/ 5 h 11"/>
                <a:gd name="T60" fmla="*/ 0 w 6"/>
                <a:gd name="T61" fmla="*/ 5 h 11"/>
                <a:gd name="T62" fmla="*/ 0 w 6"/>
                <a:gd name="T63" fmla="*/ 11 h 11"/>
                <a:gd name="T64" fmla="*/ 0 w 6"/>
                <a:gd name="T65" fmla="*/ 11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1">
                  <a:moveTo>
                    <a:pt x="0" y="11"/>
                  </a:moveTo>
                  <a:lnTo>
                    <a:pt x="0" y="11"/>
                  </a:lnTo>
                  <a:lnTo>
                    <a:pt x="0" y="5"/>
                  </a:lnTo>
                  <a:lnTo>
                    <a:pt x="6" y="5"/>
                  </a:lnTo>
                  <a:lnTo>
                    <a:pt x="6" y="0"/>
                  </a:lnTo>
                  <a:lnTo>
                    <a:pt x="0" y="0"/>
                  </a:lnTo>
                  <a:lnTo>
                    <a:pt x="0" y="5"/>
                  </a:lnTo>
                  <a:lnTo>
                    <a:pt x="0" y="11"/>
                  </a:lnTo>
                  <a:close/>
                </a:path>
              </a:pathLst>
            </a:custGeom>
            <a:solidFill>
              <a:srgbClr val="000000"/>
            </a:solidFill>
            <a:ln w="9525">
              <a:noFill/>
              <a:round/>
              <a:headEnd/>
              <a:tailEnd/>
            </a:ln>
          </p:spPr>
          <p:txBody>
            <a:bodyPr/>
            <a:lstStyle/>
            <a:p>
              <a:endParaRPr lang="en-US"/>
            </a:p>
          </p:txBody>
        </p:sp>
        <p:sp>
          <p:nvSpPr>
            <p:cNvPr id="23902" name="Freeform 361"/>
            <p:cNvSpPr>
              <a:spLocks/>
            </p:cNvSpPr>
            <p:nvPr/>
          </p:nvSpPr>
          <p:spPr bwMode="auto">
            <a:xfrm>
              <a:off x="551" y="804"/>
              <a:ext cx="6" cy="1"/>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903" name="Freeform 362"/>
            <p:cNvSpPr>
              <a:spLocks/>
            </p:cNvSpPr>
            <p:nvPr/>
          </p:nvSpPr>
          <p:spPr bwMode="auto">
            <a:xfrm>
              <a:off x="557"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04" name="Freeform 363"/>
            <p:cNvSpPr>
              <a:spLocks/>
            </p:cNvSpPr>
            <p:nvPr/>
          </p:nvSpPr>
          <p:spPr bwMode="auto">
            <a:xfrm>
              <a:off x="551" y="787"/>
              <a:ext cx="6" cy="11"/>
            </a:xfrm>
            <a:custGeom>
              <a:avLst/>
              <a:gdLst>
                <a:gd name="T0" fmla="*/ 0 w 6"/>
                <a:gd name="T1" fmla="*/ 11 h 11"/>
                <a:gd name="T2" fmla="*/ 6 w 6"/>
                <a:gd name="T3" fmla="*/ 11 h 11"/>
                <a:gd name="T4" fmla="*/ 6 w 6"/>
                <a:gd name="T5" fmla="*/ 11 h 11"/>
                <a:gd name="T6" fmla="*/ 6 w 6"/>
                <a:gd name="T7" fmla="*/ 11 h 11"/>
                <a:gd name="T8" fmla="*/ 6 w 6"/>
                <a:gd name="T9" fmla="*/ 11 h 11"/>
                <a:gd name="T10" fmla="*/ 6 w 6"/>
                <a:gd name="T11" fmla="*/ 6 h 11"/>
                <a:gd name="T12" fmla="*/ 6 w 6"/>
                <a:gd name="T13" fmla="*/ 6 h 11"/>
                <a:gd name="T14" fmla="*/ 6 w 6"/>
                <a:gd name="T15" fmla="*/ 6 h 11"/>
                <a:gd name="T16" fmla="*/ 6 w 6"/>
                <a:gd name="T17" fmla="*/ 6 h 11"/>
                <a:gd name="T18" fmla="*/ 6 w 6"/>
                <a:gd name="T19" fmla="*/ 6 h 11"/>
                <a:gd name="T20" fmla="*/ 6 w 6"/>
                <a:gd name="T21" fmla="*/ 6 h 11"/>
                <a:gd name="T22" fmla="*/ 6 w 6"/>
                <a:gd name="T23" fmla="*/ 6 h 11"/>
                <a:gd name="T24" fmla="*/ 6 w 6"/>
                <a:gd name="T25" fmla="*/ 6 h 11"/>
                <a:gd name="T26" fmla="*/ 6 w 6"/>
                <a:gd name="T27" fmla="*/ 6 h 11"/>
                <a:gd name="T28" fmla="*/ 6 w 6"/>
                <a:gd name="T29" fmla="*/ 6 h 11"/>
                <a:gd name="T30" fmla="*/ 6 w 6"/>
                <a:gd name="T31" fmla="*/ 0 h 11"/>
                <a:gd name="T32" fmla="*/ 6 w 6"/>
                <a:gd name="T33" fmla="*/ 0 h 11"/>
                <a:gd name="T34" fmla="*/ 6 w 6"/>
                <a:gd name="T35" fmla="*/ 0 h 11"/>
                <a:gd name="T36" fmla="*/ 6 w 6"/>
                <a:gd name="T37" fmla="*/ 6 h 11"/>
                <a:gd name="T38" fmla="*/ 6 w 6"/>
                <a:gd name="T39" fmla="*/ 6 h 11"/>
                <a:gd name="T40" fmla="*/ 6 w 6"/>
                <a:gd name="T41" fmla="*/ 6 h 11"/>
                <a:gd name="T42" fmla="*/ 6 w 6"/>
                <a:gd name="T43" fmla="*/ 6 h 11"/>
                <a:gd name="T44" fmla="*/ 6 w 6"/>
                <a:gd name="T45" fmla="*/ 6 h 11"/>
                <a:gd name="T46" fmla="*/ 6 w 6"/>
                <a:gd name="T47" fmla="*/ 6 h 11"/>
                <a:gd name="T48" fmla="*/ 6 w 6"/>
                <a:gd name="T49" fmla="*/ 6 h 11"/>
                <a:gd name="T50" fmla="*/ 6 w 6"/>
                <a:gd name="T51" fmla="*/ 6 h 11"/>
                <a:gd name="T52" fmla="*/ 6 w 6"/>
                <a:gd name="T53" fmla="*/ 6 h 11"/>
                <a:gd name="T54" fmla="*/ 6 w 6"/>
                <a:gd name="T55" fmla="*/ 6 h 11"/>
                <a:gd name="T56" fmla="*/ 0 w 6"/>
                <a:gd name="T57" fmla="*/ 6 h 11"/>
                <a:gd name="T58" fmla="*/ 0 w 6"/>
                <a:gd name="T59" fmla="*/ 6 h 11"/>
                <a:gd name="T60" fmla="*/ 0 w 6"/>
                <a:gd name="T61" fmla="*/ 11 h 11"/>
                <a:gd name="T62" fmla="*/ 0 w 6"/>
                <a:gd name="T63" fmla="*/ 11 h 11"/>
                <a:gd name="T64" fmla="*/ 0 w 6"/>
                <a:gd name="T65" fmla="*/ 11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1">
                  <a:moveTo>
                    <a:pt x="0" y="11"/>
                  </a:moveTo>
                  <a:lnTo>
                    <a:pt x="0" y="11"/>
                  </a:lnTo>
                  <a:lnTo>
                    <a:pt x="6" y="11"/>
                  </a:lnTo>
                  <a:lnTo>
                    <a:pt x="6" y="6"/>
                  </a:lnTo>
                  <a:lnTo>
                    <a:pt x="6" y="0"/>
                  </a:lnTo>
                  <a:lnTo>
                    <a:pt x="6" y="6"/>
                  </a:lnTo>
                  <a:lnTo>
                    <a:pt x="0" y="6"/>
                  </a:lnTo>
                  <a:lnTo>
                    <a:pt x="0" y="11"/>
                  </a:lnTo>
                  <a:close/>
                </a:path>
              </a:pathLst>
            </a:custGeom>
            <a:solidFill>
              <a:srgbClr val="000000"/>
            </a:solidFill>
            <a:ln w="9525">
              <a:noFill/>
              <a:round/>
              <a:headEnd/>
              <a:tailEnd/>
            </a:ln>
          </p:spPr>
          <p:txBody>
            <a:bodyPr/>
            <a:lstStyle/>
            <a:p>
              <a:endParaRPr lang="en-US"/>
            </a:p>
          </p:txBody>
        </p:sp>
        <p:sp>
          <p:nvSpPr>
            <p:cNvPr id="23905" name="Freeform 364"/>
            <p:cNvSpPr>
              <a:spLocks/>
            </p:cNvSpPr>
            <p:nvPr/>
          </p:nvSpPr>
          <p:spPr bwMode="auto">
            <a:xfrm>
              <a:off x="551" y="7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06" name="Freeform 365"/>
            <p:cNvSpPr>
              <a:spLocks/>
            </p:cNvSpPr>
            <p:nvPr/>
          </p:nvSpPr>
          <p:spPr bwMode="auto">
            <a:xfrm>
              <a:off x="563" y="787"/>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07" name="Freeform 366"/>
            <p:cNvSpPr>
              <a:spLocks/>
            </p:cNvSpPr>
            <p:nvPr/>
          </p:nvSpPr>
          <p:spPr bwMode="auto">
            <a:xfrm>
              <a:off x="557" y="787"/>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6 h 6"/>
                <a:gd name="T12" fmla="*/ 6 w 6"/>
                <a:gd name="T13" fmla="*/ 6 h 6"/>
                <a:gd name="T14" fmla="*/ 6 w 6"/>
                <a:gd name="T15" fmla="*/ 6 h 6"/>
                <a:gd name="T16" fmla="*/ 6 w 6"/>
                <a:gd name="T17" fmla="*/ 6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0 h 6"/>
                <a:gd name="T46" fmla="*/ 6 w 6"/>
                <a:gd name="T47" fmla="*/ 0 h 6"/>
                <a:gd name="T48" fmla="*/ 6 w 6"/>
                <a:gd name="T49" fmla="*/ 6 h 6"/>
                <a:gd name="T50" fmla="*/ 0 w 6"/>
                <a:gd name="T51" fmla="*/ 6 h 6"/>
                <a:gd name="T52" fmla="*/ 0 w 6"/>
                <a:gd name="T53" fmla="*/ 6 h 6"/>
                <a:gd name="T54" fmla="*/ 6 w 6"/>
                <a:gd name="T55" fmla="*/ 6 h 6"/>
                <a:gd name="T56" fmla="*/ 6 w 6"/>
                <a:gd name="T57" fmla="*/ 6 h 6"/>
                <a:gd name="T58" fmla="*/ 6 w 6"/>
                <a:gd name="T59" fmla="*/ 6 h 6"/>
                <a:gd name="T60" fmla="*/ 6 w 6"/>
                <a:gd name="T61" fmla="*/ 6 h 6"/>
                <a:gd name="T62" fmla="*/ 6 w 6"/>
                <a:gd name="T63" fmla="*/ 6 h 6"/>
                <a:gd name="T64" fmla="*/ 6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6" y="6"/>
                  </a:lnTo>
                  <a:lnTo>
                    <a:pt x="0" y="6"/>
                  </a:lnTo>
                  <a:lnTo>
                    <a:pt x="6" y="6"/>
                  </a:lnTo>
                  <a:close/>
                </a:path>
              </a:pathLst>
            </a:custGeom>
            <a:solidFill>
              <a:srgbClr val="000000"/>
            </a:solidFill>
            <a:ln w="9525">
              <a:noFill/>
              <a:round/>
              <a:headEnd/>
              <a:tailEnd/>
            </a:ln>
          </p:spPr>
          <p:txBody>
            <a:bodyPr/>
            <a:lstStyle/>
            <a:p>
              <a:endParaRPr lang="en-US"/>
            </a:p>
          </p:txBody>
        </p:sp>
        <p:sp>
          <p:nvSpPr>
            <p:cNvPr id="23908" name="Freeform 367"/>
            <p:cNvSpPr>
              <a:spLocks/>
            </p:cNvSpPr>
            <p:nvPr/>
          </p:nvSpPr>
          <p:spPr bwMode="auto">
            <a:xfrm>
              <a:off x="563" y="7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09" name="Freeform 368"/>
            <p:cNvSpPr>
              <a:spLocks/>
            </p:cNvSpPr>
            <p:nvPr/>
          </p:nvSpPr>
          <p:spPr bwMode="auto">
            <a:xfrm>
              <a:off x="563" y="77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10" name="Freeform 369"/>
            <p:cNvSpPr>
              <a:spLocks/>
            </p:cNvSpPr>
            <p:nvPr/>
          </p:nvSpPr>
          <p:spPr bwMode="auto">
            <a:xfrm>
              <a:off x="557" y="775"/>
              <a:ext cx="6" cy="12"/>
            </a:xfrm>
            <a:custGeom>
              <a:avLst/>
              <a:gdLst>
                <a:gd name="T0" fmla="*/ 6 w 6"/>
                <a:gd name="T1" fmla="*/ 12 h 12"/>
                <a:gd name="T2" fmla="*/ 0 w 6"/>
                <a:gd name="T3" fmla="*/ 6 h 12"/>
                <a:gd name="T4" fmla="*/ 0 w 6"/>
                <a:gd name="T5" fmla="*/ 6 h 12"/>
                <a:gd name="T6" fmla="*/ 0 w 6"/>
                <a:gd name="T7" fmla="*/ 6 h 12"/>
                <a:gd name="T8" fmla="*/ 0 w 6"/>
                <a:gd name="T9" fmla="*/ 6 h 12"/>
                <a:gd name="T10" fmla="*/ 0 w 6"/>
                <a:gd name="T11" fmla="*/ 6 h 12"/>
                <a:gd name="T12" fmla="*/ 0 w 6"/>
                <a:gd name="T13" fmla="*/ 6 h 12"/>
                <a:gd name="T14" fmla="*/ 0 w 6"/>
                <a:gd name="T15" fmla="*/ 6 h 12"/>
                <a:gd name="T16" fmla="*/ 6 w 6"/>
                <a:gd name="T17" fmla="*/ 6 h 12"/>
                <a:gd name="T18" fmla="*/ 6 w 6"/>
                <a:gd name="T19" fmla="*/ 6 h 12"/>
                <a:gd name="T20" fmla="*/ 6 w 6"/>
                <a:gd name="T21" fmla="*/ 6 h 12"/>
                <a:gd name="T22" fmla="*/ 6 w 6"/>
                <a:gd name="T23" fmla="*/ 6 h 12"/>
                <a:gd name="T24" fmla="*/ 6 w 6"/>
                <a:gd name="T25" fmla="*/ 0 h 12"/>
                <a:gd name="T26" fmla="*/ 6 w 6"/>
                <a:gd name="T27" fmla="*/ 0 h 12"/>
                <a:gd name="T28" fmla="*/ 6 w 6"/>
                <a:gd name="T29" fmla="*/ 0 h 12"/>
                <a:gd name="T30" fmla="*/ 6 w 6"/>
                <a:gd name="T31" fmla="*/ 0 h 12"/>
                <a:gd name="T32" fmla="*/ 6 w 6"/>
                <a:gd name="T33" fmla="*/ 0 h 12"/>
                <a:gd name="T34" fmla="*/ 6 w 6"/>
                <a:gd name="T35" fmla="*/ 0 h 12"/>
                <a:gd name="T36" fmla="*/ 6 w 6"/>
                <a:gd name="T37" fmla="*/ 0 h 12"/>
                <a:gd name="T38" fmla="*/ 0 w 6"/>
                <a:gd name="T39" fmla="*/ 0 h 12"/>
                <a:gd name="T40" fmla="*/ 0 w 6"/>
                <a:gd name="T41" fmla="*/ 0 h 12"/>
                <a:gd name="T42" fmla="*/ 0 w 6"/>
                <a:gd name="T43" fmla="*/ 6 h 12"/>
                <a:gd name="T44" fmla="*/ 0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12"/>
                  </a:moveTo>
                  <a:lnTo>
                    <a:pt x="6" y="12"/>
                  </a:lnTo>
                  <a:lnTo>
                    <a:pt x="0" y="6"/>
                  </a:lnTo>
                  <a:lnTo>
                    <a:pt x="6" y="6"/>
                  </a:lnTo>
                  <a:lnTo>
                    <a:pt x="6" y="0"/>
                  </a:lnTo>
                  <a:lnTo>
                    <a:pt x="0" y="0"/>
                  </a:lnTo>
                  <a:lnTo>
                    <a:pt x="0" y="6"/>
                  </a:lnTo>
                  <a:lnTo>
                    <a:pt x="0" y="12"/>
                  </a:lnTo>
                  <a:lnTo>
                    <a:pt x="6" y="12"/>
                  </a:lnTo>
                  <a:close/>
                </a:path>
              </a:pathLst>
            </a:custGeom>
            <a:solidFill>
              <a:srgbClr val="000000"/>
            </a:solidFill>
            <a:ln w="9525">
              <a:noFill/>
              <a:round/>
              <a:headEnd/>
              <a:tailEnd/>
            </a:ln>
          </p:spPr>
          <p:txBody>
            <a:bodyPr/>
            <a:lstStyle/>
            <a:p>
              <a:endParaRPr lang="en-US"/>
            </a:p>
          </p:txBody>
        </p:sp>
        <p:sp>
          <p:nvSpPr>
            <p:cNvPr id="23911" name="Freeform 370"/>
            <p:cNvSpPr>
              <a:spLocks/>
            </p:cNvSpPr>
            <p:nvPr/>
          </p:nvSpPr>
          <p:spPr bwMode="auto">
            <a:xfrm>
              <a:off x="557" y="787"/>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912" name="Freeform 371"/>
            <p:cNvSpPr>
              <a:spLocks/>
            </p:cNvSpPr>
            <p:nvPr/>
          </p:nvSpPr>
          <p:spPr bwMode="auto">
            <a:xfrm>
              <a:off x="557" y="775"/>
              <a:ext cx="1" cy="6"/>
            </a:xfrm>
            <a:custGeom>
              <a:avLst/>
              <a:gdLst>
                <a:gd name="T0" fmla="*/ 0 w 1"/>
                <a:gd name="T1" fmla="*/ 6 h 6"/>
                <a:gd name="T2" fmla="*/ 0 w 1"/>
                <a:gd name="T3" fmla="*/ 6 h 6"/>
                <a:gd name="T4" fmla="*/ 0 w 1"/>
                <a:gd name="T5" fmla="*/ 6 h 6"/>
                <a:gd name="T6" fmla="*/ 0 w 1"/>
                <a:gd name="T7" fmla="*/ 6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913" name="Freeform 372"/>
            <p:cNvSpPr>
              <a:spLocks/>
            </p:cNvSpPr>
            <p:nvPr/>
          </p:nvSpPr>
          <p:spPr bwMode="auto">
            <a:xfrm>
              <a:off x="551" y="775"/>
              <a:ext cx="6" cy="18"/>
            </a:xfrm>
            <a:custGeom>
              <a:avLst/>
              <a:gdLst>
                <a:gd name="T0" fmla="*/ 6 w 6"/>
                <a:gd name="T1" fmla="*/ 12 h 18"/>
                <a:gd name="T2" fmla="*/ 0 w 6"/>
                <a:gd name="T3" fmla="*/ 12 h 18"/>
                <a:gd name="T4" fmla="*/ 0 w 6"/>
                <a:gd name="T5" fmla="*/ 12 h 18"/>
                <a:gd name="T6" fmla="*/ 0 w 6"/>
                <a:gd name="T7" fmla="*/ 12 h 18"/>
                <a:gd name="T8" fmla="*/ 0 w 6"/>
                <a:gd name="T9" fmla="*/ 12 h 18"/>
                <a:gd name="T10" fmla="*/ 0 w 6"/>
                <a:gd name="T11" fmla="*/ 12 h 18"/>
                <a:gd name="T12" fmla="*/ 0 w 6"/>
                <a:gd name="T13" fmla="*/ 12 h 18"/>
                <a:gd name="T14" fmla="*/ 0 w 6"/>
                <a:gd name="T15" fmla="*/ 12 h 18"/>
                <a:gd name="T16" fmla="*/ 0 w 6"/>
                <a:gd name="T17" fmla="*/ 6 h 18"/>
                <a:gd name="T18" fmla="*/ 0 w 6"/>
                <a:gd name="T19" fmla="*/ 6 h 18"/>
                <a:gd name="T20" fmla="*/ 6 w 6"/>
                <a:gd name="T21" fmla="*/ 6 h 18"/>
                <a:gd name="T22" fmla="*/ 6 w 6"/>
                <a:gd name="T23" fmla="*/ 6 h 18"/>
                <a:gd name="T24" fmla="*/ 6 w 6"/>
                <a:gd name="T25" fmla="*/ 6 h 18"/>
                <a:gd name="T26" fmla="*/ 6 w 6"/>
                <a:gd name="T27" fmla="*/ 6 h 18"/>
                <a:gd name="T28" fmla="*/ 6 w 6"/>
                <a:gd name="T29" fmla="*/ 6 h 18"/>
                <a:gd name="T30" fmla="*/ 6 w 6"/>
                <a:gd name="T31" fmla="*/ 6 h 18"/>
                <a:gd name="T32" fmla="*/ 6 w 6"/>
                <a:gd name="T33" fmla="*/ 0 h 18"/>
                <a:gd name="T34" fmla="*/ 6 w 6"/>
                <a:gd name="T35" fmla="*/ 6 h 18"/>
                <a:gd name="T36" fmla="*/ 0 w 6"/>
                <a:gd name="T37" fmla="*/ 6 h 18"/>
                <a:gd name="T38" fmla="*/ 0 w 6"/>
                <a:gd name="T39" fmla="*/ 6 h 18"/>
                <a:gd name="T40" fmla="*/ 0 w 6"/>
                <a:gd name="T41" fmla="*/ 6 h 18"/>
                <a:gd name="T42" fmla="*/ 0 w 6"/>
                <a:gd name="T43" fmla="*/ 6 h 18"/>
                <a:gd name="T44" fmla="*/ 0 w 6"/>
                <a:gd name="T45" fmla="*/ 6 h 18"/>
                <a:gd name="T46" fmla="*/ 0 w 6"/>
                <a:gd name="T47" fmla="*/ 6 h 18"/>
                <a:gd name="T48" fmla="*/ 0 w 6"/>
                <a:gd name="T49" fmla="*/ 6 h 18"/>
                <a:gd name="T50" fmla="*/ 0 w 6"/>
                <a:gd name="T51" fmla="*/ 12 h 18"/>
                <a:gd name="T52" fmla="*/ 0 w 6"/>
                <a:gd name="T53" fmla="*/ 12 h 18"/>
                <a:gd name="T54" fmla="*/ 0 w 6"/>
                <a:gd name="T55" fmla="*/ 12 h 18"/>
                <a:gd name="T56" fmla="*/ 0 w 6"/>
                <a:gd name="T57" fmla="*/ 12 h 18"/>
                <a:gd name="T58" fmla="*/ 0 w 6"/>
                <a:gd name="T59" fmla="*/ 12 h 18"/>
                <a:gd name="T60" fmla="*/ 0 w 6"/>
                <a:gd name="T61" fmla="*/ 12 h 18"/>
                <a:gd name="T62" fmla="*/ 0 w 6"/>
                <a:gd name="T63" fmla="*/ 12 h 18"/>
                <a:gd name="T64" fmla="*/ 0 w 6"/>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8">
                  <a:moveTo>
                    <a:pt x="6" y="12"/>
                  </a:moveTo>
                  <a:lnTo>
                    <a:pt x="6" y="12"/>
                  </a:lnTo>
                  <a:lnTo>
                    <a:pt x="0" y="12"/>
                  </a:lnTo>
                  <a:lnTo>
                    <a:pt x="0" y="6"/>
                  </a:lnTo>
                  <a:lnTo>
                    <a:pt x="6" y="6"/>
                  </a:lnTo>
                  <a:lnTo>
                    <a:pt x="6" y="0"/>
                  </a:lnTo>
                  <a:lnTo>
                    <a:pt x="6" y="6"/>
                  </a:lnTo>
                  <a:lnTo>
                    <a:pt x="0" y="6"/>
                  </a:lnTo>
                  <a:lnTo>
                    <a:pt x="0" y="12"/>
                  </a:lnTo>
                  <a:lnTo>
                    <a:pt x="0" y="18"/>
                  </a:lnTo>
                  <a:lnTo>
                    <a:pt x="6" y="12"/>
                  </a:lnTo>
                  <a:close/>
                </a:path>
              </a:pathLst>
            </a:custGeom>
            <a:solidFill>
              <a:srgbClr val="000000"/>
            </a:solidFill>
            <a:ln w="9525">
              <a:noFill/>
              <a:round/>
              <a:headEnd/>
              <a:tailEnd/>
            </a:ln>
          </p:spPr>
          <p:txBody>
            <a:bodyPr/>
            <a:lstStyle/>
            <a:p>
              <a:endParaRPr lang="en-US"/>
            </a:p>
          </p:txBody>
        </p:sp>
        <p:sp>
          <p:nvSpPr>
            <p:cNvPr id="23914" name="Freeform 373"/>
            <p:cNvSpPr>
              <a:spLocks/>
            </p:cNvSpPr>
            <p:nvPr/>
          </p:nvSpPr>
          <p:spPr bwMode="auto">
            <a:xfrm>
              <a:off x="551" y="787"/>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6 h 6"/>
                <a:gd name="T12" fmla="*/ 0 w 6"/>
                <a:gd name="T13" fmla="*/ 6 h 6"/>
                <a:gd name="T14" fmla="*/ 0 w 6"/>
                <a:gd name="T15" fmla="*/ 6 h 6"/>
                <a:gd name="T16" fmla="*/ 0 w 6"/>
                <a:gd name="T17" fmla="*/ 6 h 6"/>
                <a:gd name="T18" fmla="*/ 0 w 6"/>
                <a:gd name="T19" fmla="*/ 6 h 6"/>
                <a:gd name="T20" fmla="*/ 0 w 6"/>
                <a:gd name="T21" fmla="*/ 6 h 6"/>
                <a:gd name="T22" fmla="*/ 0 w 6"/>
                <a:gd name="T23" fmla="*/ 6 h 6"/>
                <a:gd name="T24" fmla="*/ 0 w 6"/>
                <a:gd name="T25" fmla="*/ 6 h 6"/>
                <a:gd name="T26" fmla="*/ 6 w 6"/>
                <a:gd name="T27" fmla="*/ 6 h 6"/>
                <a:gd name="T28" fmla="*/ 6 w 6"/>
                <a:gd name="T29" fmla="*/ 6 h 6"/>
                <a:gd name="T30" fmla="*/ 6 w 6"/>
                <a:gd name="T31" fmla="*/ 6 h 6"/>
                <a:gd name="T32" fmla="*/ 6 w 6"/>
                <a:gd name="T33" fmla="*/ 6 h 6"/>
                <a:gd name="T34" fmla="*/ 6 w 6"/>
                <a:gd name="T35" fmla="*/ 6 h 6"/>
                <a:gd name="T36" fmla="*/ 6 w 6"/>
                <a:gd name="T37" fmla="*/ 6 h 6"/>
                <a:gd name="T38" fmla="*/ 6 w 6"/>
                <a:gd name="T39" fmla="*/ 6 h 6"/>
                <a:gd name="T40" fmla="*/ 6 w 6"/>
                <a:gd name="T41" fmla="*/ 6 h 6"/>
                <a:gd name="T42" fmla="*/ 6 w 6"/>
                <a:gd name="T43" fmla="*/ 6 h 6"/>
                <a:gd name="T44" fmla="*/ 6 w 6"/>
                <a:gd name="T45" fmla="*/ 6 h 6"/>
                <a:gd name="T46" fmla="*/ 6 w 6"/>
                <a:gd name="T47" fmla="*/ 6 h 6"/>
                <a:gd name="T48" fmla="*/ 6 w 6"/>
                <a:gd name="T49" fmla="*/ 6 h 6"/>
                <a:gd name="T50" fmla="*/ 6 w 6"/>
                <a:gd name="T51" fmla="*/ 6 h 6"/>
                <a:gd name="T52" fmla="*/ 6 w 6"/>
                <a:gd name="T53" fmla="*/ 6 h 6"/>
                <a:gd name="T54" fmla="*/ 6 w 6"/>
                <a:gd name="T55" fmla="*/ 0 h 6"/>
                <a:gd name="T56" fmla="*/ 6 w 6"/>
                <a:gd name="T57" fmla="*/ 0 h 6"/>
                <a:gd name="T58" fmla="*/ 6 w 6"/>
                <a:gd name="T59" fmla="*/ 0 h 6"/>
                <a:gd name="T60" fmla="*/ 6 w 6"/>
                <a:gd name="T61" fmla="*/ 0 h 6"/>
                <a:gd name="T62" fmla="*/ 6 w 6"/>
                <a:gd name="T63" fmla="*/ 0 h 6"/>
                <a:gd name="T64" fmla="*/ 6 w 6"/>
                <a:gd name="T65" fmla="*/ 0 h 6"/>
                <a:gd name="T66" fmla="*/ 0 w 6"/>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6">
                  <a:moveTo>
                    <a:pt x="0" y="6"/>
                  </a:moveTo>
                  <a:lnTo>
                    <a:pt x="0" y="6"/>
                  </a:lnTo>
                  <a:lnTo>
                    <a:pt x="6" y="6"/>
                  </a:lnTo>
                  <a:lnTo>
                    <a:pt x="6" y="0"/>
                  </a:lnTo>
                  <a:lnTo>
                    <a:pt x="0" y="6"/>
                  </a:lnTo>
                  <a:close/>
                </a:path>
              </a:pathLst>
            </a:custGeom>
            <a:solidFill>
              <a:srgbClr val="000000"/>
            </a:solidFill>
            <a:ln w="9525">
              <a:noFill/>
              <a:round/>
              <a:headEnd/>
              <a:tailEnd/>
            </a:ln>
          </p:spPr>
          <p:txBody>
            <a:bodyPr/>
            <a:lstStyle/>
            <a:p>
              <a:endParaRPr lang="en-US"/>
            </a:p>
          </p:txBody>
        </p:sp>
        <p:sp>
          <p:nvSpPr>
            <p:cNvPr id="23915" name="Freeform 374"/>
            <p:cNvSpPr>
              <a:spLocks/>
            </p:cNvSpPr>
            <p:nvPr/>
          </p:nvSpPr>
          <p:spPr bwMode="auto">
            <a:xfrm>
              <a:off x="605" y="74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16" name="Freeform 375"/>
            <p:cNvSpPr>
              <a:spLocks/>
            </p:cNvSpPr>
            <p:nvPr/>
          </p:nvSpPr>
          <p:spPr bwMode="auto">
            <a:xfrm>
              <a:off x="599" y="728"/>
              <a:ext cx="6" cy="12"/>
            </a:xfrm>
            <a:custGeom>
              <a:avLst/>
              <a:gdLst>
                <a:gd name="T0" fmla="*/ 0 w 6"/>
                <a:gd name="T1" fmla="*/ 6 h 12"/>
                <a:gd name="T2" fmla="*/ 0 w 6"/>
                <a:gd name="T3" fmla="*/ 6 h 12"/>
                <a:gd name="T4" fmla="*/ 6 w 6"/>
                <a:gd name="T5" fmla="*/ 6 h 12"/>
                <a:gd name="T6" fmla="*/ 6 w 6"/>
                <a:gd name="T7" fmla="*/ 6 h 12"/>
                <a:gd name="T8" fmla="*/ 6 w 6"/>
                <a:gd name="T9" fmla="*/ 6 h 12"/>
                <a:gd name="T10" fmla="*/ 6 w 6"/>
                <a:gd name="T11" fmla="*/ 6 h 12"/>
                <a:gd name="T12" fmla="*/ 6 w 6"/>
                <a:gd name="T13" fmla="*/ 6 h 12"/>
                <a:gd name="T14" fmla="*/ 6 w 6"/>
                <a:gd name="T15" fmla="*/ 6 h 12"/>
                <a:gd name="T16" fmla="*/ 6 w 6"/>
                <a:gd name="T17" fmla="*/ 6 h 12"/>
                <a:gd name="T18" fmla="*/ 6 w 6"/>
                <a:gd name="T19" fmla="*/ 12 h 12"/>
                <a:gd name="T20" fmla="*/ 6 w 6"/>
                <a:gd name="T21" fmla="*/ 12 h 12"/>
                <a:gd name="T22" fmla="*/ 6 w 6"/>
                <a:gd name="T23" fmla="*/ 12 h 12"/>
                <a:gd name="T24" fmla="*/ 6 w 6"/>
                <a:gd name="T25" fmla="*/ 12 h 12"/>
                <a:gd name="T26" fmla="*/ 6 w 6"/>
                <a:gd name="T27" fmla="*/ 12 h 12"/>
                <a:gd name="T28" fmla="*/ 6 w 6"/>
                <a:gd name="T29" fmla="*/ 12 h 12"/>
                <a:gd name="T30" fmla="*/ 6 w 6"/>
                <a:gd name="T31" fmla="*/ 12 h 12"/>
                <a:gd name="T32" fmla="*/ 6 w 6"/>
                <a:gd name="T33" fmla="*/ 12 h 12"/>
                <a:gd name="T34" fmla="*/ 6 w 6"/>
                <a:gd name="T35" fmla="*/ 12 h 12"/>
                <a:gd name="T36" fmla="*/ 6 w 6"/>
                <a:gd name="T37" fmla="*/ 12 h 12"/>
                <a:gd name="T38" fmla="*/ 6 w 6"/>
                <a:gd name="T39" fmla="*/ 12 h 12"/>
                <a:gd name="T40" fmla="*/ 6 w 6"/>
                <a:gd name="T41" fmla="*/ 12 h 12"/>
                <a:gd name="T42" fmla="*/ 6 w 6"/>
                <a:gd name="T43" fmla="*/ 12 h 12"/>
                <a:gd name="T44" fmla="*/ 6 w 6"/>
                <a:gd name="T45" fmla="*/ 12 h 12"/>
                <a:gd name="T46" fmla="*/ 6 w 6"/>
                <a:gd name="T47" fmla="*/ 12 h 12"/>
                <a:gd name="T48" fmla="*/ 6 w 6"/>
                <a:gd name="T49" fmla="*/ 6 h 12"/>
                <a:gd name="T50" fmla="*/ 6 w 6"/>
                <a:gd name="T51" fmla="*/ 6 h 12"/>
                <a:gd name="T52" fmla="*/ 6 w 6"/>
                <a:gd name="T53" fmla="*/ 6 h 12"/>
                <a:gd name="T54" fmla="*/ 6 w 6"/>
                <a:gd name="T55" fmla="*/ 6 h 12"/>
                <a:gd name="T56" fmla="*/ 6 w 6"/>
                <a:gd name="T57" fmla="*/ 6 h 12"/>
                <a:gd name="T58" fmla="*/ 6 w 6"/>
                <a:gd name="T59" fmla="*/ 6 h 12"/>
                <a:gd name="T60" fmla="*/ 6 w 6"/>
                <a:gd name="T61" fmla="*/ 6 h 12"/>
                <a:gd name="T62" fmla="*/ 6 w 6"/>
                <a:gd name="T63" fmla="*/ 6 h 12"/>
                <a:gd name="T64" fmla="*/ 6 w 6"/>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6"/>
                  </a:moveTo>
                  <a:lnTo>
                    <a:pt x="0" y="6"/>
                  </a:lnTo>
                  <a:lnTo>
                    <a:pt x="6" y="6"/>
                  </a:lnTo>
                  <a:lnTo>
                    <a:pt x="6" y="12"/>
                  </a:lnTo>
                  <a:lnTo>
                    <a:pt x="6" y="6"/>
                  </a:lnTo>
                  <a:lnTo>
                    <a:pt x="6" y="0"/>
                  </a:lnTo>
                  <a:lnTo>
                    <a:pt x="0" y="6"/>
                  </a:lnTo>
                  <a:close/>
                </a:path>
              </a:pathLst>
            </a:custGeom>
            <a:solidFill>
              <a:srgbClr val="000000"/>
            </a:solidFill>
            <a:ln w="9525">
              <a:noFill/>
              <a:round/>
              <a:headEnd/>
              <a:tailEnd/>
            </a:ln>
          </p:spPr>
          <p:txBody>
            <a:bodyPr/>
            <a:lstStyle/>
            <a:p>
              <a:endParaRPr lang="en-US"/>
            </a:p>
          </p:txBody>
        </p:sp>
        <p:sp>
          <p:nvSpPr>
            <p:cNvPr id="23917" name="Freeform 376"/>
            <p:cNvSpPr>
              <a:spLocks/>
            </p:cNvSpPr>
            <p:nvPr/>
          </p:nvSpPr>
          <p:spPr bwMode="auto">
            <a:xfrm>
              <a:off x="599" y="728"/>
              <a:ext cx="6" cy="6"/>
            </a:xfrm>
            <a:custGeom>
              <a:avLst/>
              <a:gdLst>
                <a:gd name="T0" fmla="*/ 6 w 6"/>
                <a:gd name="T1" fmla="*/ 0 h 6"/>
                <a:gd name="T2" fmla="*/ 6 w 6"/>
                <a:gd name="T3" fmla="*/ 0 h 6"/>
                <a:gd name="T4" fmla="*/ 6 w 6"/>
                <a:gd name="T5" fmla="*/ 0 h 6"/>
                <a:gd name="T6" fmla="*/ 6 w 6"/>
                <a:gd name="T7" fmla="*/ 0 h 6"/>
                <a:gd name="T8" fmla="*/ 6 w 6"/>
                <a:gd name="T9" fmla="*/ 0 h 6"/>
                <a:gd name="T10" fmla="*/ 6 w 6"/>
                <a:gd name="T11" fmla="*/ 0 h 6"/>
                <a:gd name="T12" fmla="*/ 6 w 6"/>
                <a:gd name="T13" fmla="*/ 0 h 6"/>
                <a:gd name="T14" fmla="*/ 6 w 6"/>
                <a:gd name="T15" fmla="*/ 0 h 6"/>
                <a:gd name="T16" fmla="*/ 6 w 6"/>
                <a:gd name="T17" fmla="*/ 0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0 h 6"/>
                <a:gd name="T54" fmla="*/ 0 w 6"/>
                <a:gd name="T55" fmla="*/ 0 h 6"/>
                <a:gd name="T56" fmla="*/ 0 w 6"/>
                <a:gd name="T57" fmla="*/ 0 h 6"/>
                <a:gd name="T58" fmla="*/ 0 w 6"/>
                <a:gd name="T59" fmla="*/ 6 h 6"/>
                <a:gd name="T60" fmla="*/ 0 w 6"/>
                <a:gd name="T61" fmla="*/ 6 h 6"/>
                <a:gd name="T62" fmla="*/ 0 w 6"/>
                <a:gd name="T63" fmla="*/ 6 h 6"/>
                <a:gd name="T64" fmla="*/ 0 w 6"/>
                <a:gd name="T65" fmla="*/ 6 h 6"/>
                <a:gd name="T66" fmla="*/ 6 w 6"/>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6">
                  <a:moveTo>
                    <a:pt x="6" y="0"/>
                  </a:moveTo>
                  <a:lnTo>
                    <a:pt x="6" y="0"/>
                  </a:lnTo>
                  <a:lnTo>
                    <a:pt x="0" y="0"/>
                  </a:lnTo>
                  <a:lnTo>
                    <a:pt x="0" y="6"/>
                  </a:lnTo>
                  <a:lnTo>
                    <a:pt x="6" y="0"/>
                  </a:lnTo>
                  <a:close/>
                </a:path>
              </a:pathLst>
            </a:custGeom>
            <a:solidFill>
              <a:srgbClr val="000000"/>
            </a:solidFill>
            <a:ln w="9525">
              <a:noFill/>
              <a:round/>
              <a:headEnd/>
              <a:tailEnd/>
            </a:ln>
          </p:spPr>
          <p:txBody>
            <a:bodyPr/>
            <a:lstStyle/>
            <a:p>
              <a:endParaRPr lang="en-US"/>
            </a:p>
          </p:txBody>
        </p:sp>
        <p:sp>
          <p:nvSpPr>
            <p:cNvPr id="23918" name="Freeform 377"/>
            <p:cNvSpPr>
              <a:spLocks/>
            </p:cNvSpPr>
            <p:nvPr/>
          </p:nvSpPr>
          <p:spPr bwMode="auto">
            <a:xfrm>
              <a:off x="599" y="74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19" name="Freeform 378"/>
            <p:cNvSpPr>
              <a:spLocks/>
            </p:cNvSpPr>
            <p:nvPr/>
          </p:nvSpPr>
          <p:spPr bwMode="auto">
            <a:xfrm>
              <a:off x="599" y="722"/>
              <a:ext cx="1" cy="18"/>
            </a:xfrm>
            <a:custGeom>
              <a:avLst/>
              <a:gdLst>
                <a:gd name="T0" fmla="*/ 0 w 1"/>
                <a:gd name="T1" fmla="*/ 0 h 18"/>
                <a:gd name="T2" fmla="*/ 0 w 1"/>
                <a:gd name="T3" fmla="*/ 0 h 18"/>
                <a:gd name="T4" fmla="*/ 0 w 1"/>
                <a:gd name="T5" fmla="*/ 6 h 18"/>
                <a:gd name="T6" fmla="*/ 0 w 1"/>
                <a:gd name="T7" fmla="*/ 6 h 18"/>
                <a:gd name="T8" fmla="*/ 0 w 1"/>
                <a:gd name="T9" fmla="*/ 6 h 18"/>
                <a:gd name="T10" fmla="*/ 0 w 1"/>
                <a:gd name="T11" fmla="*/ 6 h 18"/>
                <a:gd name="T12" fmla="*/ 0 w 1"/>
                <a:gd name="T13" fmla="*/ 6 h 18"/>
                <a:gd name="T14" fmla="*/ 0 w 1"/>
                <a:gd name="T15" fmla="*/ 6 h 18"/>
                <a:gd name="T16" fmla="*/ 0 w 1"/>
                <a:gd name="T17" fmla="*/ 12 h 18"/>
                <a:gd name="T18" fmla="*/ 0 w 1"/>
                <a:gd name="T19" fmla="*/ 12 h 18"/>
                <a:gd name="T20" fmla="*/ 0 w 1"/>
                <a:gd name="T21" fmla="*/ 12 h 18"/>
                <a:gd name="T22" fmla="*/ 0 w 1"/>
                <a:gd name="T23" fmla="*/ 12 h 18"/>
                <a:gd name="T24" fmla="*/ 0 w 1"/>
                <a:gd name="T25" fmla="*/ 12 h 18"/>
                <a:gd name="T26" fmla="*/ 0 w 1"/>
                <a:gd name="T27" fmla="*/ 12 h 18"/>
                <a:gd name="T28" fmla="*/ 0 w 1"/>
                <a:gd name="T29" fmla="*/ 18 h 18"/>
                <a:gd name="T30" fmla="*/ 0 w 1"/>
                <a:gd name="T31" fmla="*/ 18 h 18"/>
                <a:gd name="T32" fmla="*/ 0 w 1"/>
                <a:gd name="T33" fmla="*/ 18 h 18"/>
                <a:gd name="T34" fmla="*/ 0 w 1"/>
                <a:gd name="T35" fmla="*/ 18 h 18"/>
                <a:gd name="T36" fmla="*/ 0 w 1"/>
                <a:gd name="T37" fmla="*/ 12 h 18"/>
                <a:gd name="T38" fmla="*/ 0 w 1"/>
                <a:gd name="T39" fmla="*/ 12 h 18"/>
                <a:gd name="T40" fmla="*/ 0 w 1"/>
                <a:gd name="T41" fmla="*/ 12 h 18"/>
                <a:gd name="T42" fmla="*/ 0 w 1"/>
                <a:gd name="T43" fmla="*/ 12 h 18"/>
                <a:gd name="T44" fmla="*/ 0 w 1"/>
                <a:gd name="T45" fmla="*/ 12 h 18"/>
                <a:gd name="T46" fmla="*/ 0 w 1"/>
                <a:gd name="T47" fmla="*/ 12 h 18"/>
                <a:gd name="T48" fmla="*/ 0 w 1"/>
                <a:gd name="T49" fmla="*/ 6 h 18"/>
                <a:gd name="T50" fmla="*/ 0 w 1"/>
                <a:gd name="T51" fmla="*/ 6 h 18"/>
                <a:gd name="T52" fmla="*/ 0 w 1"/>
                <a:gd name="T53" fmla="*/ 6 h 18"/>
                <a:gd name="T54" fmla="*/ 0 w 1"/>
                <a:gd name="T55" fmla="*/ 6 h 18"/>
                <a:gd name="T56" fmla="*/ 0 w 1"/>
                <a:gd name="T57" fmla="*/ 6 h 18"/>
                <a:gd name="T58" fmla="*/ 0 w 1"/>
                <a:gd name="T59" fmla="*/ 6 h 18"/>
                <a:gd name="T60" fmla="*/ 0 w 1"/>
                <a:gd name="T61" fmla="*/ 0 h 18"/>
                <a:gd name="T62" fmla="*/ 0 w 1"/>
                <a:gd name="T63" fmla="*/ 0 h 18"/>
                <a:gd name="T64" fmla="*/ 0 w 1"/>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8">
                  <a:moveTo>
                    <a:pt x="0" y="0"/>
                  </a:moveTo>
                  <a:lnTo>
                    <a:pt x="0" y="0"/>
                  </a:lnTo>
                  <a:lnTo>
                    <a:pt x="0" y="6"/>
                  </a:lnTo>
                  <a:lnTo>
                    <a:pt x="0" y="12"/>
                  </a:lnTo>
                  <a:lnTo>
                    <a:pt x="0" y="18"/>
                  </a:lnTo>
                  <a:lnTo>
                    <a:pt x="0" y="12"/>
                  </a:lnTo>
                  <a:lnTo>
                    <a:pt x="0" y="6"/>
                  </a:lnTo>
                  <a:lnTo>
                    <a:pt x="0" y="0"/>
                  </a:lnTo>
                  <a:close/>
                </a:path>
              </a:pathLst>
            </a:custGeom>
            <a:solidFill>
              <a:srgbClr val="000000"/>
            </a:solidFill>
            <a:ln w="9525">
              <a:noFill/>
              <a:round/>
              <a:headEnd/>
              <a:tailEnd/>
            </a:ln>
          </p:spPr>
          <p:txBody>
            <a:bodyPr/>
            <a:lstStyle/>
            <a:p>
              <a:endParaRPr lang="en-US"/>
            </a:p>
          </p:txBody>
        </p:sp>
        <p:sp>
          <p:nvSpPr>
            <p:cNvPr id="23920" name="Freeform 379"/>
            <p:cNvSpPr>
              <a:spLocks/>
            </p:cNvSpPr>
            <p:nvPr/>
          </p:nvSpPr>
          <p:spPr bwMode="auto">
            <a:xfrm>
              <a:off x="599"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21" name="Freeform 380"/>
            <p:cNvSpPr>
              <a:spLocks/>
            </p:cNvSpPr>
            <p:nvPr/>
          </p:nvSpPr>
          <p:spPr bwMode="auto">
            <a:xfrm>
              <a:off x="599" y="74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22" name="Freeform 381"/>
            <p:cNvSpPr>
              <a:spLocks/>
            </p:cNvSpPr>
            <p:nvPr/>
          </p:nvSpPr>
          <p:spPr bwMode="auto">
            <a:xfrm>
              <a:off x="599" y="722"/>
              <a:ext cx="1" cy="18"/>
            </a:xfrm>
            <a:custGeom>
              <a:avLst/>
              <a:gdLst>
                <a:gd name="T0" fmla="*/ 0 w 1"/>
                <a:gd name="T1" fmla="*/ 0 h 18"/>
                <a:gd name="T2" fmla="*/ 0 w 1"/>
                <a:gd name="T3" fmla="*/ 0 h 18"/>
                <a:gd name="T4" fmla="*/ 0 w 1"/>
                <a:gd name="T5" fmla="*/ 0 h 18"/>
                <a:gd name="T6" fmla="*/ 0 w 1"/>
                <a:gd name="T7" fmla="*/ 6 h 18"/>
                <a:gd name="T8" fmla="*/ 0 w 1"/>
                <a:gd name="T9" fmla="*/ 6 h 18"/>
                <a:gd name="T10" fmla="*/ 0 w 1"/>
                <a:gd name="T11" fmla="*/ 6 h 18"/>
                <a:gd name="T12" fmla="*/ 0 w 1"/>
                <a:gd name="T13" fmla="*/ 6 h 18"/>
                <a:gd name="T14" fmla="*/ 0 w 1"/>
                <a:gd name="T15" fmla="*/ 6 h 18"/>
                <a:gd name="T16" fmla="*/ 0 w 1"/>
                <a:gd name="T17" fmla="*/ 6 h 18"/>
                <a:gd name="T18" fmla="*/ 0 w 1"/>
                <a:gd name="T19" fmla="*/ 12 h 18"/>
                <a:gd name="T20" fmla="*/ 0 w 1"/>
                <a:gd name="T21" fmla="*/ 12 h 18"/>
                <a:gd name="T22" fmla="*/ 0 w 1"/>
                <a:gd name="T23" fmla="*/ 12 h 18"/>
                <a:gd name="T24" fmla="*/ 0 w 1"/>
                <a:gd name="T25" fmla="*/ 12 h 18"/>
                <a:gd name="T26" fmla="*/ 0 w 1"/>
                <a:gd name="T27" fmla="*/ 12 h 18"/>
                <a:gd name="T28" fmla="*/ 0 w 1"/>
                <a:gd name="T29" fmla="*/ 18 h 18"/>
                <a:gd name="T30" fmla="*/ 0 w 1"/>
                <a:gd name="T31" fmla="*/ 18 h 18"/>
                <a:gd name="T32" fmla="*/ 0 w 1"/>
                <a:gd name="T33" fmla="*/ 18 h 18"/>
                <a:gd name="T34" fmla="*/ 0 w 1"/>
                <a:gd name="T35" fmla="*/ 18 h 18"/>
                <a:gd name="T36" fmla="*/ 0 w 1"/>
                <a:gd name="T37" fmla="*/ 12 h 18"/>
                <a:gd name="T38" fmla="*/ 0 w 1"/>
                <a:gd name="T39" fmla="*/ 12 h 18"/>
                <a:gd name="T40" fmla="*/ 0 w 1"/>
                <a:gd name="T41" fmla="*/ 12 h 18"/>
                <a:gd name="T42" fmla="*/ 0 w 1"/>
                <a:gd name="T43" fmla="*/ 12 h 18"/>
                <a:gd name="T44" fmla="*/ 0 w 1"/>
                <a:gd name="T45" fmla="*/ 12 h 18"/>
                <a:gd name="T46" fmla="*/ 0 w 1"/>
                <a:gd name="T47" fmla="*/ 6 h 18"/>
                <a:gd name="T48" fmla="*/ 0 w 1"/>
                <a:gd name="T49" fmla="*/ 6 h 18"/>
                <a:gd name="T50" fmla="*/ 0 w 1"/>
                <a:gd name="T51" fmla="*/ 6 h 18"/>
                <a:gd name="T52" fmla="*/ 0 w 1"/>
                <a:gd name="T53" fmla="*/ 6 h 18"/>
                <a:gd name="T54" fmla="*/ 0 w 1"/>
                <a:gd name="T55" fmla="*/ 6 h 18"/>
                <a:gd name="T56" fmla="*/ 0 w 1"/>
                <a:gd name="T57" fmla="*/ 6 h 18"/>
                <a:gd name="T58" fmla="*/ 0 w 1"/>
                <a:gd name="T59" fmla="*/ 0 h 18"/>
                <a:gd name="T60" fmla="*/ 0 w 1"/>
                <a:gd name="T61" fmla="*/ 0 h 18"/>
                <a:gd name="T62" fmla="*/ 0 w 1"/>
                <a:gd name="T63" fmla="*/ 0 h 18"/>
                <a:gd name="T64" fmla="*/ 0 w 1"/>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8">
                  <a:moveTo>
                    <a:pt x="0" y="0"/>
                  </a:moveTo>
                  <a:lnTo>
                    <a:pt x="0" y="0"/>
                  </a:lnTo>
                  <a:lnTo>
                    <a:pt x="0" y="6"/>
                  </a:lnTo>
                  <a:lnTo>
                    <a:pt x="0" y="12"/>
                  </a:lnTo>
                  <a:lnTo>
                    <a:pt x="0" y="18"/>
                  </a:lnTo>
                  <a:lnTo>
                    <a:pt x="0" y="12"/>
                  </a:lnTo>
                  <a:lnTo>
                    <a:pt x="0" y="6"/>
                  </a:lnTo>
                  <a:lnTo>
                    <a:pt x="0" y="0"/>
                  </a:lnTo>
                  <a:close/>
                </a:path>
              </a:pathLst>
            </a:custGeom>
            <a:solidFill>
              <a:srgbClr val="000000"/>
            </a:solidFill>
            <a:ln w="9525">
              <a:noFill/>
              <a:round/>
              <a:headEnd/>
              <a:tailEnd/>
            </a:ln>
          </p:spPr>
          <p:txBody>
            <a:bodyPr/>
            <a:lstStyle/>
            <a:p>
              <a:endParaRPr lang="en-US"/>
            </a:p>
          </p:txBody>
        </p:sp>
        <p:sp>
          <p:nvSpPr>
            <p:cNvPr id="23923" name="Freeform 382"/>
            <p:cNvSpPr>
              <a:spLocks/>
            </p:cNvSpPr>
            <p:nvPr/>
          </p:nvSpPr>
          <p:spPr bwMode="auto">
            <a:xfrm>
              <a:off x="599"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24" name="Freeform 383"/>
            <p:cNvSpPr>
              <a:spLocks/>
            </p:cNvSpPr>
            <p:nvPr/>
          </p:nvSpPr>
          <p:spPr bwMode="auto">
            <a:xfrm>
              <a:off x="593" y="728"/>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925" name="Freeform 384"/>
            <p:cNvSpPr>
              <a:spLocks/>
            </p:cNvSpPr>
            <p:nvPr/>
          </p:nvSpPr>
          <p:spPr bwMode="auto">
            <a:xfrm>
              <a:off x="593" y="716"/>
              <a:ext cx="6" cy="12"/>
            </a:xfrm>
            <a:custGeom>
              <a:avLst/>
              <a:gdLst>
                <a:gd name="T0" fmla="*/ 0 w 6"/>
                <a:gd name="T1" fmla="*/ 6 h 12"/>
                <a:gd name="T2" fmla="*/ 0 w 6"/>
                <a:gd name="T3" fmla="*/ 6 h 12"/>
                <a:gd name="T4" fmla="*/ 0 w 6"/>
                <a:gd name="T5" fmla="*/ 6 h 12"/>
                <a:gd name="T6" fmla="*/ 0 w 6"/>
                <a:gd name="T7" fmla="*/ 6 h 12"/>
                <a:gd name="T8" fmla="*/ 0 w 6"/>
                <a:gd name="T9" fmla="*/ 6 h 12"/>
                <a:gd name="T10" fmla="*/ 0 w 6"/>
                <a:gd name="T11" fmla="*/ 6 h 12"/>
                <a:gd name="T12" fmla="*/ 0 w 6"/>
                <a:gd name="T13" fmla="*/ 6 h 12"/>
                <a:gd name="T14" fmla="*/ 0 w 6"/>
                <a:gd name="T15" fmla="*/ 6 h 12"/>
                <a:gd name="T16" fmla="*/ 0 w 6"/>
                <a:gd name="T17" fmla="*/ 6 h 12"/>
                <a:gd name="T18" fmla="*/ 0 w 6"/>
                <a:gd name="T19" fmla="*/ 12 h 12"/>
                <a:gd name="T20" fmla="*/ 0 w 6"/>
                <a:gd name="T21" fmla="*/ 12 h 12"/>
                <a:gd name="T22" fmla="*/ 0 w 6"/>
                <a:gd name="T23" fmla="*/ 12 h 12"/>
                <a:gd name="T24" fmla="*/ 0 w 6"/>
                <a:gd name="T25" fmla="*/ 12 h 12"/>
                <a:gd name="T26" fmla="*/ 0 w 6"/>
                <a:gd name="T27" fmla="*/ 12 h 12"/>
                <a:gd name="T28" fmla="*/ 0 w 6"/>
                <a:gd name="T29" fmla="*/ 12 h 12"/>
                <a:gd name="T30" fmla="*/ 0 w 6"/>
                <a:gd name="T31" fmla="*/ 12 h 12"/>
                <a:gd name="T32" fmla="*/ 6 w 6"/>
                <a:gd name="T33" fmla="*/ 12 h 12"/>
                <a:gd name="T34" fmla="*/ 6 w 6"/>
                <a:gd name="T35" fmla="*/ 12 h 12"/>
                <a:gd name="T36" fmla="*/ 6 w 6"/>
                <a:gd name="T37" fmla="*/ 12 h 12"/>
                <a:gd name="T38" fmla="*/ 6 w 6"/>
                <a:gd name="T39" fmla="*/ 12 h 12"/>
                <a:gd name="T40" fmla="*/ 6 w 6"/>
                <a:gd name="T41" fmla="*/ 12 h 12"/>
                <a:gd name="T42" fmla="*/ 6 w 6"/>
                <a:gd name="T43" fmla="*/ 12 h 12"/>
                <a:gd name="T44" fmla="*/ 6 w 6"/>
                <a:gd name="T45" fmla="*/ 12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6 h 12"/>
                <a:gd name="T60" fmla="*/ 0 w 6"/>
                <a:gd name="T61" fmla="*/ 6 h 12"/>
                <a:gd name="T62" fmla="*/ 0 w 6"/>
                <a:gd name="T63" fmla="*/ 6 h 12"/>
                <a:gd name="T64" fmla="*/ 0 w 6"/>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6"/>
                  </a:moveTo>
                  <a:lnTo>
                    <a:pt x="0" y="6"/>
                  </a:lnTo>
                  <a:lnTo>
                    <a:pt x="0" y="12"/>
                  </a:lnTo>
                  <a:lnTo>
                    <a:pt x="6" y="12"/>
                  </a:ln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926" name="Freeform 385"/>
            <p:cNvSpPr>
              <a:spLocks/>
            </p:cNvSpPr>
            <p:nvPr/>
          </p:nvSpPr>
          <p:spPr bwMode="auto">
            <a:xfrm>
              <a:off x="593" y="716"/>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6 h 6"/>
                <a:gd name="T64" fmla="*/ 0 w 1"/>
                <a:gd name="T65" fmla="*/ 6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927" name="Freeform 386"/>
            <p:cNvSpPr>
              <a:spLocks/>
            </p:cNvSpPr>
            <p:nvPr/>
          </p:nvSpPr>
          <p:spPr bwMode="auto">
            <a:xfrm>
              <a:off x="593" y="7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28" name="Freeform 387"/>
            <p:cNvSpPr>
              <a:spLocks/>
            </p:cNvSpPr>
            <p:nvPr/>
          </p:nvSpPr>
          <p:spPr bwMode="auto">
            <a:xfrm>
              <a:off x="593" y="716"/>
              <a:ext cx="1" cy="12"/>
            </a:xfrm>
            <a:custGeom>
              <a:avLst/>
              <a:gdLst>
                <a:gd name="T0" fmla="*/ 0 w 1"/>
                <a:gd name="T1" fmla="*/ 0 h 12"/>
                <a:gd name="T2" fmla="*/ 0 w 1"/>
                <a:gd name="T3" fmla="*/ 0 h 12"/>
                <a:gd name="T4" fmla="*/ 0 w 1"/>
                <a:gd name="T5" fmla="*/ 12 h 12"/>
                <a:gd name="T6" fmla="*/ 0 w 1"/>
                <a:gd name="T7" fmla="*/ 12 h 12"/>
                <a:gd name="T8" fmla="*/ 0 w 1"/>
                <a:gd name="T9" fmla="*/ 0 h 12"/>
                <a:gd name="T10" fmla="*/ 0 w 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2">
                  <a:moveTo>
                    <a:pt x="0" y="0"/>
                  </a:moveTo>
                  <a:lnTo>
                    <a:pt x="0" y="0"/>
                  </a:lnTo>
                  <a:lnTo>
                    <a:pt x="0" y="12"/>
                  </a:lnTo>
                  <a:lnTo>
                    <a:pt x="0" y="0"/>
                  </a:lnTo>
                  <a:close/>
                </a:path>
              </a:pathLst>
            </a:custGeom>
            <a:solidFill>
              <a:srgbClr val="000000"/>
            </a:solidFill>
            <a:ln w="9525">
              <a:noFill/>
              <a:round/>
              <a:headEnd/>
              <a:tailEnd/>
            </a:ln>
          </p:spPr>
          <p:txBody>
            <a:bodyPr/>
            <a:lstStyle/>
            <a:p>
              <a:endParaRPr lang="en-US"/>
            </a:p>
          </p:txBody>
        </p:sp>
        <p:sp>
          <p:nvSpPr>
            <p:cNvPr id="23929" name="Freeform 388"/>
            <p:cNvSpPr>
              <a:spLocks/>
            </p:cNvSpPr>
            <p:nvPr/>
          </p:nvSpPr>
          <p:spPr bwMode="auto">
            <a:xfrm>
              <a:off x="593"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30" name="Freeform 389"/>
            <p:cNvSpPr>
              <a:spLocks/>
            </p:cNvSpPr>
            <p:nvPr/>
          </p:nvSpPr>
          <p:spPr bwMode="auto">
            <a:xfrm>
              <a:off x="587" y="728"/>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931" name="Freeform 390"/>
            <p:cNvSpPr>
              <a:spLocks/>
            </p:cNvSpPr>
            <p:nvPr/>
          </p:nvSpPr>
          <p:spPr bwMode="auto">
            <a:xfrm>
              <a:off x="587" y="716"/>
              <a:ext cx="6" cy="12"/>
            </a:xfrm>
            <a:custGeom>
              <a:avLst/>
              <a:gdLst>
                <a:gd name="T0" fmla="*/ 0 w 6"/>
                <a:gd name="T1" fmla="*/ 0 h 12"/>
                <a:gd name="T2" fmla="*/ 0 w 6"/>
                <a:gd name="T3" fmla="*/ 0 h 12"/>
                <a:gd name="T4" fmla="*/ 0 w 6"/>
                <a:gd name="T5" fmla="*/ 0 h 12"/>
                <a:gd name="T6" fmla="*/ 0 w 6"/>
                <a:gd name="T7" fmla="*/ 0 h 12"/>
                <a:gd name="T8" fmla="*/ 0 w 6"/>
                <a:gd name="T9" fmla="*/ 6 h 12"/>
                <a:gd name="T10" fmla="*/ 0 w 6"/>
                <a:gd name="T11" fmla="*/ 6 h 12"/>
                <a:gd name="T12" fmla="*/ 0 w 6"/>
                <a:gd name="T13" fmla="*/ 6 h 12"/>
                <a:gd name="T14" fmla="*/ 0 w 6"/>
                <a:gd name="T15" fmla="*/ 6 h 12"/>
                <a:gd name="T16" fmla="*/ 0 w 6"/>
                <a:gd name="T17" fmla="*/ 6 h 12"/>
                <a:gd name="T18" fmla="*/ 0 w 6"/>
                <a:gd name="T19" fmla="*/ 6 h 12"/>
                <a:gd name="T20" fmla="*/ 0 w 6"/>
                <a:gd name="T21" fmla="*/ 6 h 12"/>
                <a:gd name="T22" fmla="*/ 0 w 6"/>
                <a:gd name="T23" fmla="*/ 6 h 12"/>
                <a:gd name="T24" fmla="*/ 0 w 6"/>
                <a:gd name="T25" fmla="*/ 12 h 12"/>
                <a:gd name="T26" fmla="*/ 0 w 6"/>
                <a:gd name="T27" fmla="*/ 12 h 12"/>
                <a:gd name="T28" fmla="*/ 0 w 6"/>
                <a:gd name="T29" fmla="*/ 12 h 12"/>
                <a:gd name="T30" fmla="*/ 0 w 6"/>
                <a:gd name="T31" fmla="*/ 12 h 12"/>
                <a:gd name="T32" fmla="*/ 6 w 6"/>
                <a:gd name="T33" fmla="*/ 12 h 12"/>
                <a:gd name="T34" fmla="*/ 6 w 6"/>
                <a:gd name="T35" fmla="*/ 12 h 12"/>
                <a:gd name="T36" fmla="*/ 6 w 6"/>
                <a:gd name="T37" fmla="*/ 12 h 12"/>
                <a:gd name="T38" fmla="*/ 6 w 6"/>
                <a:gd name="T39" fmla="*/ 12 h 12"/>
                <a:gd name="T40" fmla="*/ 6 w 6"/>
                <a:gd name="T41" fmla="*/ 12 h 12"/>
                <a:gd name="T42" fmla="*/ 6 w 6"/>
                <a:gd name="T43" fmla="*/ 6 h 12"/>
                <a:gd name="T44" fmla="*/ 6 w 6"/>
                <a:gd name="T45" fmla="*/ 6 h 12"/>
                <a:gd name="T46" fmla="*/ 6 w 6"/>
                <a:gd name="T47" fmla="*/ 6 h 12"/>
                <a:gd name="T48" fmla="*/ 6 w 6"/>
                <a:gd name="T49" fmla="*/ 6 h 12"/>
                <a:gd name="T50" fmla="*/ 6 w 6"/>
                <a:gd name="T51" fmla="*/ 6 h 12"/>
                <a:gd name="T52" fmla="*/ 6 w 6"/>
                <a:gd name="T53" fmla="*/ 6 h 12"/>
                <a:gd name="T54" fmla="*/ 6 w 6"/>
                <a:gd name="T55" fmla="*/ 6 h 12"/>
                <a:gd name="T56" fmla="*/ 6 w 6"/>
                <a:gd name="T57" fmla="*/ 0 h 12"/>
                <a:gd name="T58" fmla="*/ 6 w 6"/>
                <a:gd name="T59" fmla="*/ 0 h 12"/>
                <a:gd name="T60" fmla="*/ 6 w 6"/>
                <a:gd name="T61" fmla="*/ 0 h 12"/>
                <a:gd name="T62" fmla="*/ 6 w 6"/>
                <a:gd name="T63" fmla="*/ 0 h 12"/>
                <a:gd name="T64" fmla="*/ 6 w 6"/>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0"/>
                  </a:moveTo>
                  <a:lnTo>
                    <a:pt x="0" y="0"/>
                  </a:lnTo>
                  <a:lnTo>
                    <a:pt x="0" y="6"/>
                  </a:lnTo>
                  <a:lnTo>
                    <a:pt x="0" y="12"/>
                  </a:lnTo>
                  <a:lnTo>
                    <a:pt x="6" y="12"/>
                  </a:lnTo>
                  <a:lnTo>
                    <a:pt x="6" y="6"/>
                  </a:lnTo>
                  <a:lnTo>
                    <a:pt x="6" y="0"/>
                  </a:lnTo>
                  <a:lnTo>
                    <a:pt x="0" y="0"/>
                  </a:lnTo>
                  <a:close/>
                </a:path>
              </a:pathLst>
            </a:custGeom>
            <a:solidFill>
              <a:srgbClr val="000000"/>
            </a:solidFill>
            <a:ln w="9525">
              <a:noFill/>
              <a:round/>
              <a:headEnd/>
              <a:tailEnd/>
            </a:ln>
          </p:spPr>
          <p:txBody>
            <a:bodyPr/>
            <a:lstStyle/>
            <a:p>
              <a:endParaRPr lang="en-US"/>
            </a:p>
          </p:txBody>
        </p:sp>
        <p:sp>
          <p:nvSpPr>
            <p:cNvPr id="23932" name="Freeform 391"/>
            <p:cNvSpPr>
              <a:spLocks/>
            </p:cNvSpPr>
            <p:nvPr/>
          </p:nvSpPr>
          <p:spPr bwMode="auto">
            <a:xfrm>
              <a:off x="587" y="716"/>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933" name="Freeform 392"/>
            <p:cNvSpPr>
              <a:spLocks/>
            </p:cNvSpPr>
            <p:nvPr/>
          </p:nvSpPr>
          <p:spPr bwMode="auto">
            <a:xfrm>
              <a:off x="587" y="7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34" name="Freeform 393"/>
            <p:cNvSpPr>
              <a:spLocks/>
            </p:cNvSpPr>
            <p:nvPr/>
          </p:nvSpPr>
          <p:spPr bwMode="auto">
            <a:xfrm>
              <a:off x="587" y="716"/>
              <a:ext cx="1" cy="12"/>
            </a:xfrm>
            <a:custGeom>
              <a:avLst/>
              <a:gdLst>
                <a:gd name="T0" fmla="*/ 0 w 1"/>
                <a:gd name="T1" fmla="*/ 0 h 12"/>
                <a:gd name="T2" fmla="*/ 0 w 1"/>
                <a:gd name="T3" fmla="*/ 0 h 12"/>
                <a:gd name="T4" fmla="*/ 0 w 1"/>
                <a:gd name="T5" fmla="*/ 0 h 12"/>
                <a:gd name="T6" fmla="*/ 0 w 1"/>
                <a:gd name="T7" fmla="*/ 0 h 12"/>
                <a:gd name="T8" fmla="*/ 0 w 1"/>
                <a:gd name="T9" fmla="*/ 6 h 12"/>
                <a:gd name="T10" fmla="*/ 0 w 1"/>
                <a:gd name="T11" fmla="*/ 6 h 12"/>
                <a:gd name="T12" fmla="*/ 0 w 1"/>
                <a:gd name="T13" fmla="*/ 6 h 12"/>
                <a:gd name="T14" fmla="*/ 0 w 1"/>
                <a:gd name="T15" fmla="*/ 6 h 12"/>
                <a:gd name="T16" fmla="*/ 0 w 1"/>
                <a:gd name="T17" fmla="*/ 6 h 12"/>
                <a:gd name="T18" fmla="*/ 0 w 1"/>
                <a:gd name="T19" fmla="*/ 6 h 12"/>
                <a:gd name="T20" fmla="*/ 0 w 1"/>
                <a:gd name="T21" fmla="*/ 6 h 12"/>
                <a:gd name="T22" fmla="*/ 0 w 1"/>
                <a:gd name="T23" fmla="*/ 6 h 12"/>
                <a:gd name="T24" fmla="*/ 0 w 1"/>
                <a:gd name="T25" fmla="*/ 6 h 12"/>
                <a:gd name="T26" fmla="*/ 0 w 1"/>
                <a:gd name="T27" fmla="*/ 12 h 12"/>
                <a:gd name="T28" fmla="*/ 0 w 1"/>
                <a:gd name="T29" fmla="*/ 12 h 12"/>
                <a:gd name="T30" fmla="*/ 0 w 1"/>
                <a:gd name="T31" fmla="*/ 12 h 12"/>
                <a:gd name="T32" fmla="*/ 0 w 1"/>
                <a:gd name="T33" fmla="*/ 12 h 12"/>
                <a:gd name="T34" fmla="*/ 0 w 1"/>
                <a:gd name="T35" fmla="*/ 12 h 12"/>
                <a:gd name="T36" fmla="*/ 0 w 1"/>
                <a:gd name="T37" fmla="*/ 12 h 12"/>
                <a:gd name="T38" fmla="*/ 0 w 1"/>
                <a:gd name="T39" fmla="*/ 12 h 12"/>
                <a:gd name="T40" fmla="*/ 0 w 1"/>
                <a:gd name="T41" fmla="*/ 6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0 h 12"/>
                <a:gd name="T58" fmla="*/ 0 w 1"/>
                <a:gd name="T59" fmla="*/ 0 h 12"/>
                <a:gd name="T60" fmla="*/ 0 w 1"/>
                <a:gd name="T61" fmla="*/ 0 h 12"/>
                <a:gd name="T62" fmla="*/ 0 w 1"/>
                <a:gd name="T63" fmla="*/ 0 h 12"/>
                <a:gd name="T64" fmla="*/ 0 w 1"/>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0"/>
                  </a:moveTo>
                  <a:lnTo>
                    <a:pt x="0" y="0"/>
                  </a:lnTo>
                  <a:lnTo>
                    <a:pt x="0" y="6"/>
                  </a:lnTo>
                  <a:lnTo>
                    <a:pt x="0" y="12"/>
                  </a:lnTo>
                  <a:lnTo>
                    <a:pt x="0" y="6"/>
                  </a:lnTo>
                  <a:lnTo>
                    <a:pt x="0" y="0"/>
                  </a:lnTo>
                  <a:close/>
                </a:path>
              </a:pathLst>
            </a:custGeom>
            <a:solidFill>
              <a:srgbClr val="000000"/>
            </a:solidFill>
            <a:ln w="9525">
              <a:noFill/>
              <a:round/>
              <a:headEnd/>
              <a:tailEnd/>
            </a:ln>
          </p:spPr>
          <p:txBody>
            <a:bodyPr/>
            <a:lstStyle/>
            <a:p>
              <a:endParaRPr lang="en-US"/>
            </a:p>
          </p:txBody>
        </p:sp>
        <p:sp>
          <p:nvSpPr>
            <p:cNvPr id="23935" name="Freeform 394"/>
            <p:cNvSpPr>
              <a:spLocks/>
            </p:cNvSpPr>
            <p:nvPr/>
          </p:nvSpPr>
          <p:spPr bwMode="auto">
            <a:xfrm>
              <a:off x="587"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36" name="Freeform 395"/>
            <p:cNvSpPr>
              <a:spLocks/>
            </p:cNvSpPr>
            <p:nvPr/>
          </p:nvSpPr>
          <p:spPr bwMode="auto">
            <a:xfrm>
              <a:off x="587" y="7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37" name="Freeform 396"/>
            <p:cNvSpPr>
              <a:spLocks/>
            </p:cNvSpPr>
            <p:nvPr/>
          </p:nvSpPr>
          <p:spPr bwMode="auto">
            <a:xfrm>
              <a:off x="587" y="716"/>
              <a:ext cx="1" cy="12"/>
            </a:xfrm>
            <a:custGeom>
              <a:avLst/>
              <a:gdLst>
                <a:gd name="T0" fmla="*/ 0 w 1"/>
                <a:gd name="T1" fmla="*/ 0 h 12"/>
                <a:gd name="T2" fmla="*/ 0 w 1"/>
                <a:gd name="T3" fmla="*/ 0 h 12"/>
                <a:gd name="T4" fmla="*/ 0 w 1"/>
                <a:gd name="T5" fmla="*/ 0 h 12"/>
                <a:gd name="T6" fmla="*/ 0 w 1"/>
                <a:gd name="T7" fmla="*/ 0 h 12"/>
                <a:gd name="T8" fmla="*/ 0 w 1"/>
                <a:gd name="T9" fmla="*/ 0 h 12"/>
                <a:gd name="T10" fmla="*/ 0 w 1"/>
                <a:gd name="T11" fmla="*/ 0 h 12"/>
                <a:gd name="T12" fmla="*/ 0 w 1"/>
                <a:gd name="T13" fmla="*/ 6 h 12"/>
                <a:gd name="T14" fmla="*/ 0 w 1"/>
                <a:gd name="T15" fmla="*/ 6 h 12"/>
                <a:gd name="T16" fmla="*/ 0 w 1"/>
                <a:gd name="T17" fmla="*/ 6 h 12"/>
                <a:gd name="T18" fmla="*/ 0 w 1"/>
                <a:gd name="T19" fmla="*/ 6 h 12"/>
                <a:gd name="T20" fmla="*/ 0 w 1"/>
                <a:gd name="T21" fmla="*/ 6 h 12"/>
                <a:gd name="T22" fmla="*/ 0 w 1"/>
                <a:gd name="T23" fmla="*/ 6 h 12"/>
                <a:gd name="T24" fmla="*/ 0 w 1"/>
                <a:gd name="T25" fmla="*/ 6 h 12"/>
                <a:gd name="T26" fmla="*/ 0 w 1"/>
                <a:gd name="T27" fmla="*/ 6 h 12"/>
                <a:gd name="T28" fmla="*/ 0 w 1"/>
                <a:gd name="T29" fmla="*/ 12 h 12"/>
                <a:gd name="T30" fmla="*/ 0 w 1"/>
                <a:gd name="T31" fmla="*/ 12 h 12"/>
                <a:gd name="T32" fmla="*/ 0 w 1"/>
                <a:gd name="T33" fmla="*/ 12 h 12"/>
                <a:gd name="T34" fmla="*/ 0 w 1"/>
                <a:gd name="T35" fmla="*/ 12 h 12"/>
                <a:gd name="T36" fmla="*/ 0 w 1"/>
                <a:gd name="T37" fmla="*/ 12 h 12"/>
                <a:gd name="T38" fmla="*/ 0 w 1"/>
                <a:gd name="T39" fmla="*/ 6 h 12"/>
                <a:gd name="T40" fmla="*/ 0 w 1"/>
                <a:gd name="T41" fmla="*/ 6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0 h 12"/>
                <a:gd name="T56" fmla="*/ 0 w 1"/>
                <a:gd name="T57" fmla="*/ 0 h 12"/>
                <a:gd name="T58" fmla="*/ 0 w 1"/>
                <a:gd name="T59" fmla="*/ 0 h 12"/>
                <a:gd name="T60" fmla="*/ 0 w 1"/>
                <a:gd name="T61" fmla="*/ 0 h 12"/>
                <a:gd name="T62" fmla="*/ 0 w 1"/>
                <a:gd name="T63" fmla="*/ 0 h 12"/>
                <a:gd name="T64" fmla="*/ 0 w 1"/>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0"/>
                  </a:moveTo>
                  <a:lnTo>
                    <a:pt x="0" y="0"/>
                  </a:lnTo>
                  <a:lnTo>
                    <a:pt x="0" y="6"/>
                  </a:lnTo>
                  <a:lnTo>
                    <a:pt x="0" y="12"/>
                  </a:lnTo>
                  <a:lnTo>
                    <a:pt x="0" y="6"/>
                  </a:lnTo>
                  <a:lnTo>
                    <a:pt x="0" y="0"/>
                  </a:lnTo>
                  <a:close/>
                </a:path>
              </a:pathLst>
            </a:custGeom>
            <a:solidFill>
              <a:srgbClr val="000000"/>
            </a:solidFill>
            <a:ln w="9525">
              <a:noFill/>
              <a:round/>
              <a:headEnd/>
              <a:tailEnd/>
            </a:ln>
          </p:spPr>
          <p:txBody>
            <a:bodyPr/>
            <a:lstStyle/>
            <a:p>
              <a:endParaRPr lang="en-US"/>
            </a:p>
          </p:txBody>
        </p:sp>
        <p:sp>
          <p:nvSpPr>
            <p:cNvPr id="23938" name="Freeform 397"/>
            <p:cNvSpPr>
              <a:spLocks/>
            </p:cNvSpPr>
            <p:nvPr/>
          </p:nvSpPr>
          <p:spPr bwMode="auto">
            <a:xfrm>
              <a:off x="587"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39" name="Freeform 398"/>
            <p:cNvSpPr>
              <a:spLocks/>
            </p:cNvSpPr>
            <p:nvPr/>
          </p:nvSpPr>
          <p:spPr bwMode="auto">
            <a:xfrm>
              <a:off x="581" y="7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40" name="Freeform 399"/>
            <p:cNvSpPr>
              <a:spLocks/>
            </p:cNvSpPr>
            <p:nvPr/>
          </p:nvSpPr>
          <p:spPr bwMode="auto">
            <a:xfrm>
              <a:off x="581" y="716"/>
              <a:ext cx="6" cy="12"/>
            </a:xfrm>
            <a:custGeom>
              <a:avLst/>
              <a:gdLst>
                <a:gd name="T0" fmla="*/ 0 w 6"/>
                <a:gd name="T1" fmla="*/ 0 h 12"/>
                <a:gd name="T2" fmla="*/ 0 w 6"/>
                <a:gd name="T3" fmla="*/ 0 h 12"/>
                <a:gd name="T4" fmla="*/ 0 w 6"/>
                <a:gd name="T5" fmla="*/ 0 h 12"/>
                <a:gd name="T6" fmla="*/ 0 w 6"/>
                <a:gd name="T7" fmla="*/ 0 h 12"/>
                <a:gd name="T8" fmla="*/ 0 w 6"/>
                <a:gd name="T9" fmla="*/ 6 h 12"/>
                <a:gd name="T10" fmla="*/ 0 w 6"/>
                <a:gd name="T11" fmla="*/ 6 h 12"/>
                <a:gd name="T12" fmla="*/ 0 w 6"/>
                <a:gd name="T13" fmla="*/ 6 h 12"/>
                <a:gd name="T14" fmla="*/ 0 w 6"/>
                <a:gd name="T15" fmla="*/ 6 h 12"/>
                <a:gd name="T16" fmla="*/ 0 w 6"/>
                <a:gd name="T17" fmla="*/ 6 h 12"/>
                <a:gd name="T18" fmla="*/ 0 w 6"/>
                <a:gd name="T19" fmla="*/ 6 h 12"/>
                <a:gd name="T20" fmla="*/ 0 w 6"/>
                <a:gd name="T21" fmla="*/ 12 h 12"/>
                <a:gd name="T22" fmla="*/ 0 w 6"/>
                <a:gd name="T23" fmla="*/ 12 h 12"/>
                <a:gd name="T24" fmla="*/ 0 w 6"/>
                <a:gd name="T25" fmla="*/ 12 h 12"/>
                <a:gd name="T26" fmla="*/ 0 w 6"/>
                <a:gd name="T27" fmla="*/ 12 h 12"/>
                <a:gd name="T28" fmla="*/ 0 w 6"/>
                <a:gd name="T29" fmla="*/ 12 h 12"/>
                <a:gd name="T30" fmla="*/ 0 w 6"/>
                <a:gd name="T31" fmla="*/ 12 h 12"/>
                <a:gd name="T32" fmla="*/ 0 w 6"/>
                <a:gd name="T33" fmla="*/ 12 h 12"/>
                <a:gd name="T34" fmla="*/ 0 w 6"/>
                <a:gd name="T35" fmla="*/ 12 h 12"/>
                <a:gd name="T36" fmla="*/ 0 w 6"/>
                <a:gd name="T37" fmla="*/ 12 h 12"/>
                <a:gd name="T38" fmla="*/ 0 w 6"/>
                <a:gd name="T39" fmla="*/ 12 h 12"/>
                <a:gd name="T40" fmla="*/ 0 w 6"/>
                <a:gd name="T41" fmla="*/ 12 h 12"/>
                <a:gd name="T42" fmla="*/ 0 w 6"/>
                <a:gd name="T43" fmla="*/ 12 h 12"/>
                <a:gd name="T44" fmla="*/ 0 w 6"/>
                <a:gd name="T45" fmla="*/ 12 h 12"/>
                <a:gd name="T46" fmla="*/ 0 w 6"/>
                <a:gd name="T47" fmla="*/ 6 h 12"/>
                <a:gd name="T48" fmla="*/ 0 w 6"/>
                <a:gd name="T49" fmla="*/ 6 h 12"/>
                <a:gd name="T50" fmla="*/ 6 w 6"/>
                <a:gd name="T51" fmla="*/ 6 h 12"/>
                <a:gd name="T52" fmla="*/ 6 w 6"/>
                <a:gd name="T53" fmla="*/ 6 h 12"/>
                <a:gd name="T54" fmla="*/ 6 w 6"/>
                <a:gd name="T55" fmla="*/ 6 h 12"/>
                <a:gd name="T56" fmla="*/ 6 w 6"/>
                <a:gd name="T57" fmla="*/ 6 h 12"/>
                <a:gd name="T58" fmla="*/ 6 w 6"/>
                <a:gd name="T59" fmla="*/ 0 h 12"/>
                <a:gd name="T60" fmla="*/ 6 w 6"/>
                <a:gd name="T61" fmla="*/ 0 h 12"/>
                <a:gd name="T62" fmla="*/ 6 w 6"/>
                <a:gd name="T63" fmla="*/ 0 h 12"/>
                <a:gd name="T64" fmla="*/ 6 w 6"/>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0"/>
                  </a:moveTo>
                  <a:lnTo>
                    <a:pt x="0" y="0"/>
                  </a:lnTo>
                  <a:lnTo>
                    <a:pt x="0" y="6"/>
                  </a:lnTo>
                  <a:lnTo>
                    <a:pt x="0" y="12"/>
                  </a:lnTo>
                  <a:lnTo>
                    <a:pt x="0" y="6"/>
                  </a:lnTo>
                  <a:lnTo>
                    <a:pt x="6" y="6"/>
                  </a:lnTo>
                  <a:lnTo>
                    <a:pt x="6" y="0"/>
                  </a:lnTo>
                  <a:lnTo>
                    <a:pt x="0" y="0"/>
                  </a:lnTo>
                  <a:close/>
                </a:path>
              </a:pathLst>
            </a:custGeom>
            <a:solidFill>
              <a:srgbClr val="000000"/>
            </a:solidFill>
            <a:ln w="9525">
              <a:noFill/>
              <a:round/>
              <a:headEnd/>
              <a:tailEnd/>
            </a:ln>
          </p:spPr>
          <p:txBody>
            <a:bodyPr/>
            <a:lstStyle/>
            <a:p>
              <a:endParaRPr lang="en-US"/>
            </a:p>
          </p:txBody>
        </p:sp>
        <p:sp>
          <p:nvSpPr>
            <p:cNvPr id="23941" name="Freeform 400"/>
            <p:cNvSpPr>
              <a:spLocks/>
            </p:cNvSpPr>
            <p:nvPr/>
          </p:nvSpPr>
          <p:spPr bwMode="auto">
            <a:xfrm>
              <a:off x="581" y="716"/>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w 6"/>
                <a:gd name="T29" fmla="*/ 0 h 1"/>
                <a:gd name="T30" fmla="*/ 0 w 6"/>
                <a:gd name="T31" fmla="*/ 0 h 1"/>
                <a:gd name="T32" fmla="*/ 0 w 6"/>
                <a:gd name="T33" fmla="*/ 0 h 1"/>
                <a:gd name="T34" fmla="*/ 0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942" name="Freeform 401"/>
            <p:cNvSpPr>
              <a:spLocks/>
            </p:cNvSpPr>
            <p:nvPr/>
          </p:nvSpPr>
          <p:spPr bwMode="auto">
            <a:xfrm>
              <a:off x="575" y="734"/>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943" name="Freeform 402"/>
            <p:cNvSpPr>
              <a:spLocks/>
            </p:cNvSpPr>
            <p:nvPr/>
          </p:nvSpPr>
          <p:spPr bwMode="auto">
            <a:xfrm>
              <a:off x="575" y="722"/>
              <a:ext cx="6" cy="12"/>
            </a:xfrm>
            <a:custGeom>
              <a:avLst/>
              <a:gdLst>
                <a:gd name="T0" fmla="*/ 6 w 6"/>
                <a:gd name="T1" fmla="*/ 0 h 12"/>
                <a:gd name="T2" fmla="*/ 6 w 6"/>
                <a:gd name="T3" fmla="*/ 0 h 12"/>
                <a:gd name="T4" fmla="*/ 6 w 6"/>
                <a:gd name="T5" fmla="*/ 0 h 12"/>
                <a:gd name="T6" fmla="*/ 6 w 6"/>
                <a:gd name="T7" fmla="*/ 0 h 12"/>
                <a:gd name="T8" fmla="*/ 6 w 6"/>
                <a:gd name="T9" fmla="*/ 0 h 12"/>
                <a:gd name="T10" fmla="*/ 6 w 6"/>
                <a:gd name="T11" fmla="*/ 0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0 w 6"/>
                <a:gd name="T27" fmla="*/ 12 h 12"/>
                <a:gd name="T28" fmla="*/ 0 w 6"/>
                <a:gd name="T29" fmla="*/ 12 h 12"/>
                <a:gd name="T30" fmla="*/ 0 w 6"/>
                <a:gd name="T31" fmla="*/ 12 h 12"/>
                <a:gd name="T32" fmla="*/ 6 w 6"/>
                <a:gd name="T33" fmla="*/ 12 h 12"/>
                <a:gd name="T34" fmla="*/ 6 w 6"/>
                <a:gd name="T35" fmla="*/ 12 h 12"/>
                <a:gd name="T36" fmla="*/ 6 w 6"/>
                <a:gd name="T37" fmla="*/ 12 h 12"/>
                <a:gd name="T38" fmla="*/ 6 w 6"/>
                <a:gd name="T39" fmla="*/ 12 h 12"/>
                <a:gd name="T40" fmla="*/ 6 w 6"/>
                <a:gd name="T41" fmla="*/ 6 h 12"/>
                <a:gd name="T42" fmla="*/ 6 w 6"/>
                <a:gd name="T43" fmla="*/ 6 h 12"/>
                <a:gd name="T44" fmla="*/ 6 w 6"/>
                <a:gd name="T45" fmla="*/ 6 h 12"/>
                <a:gd name="T46" fmla="*/ 6 w 6"/>
                <a:gd name="T47" fmla="*/ 6 h 12"/>
                <a:gd name="T48" fmla="*/ 6 w 6"/>
                <a:gd name="T49" fmla="*/ 6 h 12"/>
                <a:gd name="T50" fmla="*/ 6 w 6"/>
                <a:gd name="T51" fmla="*/ 6 h 12"/>
                <a:gd name="T52" fmla="*/ 6 w 6"/>
                <a:gd name="T53" fmla="*/ 6 h 12"/>
                <a:gd name="T54" fmla="*/ 6 w 6"/>
                <a:gd name="T55" fmla="*/ 0 h 12"/>
                <a:gd name="T56" fmla="*/ 6 w 6"/>
                <a:gd name="T57" fmla="*/ 0 h 12"/>
                <a:gd name="T58" fmla="*/ 6 w 6"/>
                <a:gd name="T59" fmla="*/ 0 h 12"/>
                <a:gd name="T60" fmla="*/ 6 w 6"/>
                <a:gd name="T61" fmla="*/ 0 h 12"/>
                <a:gd name="T62" fmla="*/ 6 w 6"/>
                <a:gd name="T63" fmla="*/ 0 h 12"/>
                <a:gd name="T64" fmla="*/ 6 w 6"/>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6" y="0"/>
                  </a:moveTo>
                  <a:lnTo>
                    <a:pt x="6" y="0"/>
                  </a:lnTo>
                  <a:lnTo>
                    <a:pt x="6" y="6"/>
                  </a:lnTo>
                  <a:lnTo>
                    <a:pt x="0" y="12"/>
                  </a:lnTo>
                  <a:lnTo>
                    <a:pt x="6" y="12"/>
                  </a:lnTo>
                  <a:lnTo>
                    <a:pt x="6" y="6"/>
                  </a:lnTo>
                  <a:lnTo>
                    <a:pt x="6" y="0"/>
                  </a:lnTo>
                  <a:close/>
                </a:path>
              </a:pathLst>
            </a:custGeom>
            <a:solidFill>
              <a:srgbClr val="000000"/>
            </a:solidFill>
            <a:ln w="9525">
              <a:noFill/>
              <a:round/>
              <a:headEnd/>
              <a:tailEnd/>
            </a:ln>
          </p:spPr>
          <p:txBody>
            <a:bodyPr/>
            <a:lstStyle/>
            <a:p>
              <a:endParaRPr lang="en-US"/>
            </a:p>
          </p:txBody>
        </p:sp>
        <p:sp>
          <p:nvSpPr>
            <p:cNvPr id="23944" name="Freeform 403"/>
            <p:cNvSpPr>
              <a:spLocks/>
            </p:cNvSpPr>
            <p:nvPr/>
          </p:nvSpPr>
          <p:spPr bwMode="auto">
            <a:xfrm>
              <a:off x="581"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45" name="Freeform 404"/>
            <p:cNvSpPr>
              <a:spLocks/>
            </p:cNvSpPr>
            <p:nvPr/>
          </p:nvSpPr>
          <p:spPr bwMode="auto">
            <a:xfrm>
              <a:off x="581"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46" name="Freeform 405"/>
            <p:cNvSpPr>
              <a:spLocks/>
            </p:cNvSpPr>
            <p:nvPr/>
          </p:nvSpPr>
          <p:spPr bwMode="auto">
            <a:xfrm>
              <a:off x="581" y="716"/>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947" name="Freeform 406"/>
            <p:cNvSpPr>
              <a:spLocks/>
            </p:cNvSpPr>
            <p:nvPr/>
          </p:nvSpPr>
          <p:spPr bwMode="auto">
            <a:xfrm>
              <a:off x="581" y="722"/>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0 h 6"/>
                <a:gd name="T62" fmla="*/ 0 w 1"/>
                <a:gd name="T63" fmla="*/ 0 h 6"/>
                <a:gd name="T64" fmla="*/ 0 w 1"/>
                <a:gd name="T65" fmla="*/ 0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948" name="Freeform 407"/>
            <p:cNvSpPr>
              <a:spLocks/>
            </p:cNvSpPr>
            <p:nvPr/>
          </p:nvSpPr>
          <p:spPr bwMode="auto">
            <a:xfrm>
              <a:off x="575" y="716"/>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949" name="Freeform 408"/>
            <p:cNvSpPr>
              <a:spLocks/>
            </p:cNvSpPr>
            <p:nvPr/>
          </p:nvSpPr>
          <p:spPr bwMode="auto">
            <a:xfrm>
              <a:off x="575" y="716"/>
              <a:ext cx="6" cy="12"/>
            </a:xfrm>
            <a:custGeom>
              <a:avLst/>
              <a:gdLst>
                <a:gd name="T0" fmla="*/ 0 w 6"/>
                <a:gd name="T1" fmla="*/ 12 h 12"/>
                <a:gd name="T2" fmla="*/ 0 w 6"/>
                <a:gd name="T3" fmla="*/ 12 h 12"/>
                <a:gd name="T4" fmla="*/ 0 w 6"/>
                <a:gd name="T5" fmla="*/ 12 h 12"/>
                <a:gd name="T6" fmla="*/ 0 w 6"/>
                <a:gd name="T7" fmla="*/ 12 h 12"/>
                <a:gd name="T8" fmla="*/ 0 w 6"/>
                <a:gd name="T9" fmla="*/ 12 h 12"/>
                <a:gd name="T10" fmla="*/ 0 w 6"/>
                <a:gd name="T11" fmla="*/ 12 h 12"/>
                <a:gd name="T12" fmla="*/ 0 w 6"/>
                <a:gd name="T13" fmla="*/ 12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0 h 12"/>
                <a:gd name="T30" fmla="*/ 6 w 6"/>
                <a:gd name="T31" fmla="*/ 0 h 12"/>
                <a:gd name="T32" fmla="*/ 0 w 6"/>
                <a:gd name="T33" fmla="*/ 0 h 12"/>
                <a:gd name="T34" fmla="*/ 0 w 6"/>
                <a:gd name="T35" fmla="*/ 0 h 12"/>
                <a:gd name="T36" fmla="*/ 0 w 6"/>
                <a:gd name="T37" fmla="*/ 6 h 12"/>
                <a:gd name="T38" fmla="*/ 0 w 6"/>
                <a:gd name="T39" fmla="*/ 6 h 12"/>
                <a:gd name="T40" fmla="*/ 0 w 6"/>
                <a:gd name="T41" fmla="*/ 6 h 12"/>
                <a:gd name="T42" fmla="*/ 0 w 6"/>
                <a:gd name="T43" fmla="*/ 6 h 12"/>
                <a:gd name="T44" fmla="*/ 0 w 6"/>
                <a:gd name="T45" fmla="*/ 6 h 12"/>
                <a:gd name="T46" fmla="*/ 0 w 6"/>
                <a:gd name="T47" fmla="*/ 6 h 12"/>
                <a:gd name="T48" fmla="*/ 0 w 6"/>
                <a:gd name="T49" fmla="*/ 6 h 12"/>
                <a:gd name="T50" fmla="*/ 0 w 6"/>
                <a:gd name="T51" fmla="*/ 6 h 12"/>
                <a:gd name="T52" fmla="*/ 0 w 6"/>
                <a:gd name="T53" fmla="*/ 12 h 12"/>
                <a:gd name="T54" fmla="*/ 0 w 6"/>
                <a:gd name="T55" fmla="*/ 12 h 12"/>
                <a:gd name="T56" fmla="*/ 0 w 6"/>
                <a:gd name="T57" fmla="*/ 12 h 12"/>
                <a:gd name="T58" fmla="*/ 0 w 6"/>
                <a:gd name="T59" fmla="*/ 12 h 12"/>
                <a:gd name="T60" fmla="*/ 0 w 6"/>
                <a:gd name="T61" fmla="*/ 12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0" y="6"/>
                  </a:lnTo>
                  <a:lnTo>
                    <a:pt x="6" y="6"/>
                  </a:lnTo>
                  <a:lnTo>
                    <a:pt x="6" y="0"/>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950" name="Freeform 409"/>
            <p:cNvSpPr>
              <a:spLocks/>
            </p:cNvSpPr>
            <p:nvPr/>
          </p:nvSpPr>
          <p:spPr bwMode="auto">
            <a:xfrm>
              <a:off x="575" y="7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51" name="Freeform 410"/>
            <p:cNvSpPr>
              <a:spLocks/>
            </p:cNvSpPr>
            <p:nvPr/>
          </p:nvSpPr>
          <p:spPr bwMode="auto">
            <a:xfrm>
              <a:off x="575"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52" name="Freeform 411"/>
            <p:cNvSpPr>
              <a:spLocks/>
            </p:cNvSpPr>
            <p:nvPr/>
          </p:nvSpPr>
          <p:spPr bwMode="auto">
            <a:xfrm>
              <a:off x="569" y="722"/>
              <a:ext cx="6" cy="12"/>
            </a:xfrm>
            <a:custGeom>
              <a:avLst/>
              <a:gdLst>
                <a:gd name="T0" fmla="*/ 0 w 6"/>
                <a:gd name="T1" fmla="*/ 12 h 12"/>
                <a:gd name="T2" fmla="*/ 6 w 6"/>
                <a:gd name="T3" fmla="*/ 12 h 12"/>
                <a:gd name="T4" fmla="*/ 6 w 6"/>
                <a:gd name="T5" fmla="*/ 12 h 12"/>
                <a:gd name="T6" fmla="*/ 6 w 6"/>
                <a:gd name="T7" fmla="*/ 12 h 12"/>
                <a:gd name="T8" fmla="*/ 6 w 6"/>
                <a:gd name="T9" fmla="*/ 12 h 12"/>
                <a:gd name="T10" fmla="*/ 6 w 6"/>
                <a:gd name="T11" fmla="*/ 12 h 12"/>
                <a:gd name="T12" fmla="*/ 6 w 6"/>
                <a:gd name="T13" fmla="*/ 6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6 h 12"/>
                <a:gd name="T30" fmla="*/ 6 w 6"/>
                <a:gd name="T31" fmla="*/ 6 h 12"/>
                <a:gd name="T32" fmla="*/ 6 w 6"/>
                <a:gd name="T33" fmla="*/ 0 h 12"/>
                <a:gd name="T34" fmla="*/ 6 w 6"/>
                <a:gd name="T35" fmla="*/ 6 h 12"/>
                <a:gd name="T36" fmla="*/ 6 w 6"/>
                <a:gd name="T37" fmla="*/ 6 h 12"/>
                <a:gd name="T38" fmla="*/ 6 w 6"/>
                <a:gd name="T39" fmla="*/ 6 h 12"/>
                <a:gd name="T40" fmla="*/ 6 w 6"/>
                <a:gd name="T41" fmla="*/ 6 h 12"/>
                <a:gd name="T42" fmla="*/ 6 w 6"/>
                <a:gd name="T43" fmla="*/ 6 h 12"/>
                <a:gd name="T44" fmla="*/ 6 w 6"/>
                <a:gd name="T45" fmla="*/ 6 h 12"/>
                <a:gd name="T46" fmla="*/ 6 w 6"/>
                <a:gd name="T47" fmla="*/ 6 h 12"/>
                <a:gd name="T48" fmla="*/ 6 w 6"/>
                <a:gd name="T49" fmla="*/ 6 h 12"/>
                <a:gd name="T50" fmla="*/ 6 w 6"/>
                <a:gd name="T51" fmla="*/ 6 h 12"/>
                <a:gd name="T52" fmla="*/ 6 w 6"/>
                <a:gd name="T53" fmla="*/ 6 h 12"/>
                <a:gd name="T54" fmla="*/ 6 w 6"/>
                <a:gd name="T55" fmla="*/ 6 h 12"/>
                <a:gd name="T56" fmla="*/ 0 w 6"/>
                <a:gd name="T57" fmla="*/ 12 h 12"/>
                <a:gd name="T58" fmla="*/ 0 w 6"/>
                <a:gd name="T59" fmla="*/ 12 h 12"/>
                <a:gd name="T60" fmla="*/ 0 w 6"/>
                <a:gd name="T61" fmla="*/ 12 h 12"/>
                <a:gd name="T62" fmla="*/ 0 w 6"/>
                <a:gd name="T63" fmla="*/ 12 h 12"/>
                <a:gd name="T64" fmla="*/ 0 w 6"/>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2">
                  <a:moveTo>
                    <a:pt x="0" y="12"/>
                  </a:moveTo>
                  <a:lnTo>
                    <a:pt x="0" y="12"/>
                  </a:lnTo>
                  <a:lnTo>
                    <a:pt x="6" y="12"/>
                  </a:lnTo>
                  <a:lnTo>
                    <a:pt x="6" y="6"/>
                  </a:lnTo>
                  <a:lnTo>
                    <a:pt x="6" y="0"/>
                  </a:lnTo>
                  <a:lnTo>
                    <a:pt x="6" y="6"/>
                  </a:lnTo>
                  <a:lnTo>
                    <a:pt x="0" y="12"/>
                  </a:lnTo>
                  <a:close/>
                </a:path>
              </a:pathLst>
            </a:custGeom>
            <a:solidFill>
              <a:srgbClr val="000000"/>
            </a:solidFill>
            <a:ln w="9525">
              <a:noFill/>
              <a:round/>
              <a:headEnd/>
              <a:tailEnd/>
            </a:ln>
          </p:spPr>
          <p:txBody>
            <a:bodyPr/>
            <a:lstStyle/>
            <a:p>
              <a:endParaRPr lang="en-US"/>
            </a:p>
          </p:txBody>
        </p:sp>
        <p:sp>
          <p:nvSpPr>
            <p:cNvPr id="23953" name="Freeform 412"/>
            <p:cNvSpPr>
              <a:spLocks/>
            </p:cNvSpPr>
            <p:nvPr/>
          </p:nvSpPr>
          <p:spPr bwMode="auto">
            <a:xfrm>
              <a:off x="569" y="7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54" name="Freeform 413"/>
            <p:cNvSpPr>
              <a:spLocks/>
            </p:cNvSpPr>
            <p:nvPr/>
          </p:nvSpPr>
          <p:spPr bwMode="auto">
            <a:xfrm>
              <a:off x="581" y="6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55" name="Freeform 414"/>
            <p:cNvSpPr>
              <a:spLocks/>
            </p:cNvSpPr>
            <p:nvPr/>
          </p:nvSpPr>
          <p:spPr bwMode="auto">
            <a:xfrm>
              <a:off x="581" y="698"/>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956" name="Freeform 415"/>
            <p:cNvSpPr>
              <a:spLocks/>
            </p:cNvSpPr>
            <p:nvPr/>
          </p:nvSpPr>
          <p:spPr bwMode="auto">
            <a:xfrm>
              <a:off x="581"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57" name="Freeform 416"/>
            <p:cNvSpPr>
              <a:spLocks/>
            </p:cNvSpPr>
            <p:nvPr/>
          </p:nvSpPr>
          <p:spPr bwMode="auto">
            <a:xfrm>
              <a:off x="587" y="6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58" name="Freeform 417"/>
            <p:cNvSpPr>
              <a:spLocks/>
            </p:cNvSpPr>
            <p:nvPr/>
          </p:nvSpPr>
          <p:spPr bwMode="auto">
            <a:xfrm>
              <a:off x="587" y="698"/>
              <a:ext cx="1" cy="6"/>
            </a:xfrm>
            <a:custGeom>
              <a:avLst/>
              <a:gdLst>
                <a:gd name="T0" fmla="*/ 0 w 1"/>
                <a:gd name="T1" fmla="*/ 6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0 h 6"/>
                <a:gd name="T60" fmla="*/ 0 w 1"/>
                <a:gd name="T61" fmla="*/ 0 h 6"/>
                <a:gd name="T62" fmla="*/ 0 w 1"/>
                <a:gd name="T63" fmla="*/ 0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959" name="Freeform 418"/>
            <p:cNvSpPr>
              <a:spLocks/>
            </p:cNvSpPr>
            <p:nvPr/>
          </p:nvSpPr>
          <p:spPr bwMode="auto">
            <a:xfrm>
              <a:off x="587"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0" name="Freeform 419"/>
            <p:cNvSpPr>
              <a:spLocks/>
            </p:cNvSpPr>
            <p:nvPr/>
          </p:nvSpPr>
          <p:spPr bwMode="auto">
            <a:xfrm>
              <a:off x="581" y="692"/>
              <a:ext cx="1" cy="6"/>
            </a:xfrm>
            <a:custGeom>
              <a:avLst/>
              <a:gdLst>
                <a:gd name="T0" fmla="*/ 0 w 1"/>
                <a:gd name="T1" fmla="*/ 6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0"/>
                  </a:lnTo>
                  <a:lnTo>
                    <a:pt x="0" y="6"/>
                  </a:lnTo>
                  <a:close/>
                </a:path>
              </a:pathLst>
            </a:custGeom>
            <a:solidFill>
              <a:srgbClr val="000000"/>
            </a:solidFill>
            <a:ln w="9525">
              <a:noFill/>
              <a:round/>
              <a:headEnd/>
              <a:tailEnd/>
            </a:ln>
          </p:spPr>
          <p:txBody>
            <a:bodyPr/>
            <a:lstStyle/>
            <a:p>
              <a:endParaRPr lang="en-US"/>
            </a:p>
          </p:txBody>
        </p:sp>
        <p:sp>
          <p:nvSpPr>
            <p:cNvPr id="23961" name="Freeform 420"/>
            <p:cNvSpPr>
              <a:spLocks/>
            </p:cNvSpPr>
            <p:nvPr/>
          </p:nvSpPr>
          <p:spPr bwMode="auto">
            <a:xfrm>
              <a:off x="581" y="6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2" name="Freeform 421"/>
            <p:cNvSpPr>
              <a:spLocks/>
            </p:cNvSpPr>
            <p:nvPr/>
          </p:nvSpPr>
          <p:spPr bwMode="auto">
            <a:xfrm>
              <a:off x="581" y="6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3" name="Freeform 422"/>
            <p:cNvSpPr>
              <a:spLocks/>
            </p:cNvSpPr>
            <p:nvPr/>
          </p:nvSpPr>
          <p:spPr bwMode="auto">
            <a:xfrm>
              <a:off x="581"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4" name="Freeform 423"/>
            <p:cNvSpPr>
              <a:spLocks/>
            </p:cNvSpPr>
            <p:nvPr/>
          </p:nvSpPr>
          <p:spPr bwMode="auto">
            <a:xfrm>
              <a:off x="581"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5" name="Freeform 424"/>
            <p:cNvSpPr>
              <a:spLocks/>
            </p:cNvSpPr>
            <p:nvPr/>
          </p:nvSpPr>
          <p:spPr bwMode="auto">
            <a:xfrm>
              <a:off x="581"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6" name="Freeform 425"/>
            <p:cNvSpPr>
              <a:spLocks/>
            </p:cNvSpPr>
            <p:nvPr/>
          </p:nvSpPr>
          <p:spPr bwMode="auto">
            <a:xfrm>
              <a:off x="587" y="687"/>
              <a:ext cx="1" cy="5"/>
            </a:xfrm>
            <a:custGeom>
              <a:avLst/>
              <a:gdLst>
                <a:gd name="T0" fmla="*/ 0 w 1"/>
                <a:gd name="T1" fmla="*/ 5 h 5"/>
                <a:gd name="T2" fmla="*/ 0 w 1"/>
                <a:gd name="T3" fmla="*/ 5 h 5"/>
                <a:gd name="T4" fmla="*/ 0 w 1"/>
                <a:gd name="T5" fmla="*/ 5 h 5"/>
                <a:gd name="T6" fmla="*/ 0 w 1"/>
                <a:gd name="T7" fmla="*/ 0 h 5"/>
                <a:gd name="T8" fmla="*/ 0 w 1"/>
                <a:gd name="T9" fmla="*/ 0 h 5"/>
                <a:gd name="T10" fmla="*/ 0 w 1"/>
                <a:gd name="T11" fmla="*/ 0 h 5"/>
                <a:gd name="T12" fmla="*/ 0 w 1"/>
                <a:gd name="T13" fmla="*/ 0 h 5"/>
                <a:gd name="T14" fmla="*/ 0 w 1"/>
                <a:gd name="T15" fmla="*/ 0 h 5"/>
                <a:gd name="T16" fmla="*/ 0 w 1"/>
                <a:gd name="T17" fmla="*/ 0 h 5"/>
                <a:gd name="T18" fmla="*/ 0 w 1"/>
                <a:gd name="T19" fmla="*/ 0 h 5"/>
                <a:gd name="T20" fmla="*/ 0 w 1"/>
                <a:gd name="T21" fmla="*/ 0 h 5"/>
                <a:gd name="T22" fmla="*/ 0 w 1"/>
                <a:gd name="T23" fmla="*/ 0 h 5"/>
                <a:gd name="T24" fmla="*/ 0 w 1"/>
                <a:gd name="T25" fmla="*/ 0 h 5"/>
                <a:gd name="T26" fmla="*/ 0 w 1"/>
                <a:gd name="T27" fmla="*/ 0 h 5"/>
                <a:gd name="T28" fmla="*/ 0 w 1"/>
                <a:gd name="T29" fmla="*/ 0 h 5"/>
                <a:gd name="T30" fmla="*/ 0 w 1"/>
                <a:gd name="T31" fmla="*/ 0 h 5"/>
                <a:gd name="T32" fmla="*/ 0 w 1"/>
                <a:gd name="T33" fmla="*/ 0 h 5"/>
                <a:gd name="T34" fmla="*/ 0 w 1"/>
                <a:gd name="T35" fmla="*/ 0 h 5"/>
                <a:gd name="T36" fmla="*/ 0 w 1"/>
                <a:gd name="T37" fmla="*/ 0 h 5"/>
                <a:gd name="T38" fmla="*/ 0 w 1"/>
                <a:gd name="T39" fmla="*/ 0 h 5"/>
                <a:gd name="T40" fmla="*/ 0 w 1"/>
                <a:gd name="T41" fmla="*/ 0 h 5"/>
                <a:gd name="T42" fmla="*/ 0 w 1"/>
                <a:gd name="T43" fmla="*/ 0 h 5"/>
                <a:gd name="T44" fmla="*/ 0 w 1"/>
                <a:gd name="T45" fmla="*/ 0 h 5"/>
                <a:gd name="T46" fmla="*/ 0 w 1"/>
                <a:gd name="T47" fmla="*/ 5 h 5"/>
                <a:gd name="T48" fmla="*/ 0 w 1"/>
                <a:gd name="T49" fmla="*/ 5 h 5"/>
                <a:gd name="T50" fmla="*/ 0 w 1"/>
                <a:gd name="T51" fmla="*/ 5 h 5"/>
                <a:gd name="T52" fmla="*/ 0 w 1"/>
                <a:gd name="T53" fmla="*/ 5 h 5"/>
                <a:gd name="T54" fmla="*/ 0 w 1"/>
                <a:gd name="T55" fmla="*/ 5 h 5"/>
                <a:gd name="T56" fmla="*/ 0 w 1"/>
                <a:gd name="T57" fmla="*/ 5 h 5"/>
                <a:gd name="T58" fmla="*/ 0 w 1"/>
                <a:gd name="T59" fmla="*/ 5 h 5"/>
                <a:gd name="T60" fmla="*/ 0 w 1"/>
                <a:gd name="T61" fmla="*/ 5 h 5"/>
                <a:gd name="T62" fmla="*/ 0 w 1"/>
                <a:gd name="T63" fmla="*/ 5 h 5"/>
                <a:gd name="T64" fmla="*/ 0 w 1"/>
                <a:gd name="T65" fmla="*/ 5 h 5"/>
                <a:gd name="T66" fmla="*/ 0 w 1"/>
                <a:gd name="T67" fmla="*/ 5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5">
                  <a:moveTo>
                    <a:pt x="0" y="5"/>
                  </a:moveTo>
                  <a:lnTo>
                    <a:pt x="0" y="5"/>
                  </a:lnTo>
                  <a:lnTo>
                    <a:pt x="0" y="0"/>
                  </a:lnTo>
                  <a:lnTo>
                    <a:pt x="0" y="5"/>
                  </a:lnTo>
                  <a:close/>
                </a:path>
              </a:pathLst>
            </a:custGeom>
            <a:solidFill>
              <a:srgbClr val="000000"/>
            </a:solidFill>
            <a:ln w="9525">
              <a:noFill/>
              <a:round/>
              <a:headEnd/>
              <a:tailEnd/>
            </a:ln>
          </p:spPr>
          <p:txBody>
            <a:bodyPr/>
            <a:lstStyle/>
            <a:p>
              <a:endParaRPr lang="en-US"/>
            </a:p>
          </p:txBody>
        </p:sp>
        <p:sp>
          <p:nvSpPr>
            <p:cNvPr id="23967" name="Freeform 426"/>
            <p:cNvSpPr>
              <a:spLocks/>
            </p:cNvSpPr>
            <p:nvPr/>
          </p:nvSpPr>
          <p:spPr bwMode="auto">
            <a:xfrm>
              <a:off x="587"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8" name="Freeform 427"/>
            <p:cNvSpPr>
              <a:spLocks/>
            </p:cNvSpPr>
            <p:nvPr/>
          </p:nvSpPr>
          <p:spPr bwMode="auto">
            <a:xfrm>
              <a:off x="587"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69" name="Freeform 428"/>
            <p:cNvSpPr>
              <a:spLocks/>
            </p:cNvSpPr>
            <p:nvPr/>
          </p:nvSpPr>
          <p:spPr bwMode="auto">
            <a:xfrm>
              <a:off x="587" y="687"/>
              <a:ext cx="1" cy="5"/>
            </a:xfrm>
            <a:custGeom>
              <a:avLst/>
              <a:gdLst>
                <a:gd name="T0" fmla="*/ 0 w 1"/>
                <a:gd name="T1" fmla="*/ 5 h 5"/>
                <a:gd name="T2" fmla="*/ 0 w 1"/>
                <a:gd name="T3" fmla="*/ 5 h 5"/>
                <a:gd name="T4" fmla="*/ 0 w 1"/>
                <a:gd name="T5" fmla="*/ 5 h 5"/>
                <a:gd name="T6" fmla="*/ 0 w 1"/>
                <a:gd name="T7" fmla="*/ 5 h 5"/>
                <a:gd name="T8" fmla="*/ 0 w 1"/>
                <a:gd name="T9" fmla="*/ 5 h 5"/>
                <a:gd name="T10" fmla="*/ 0 w 1"/>
                <a:gd name="T11" fmla="*/ 0 h 5"/>
                <a:gd name="T12" fmla="*/ 0 w 1"/>
                <a:gd name="T13" fmla="*/ 0 h 5"/>
                <a:gd name="T14" fmla="*/ 0 w 1"/>
                <a:gd name="T15" fmla="*/ 0 h 5"/>
                <a:gd name="T16" fmla="*/ 0 w 1"/>
                <a:gd name="T17" fmla="*/ 0 h 5"/>
                <a:gd name="T18" fmla="*/ 0 w 1"/>
                <a:gd name="T19" fmla="*/ 0 h 5"/>
                <a:gd name="T20" fmla="*/ 0 w 1"/>
                <a:gd name="T21" fmla="*/ 0 h 5"/>
                <a:gd name="T22" fmla="*/ 0 w 1"/>
                <a:gd name="T23" fmla="*/ 0 h 5"/>
                <a:gd name="T24" fmla="*/ 0 w 1"/>
                <a:gd name="T25" fmla="*/ 0 h 5"/>
                <a:gd name="T26" fmla="*/ 0 w 1"/>
                <a:gd name="T27" fmla="*/ 0 h 5"/>
                <a:gd name="T28" fmla="*/ 0 w 1"/>
                <a:gd name="T29" fmla="*/ 0 h 5"/>
                <a:gd name="T30" fmla="*/ 0 w 1"/>
                <a:gd name="T31" fmla="*/ 0 h 5"/>
                <a:gd name="T32" fmla="*/ 0 w 1"/>
                <a:gd name="T33" fmla="*/ 0 h 5"/>
                <a:gd name="T34" fmla="*/ 0 w 1"/>
                <a:gd name="T35" fmla="*/ 0 h 5"/>
                <a:gd name="T36" fmla="*/ 0 w 1"/>
                <a:gd name="T37" fmla="*/ 0 h 5"/>
                <a:gd name="T38" fmla="*/ 0 w 1"/>
                <a:gd name="T39" fmla="*/ 0 h 5"/>
                <a:gd name="T40" fmla="*/ 0 w 1"/>
                <a:gd name="T41" fmla="*/ 0 h 5"/>
                <a:gd name="T42" fmla="*/ 0 w 1"/>
                <a:gd name="T43" fmla="*/ 0 h 5"/>
                <a:gd name="T44" fmla="*/ 0 w 1"/>
                <a:gd name="T45" fmla="*/ 0 h 5"/>
                <a:gd name="T46" fmla="*/ 0 w 1"/>
                <a:gd name="T47" fmla="*/ 0 h 5"/>
                <a:gd name="T48" fmla="*/ 0 w 1"/>
                <a:gd name="T49" fmla="*/ 0 h 5"/>
                <a:gd name="T50" fmla="*/ 0 w 1"/>
                <a:gd name="T51" fmla="*/ 0 h 5"/>
                <a:gd name="T52" fmla="*/ 0 w 1"/>
                <a:gd name="T53" fmla="*/ 0 h 5"/>
                <a:gd name="T54" fmla="*/ 0 w 1"/>
                <a:gd name="T55" fmla="*/ 0 h 5"/>
                <a:gd name="T56" fmla="*/ 0 w 1"/>
                <a:gd name="T57" fmla="*/ 5 h 5"/>
                <a:gd name="T58" fmla="*/ 0 w 1"/>
                <a:gd name="T59" fmla="*/ 5 h 5"/>
                <a:gd name="T60" fmla="*/ 0 w 1"/>
                <a:gd name="T61" fmla="*/ 5 h 5"/>
                <a:gd name="T62" fmla="*/ 0 w 1"/>
                <a:gd name="T63" fmla="*/ 5 h 5"/>
                <a:gd name="T64" fmla="*/ 0 w 1"/>
                <a:gd name="T65" fmla="*/ 5 h 5"/>
                <a:gd name="T66" fmla="*/ 0 w 1"/>
                <a:gd name="T67" fmla="*/ 5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5">
                  <a:moveTo>
                    <a:pt x="0" y="5"/>
                  </a:moveTo>
                  <a:lnTo>
                    <a:pt x="0" y="5"/>
                  </a:lnTo>
                  <a:lnTo>
                    <a:pt x="0" y="0"/>
                  </a:lnTo>
                  <a:lnTo>
                    <a:pt x="0" y="5"/>
                  </a:lnTo>
                  <a:close/>
                </a:path>
              </a:pathLst>
            </a:custGeom>
            <a:solidFill>
              <a:srgbClr val="000000"/>
            </a:solidFill>
            <a:ln w="9525">
              <a:noFill/>
              <a:round/>
              <a:headEnd/>
              <a:tailEnd/>
            </a:ln>
          </p:spPr>
          <p:txBody>
            <a:bodyPr/>
            <a:lstStyle/>
            <a:p>
              <a:endParaRPr lang="en-US"/>
            </a:p>
          </p:txBody>
        </p:sp>
        <p:sp>
          <p:nvSpPr>
            <p:cNvPr id="23970" name="Freeform 429"/>
            <p:cNvSpPr>
              <a:spLocks/>
            </p:cNvSpPr>
            <p:nvPr/>
          </p:nvSpPr>
          <p:spPr bwMode="auto">
            <a:xfrm>
              <a:off x="587"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71" name="Freeform 430"/>
            <p:cNvSpPr>
              <a:spLocks/>
            </p:cNvSpPr>
            <p:nvPr/>
          </p:nvSpPr>
          <p:spPr bwMode="auto">
            <a:xfrm>
              <a:off x="587"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72" name="Freeform 431"/>
            <p:cNvSpPr>
              <a:spLocks/>
            </p:cNvSpPr>
            <p:nvPr/>
          </p:nvSpPr>
          <p:spPr bwMode="auto">
            <a:xfrm>
              <a:off x="593"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73" name="Freeform 432"/>
            <p:cNvSpPr>
              <a:spLocks/>
            </p:cNvSpPr>
            <p:nvPr/>
          </p:nvSpPr>
          <p:spPr bwMode="auto">
            <a:xfrm>
              <a:off x="593"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74" name="Freeform 433"/>
            <p:cNvSpPr>
              <a:spLocks/>
            </p:cNvSpPr>
            <p:nvPr/>
          </p:nvSpPr>
          <p:spPr bwMode="auto">
            <a:xfrm>
              <a:off x="593" y="69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75" name="Freeform 434"/>
            <p:cNvSpPr>
              <a:spLocks/>
            </p:cNvSpPr>
            <p:nvPr/>
          </p:nvSpPr>
          <p:spPr bwMode="auto">
            <a:xfrm>
              <a:off x="593" y="692"/>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0 w 6"/>
                <a:gd name="T65" fmla="*/ 0 h 1"/>
                <a:gd name="T66" fmla="*/ 6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976" name="Freeform 435"/>
            <p:cNvSpPr>
              <a:spLocks/>
            </p:cNvSpPr>
            <p:nvPr/>
          </p:nvSpPr>
          <p:spPr bwMode="auto">
            <a:xfrm>
              <a:off x="593" y="692"/>
              <a:ext cx="6" cy="6"/>
            </a:xfrm>
            <a:custGeom>
              <a:avLst/>
              <a:gdLst>
                <a:gd name="T0" fmla="*/ 6 w 6"/>
                <a:gd name="T1" fmla="*/ 6 h 6"/>
                <a:gd name="T2" fmla="*/ 6 w 6"/>
                <a:gd name="T3" fmla="*/ 6 h 6"/>
                <a:gd name="T4" fmla="*/ 6 w 6"/>
                <a:gd name="T5" fmla="*/ 6 h 6"/>
                <a:gd name="T6" fmla="*/ 6 w 6"/>
                <a:gd name="T7" fmla="*/ 6 h 6"/>
                <a:gd name="T8" fmla="*/ 6 w 6"/>
                <a:gd name="T9" fmla="*/ 6 h 6"/>
                <a:gd name="T10" fmla="*/ 6 w 6"/>
                <a:gd name="T11" fmla="*/ 6 h 6"/>
                <a:gd name="T12" fmla="*/ 6 w 6"/>
                <a:gd name="T13" fmla="*/ 6 h 6"/>
                <a:gd name="T14" fmla="*/ 6 w 6"/>
                <a:gd name="T15" fmla="*/ 6 h 6"/>
                <a:gd name="T16" fmla="*/ 6 w 6"/>
                <a:gd name="T17" fmla="*/ 6 h 6"/>
                <a:gd name="T18" fmla="*/ 6 w 6"/>
                <a:gd name="T19" fmla="*/ 0 h 6"/>
                <a:gd name="T20" fmla="*/ 6 w 6"/>
                <a:gd name="T21" fmla="*/ 0 h 6"/>
                <a:gd name="T22" fmla="*/ 6 w 6"/>
                <a:gd name="T23" fmla="*/ 0 h 6"/>
                <a:gd name="T24" fmla="*/ 6 w 6"/>
                <a:gd name="T25" fmla="*/ 0 h 6"/>
                <a:gd name="T26" fmla="*/ 6 w 6"/>
                <a:gd name="T27" fmla="*/ 0 h 6"/>
                <a:gd name="T28" fmla="*/ 6 w 6"/>
                <a:gd name="T29" fmla="*/ 0 h 6"/>
                <a:gd name="T30" fmla="*/ 6 w 6"/>
                <a:gd name="T31" fmla="*/ 0 h 6"/>
                <a:gd name="T32" fmla="*/ 0 w 6"/>
                <a:gd name="T33" fmla="*/ 0 h 6"/>
                <a:gd name="T34" fmla="*/ 0 w 6"/>
                <a:gd name="T35" fmla="*/ 0 h 6"/>
                <a:gd name="T36" fmla="*/ 0 w 6"/>
                <a:gd name="T37" fmla="*/ 0 h 6"/>
                <a:gd name="T38" fmla="*/ 0 w 6"/>
                <a:gd name="T39" fmla="*/ 0 h 6"/>
                <a:gd name="T40" fmla="*/ 0 w 6"/>
                <a:gd name="T41" fmla="*/ 0 h 6"/>
                <a:gd name="T42" fmla="*/ 0 w 6"/>
                <a:gd name="T43" fmla="*/ 0 h 6"/>
                <a:gd name="T44" fmla="*/ 0 w 6"/>
                <a:gd name="T45" fmla="*/ 0 h 6"/>
                <a:gd name="T46" fmla="*/ 0 w 6"/>
                <a:gd name="T47" fmla="*/ 0 h 6"/>
                <a:gd name="T48" fmla="*/ 0 w 6"/>
                <a:gd name="T49" fmla="*/ 0 h 6"/>
                <a:gd name="T50" fmla="*/ 0 w 6"/>
                <a:gd name="T51" fmla="*/ 0 h 6"/>
                <a:gd name="T52" fmla="*/ 0 w 6"/>
                <a:gd name="T53" fmla="*/ 6 h 6"/>
                <a:gd name="T54" fmla="*/ 0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6" y="6"/>
                  </a:moveTo>
                  <a:lnTo>
                    <a:pt x="6" y="6"/>
                  </a:lnTo>
                  <a:lnTo>
                    <a:pt x="6" y="0"/>
                  </a:lnTo>
                  <a:lnTo>
                    <a:pt x="0" y="0"/>
                  </a:lnTo>
                  <a:lnTo>
                    <a:pt x="0" y="6"/>
                  </a:lnTo>
                  <a:lnTo>
                    <a:pt x="6" y="6"/>
                  </a:lnTo>
                  <a:close/>
                </a:path>
              </a:pathLst>
            </a:custGeom>
            <a:solidFill>
              <a:srgbClr val="000000"/>
            </a:solidFill>
            <a:ln w="9525">
              <a:noFill/>
              <a:round/>
              <a:headEnd/>
              <a:tailEnd/>
            </a:ln>
          </p:spPr>
          <p:txBody>
            <a:bodyPr/>
            <a:lstStyle/>
            <a:p>
              <a:endParaRPr lang="en-US"/>
            </a:p>
          </p:txBody>
        </p:sp>
        <p:sp>
          <p:nvSpPr>
            <p:cNvPr id="23977" name="Freeform 436"/>
            <p:cNvSpPr>
              <a:spLocks/>
            </p:cNvSpPr>
            <p:nvPr/>
          </p:nvSpPr>
          <p:spPr bwMode="auto">
            <a:xfrm>
              <a:off x="593" y="698"/>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0 w 6"/>
                <a:gd name="T31" fmla="*/ 0 h 1"/>
                <a:gd name="T32" fmla="*/ 0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978" name="Freeform 437"/>
            <p:cNvSpPr>
              <a:spLocks/>
            </p:cNvSpPr>
            <p:nvPr/>
          </p:nvSpPr>
          <p:spPr bwMode="auto">
            <a:xfrm>
              <a:off x="587" y="6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79" name="Freeform 438"/>
            <p:cNvSpPr>
              <a:spLocks/>
            </p:cNvSpPr>
            <p:nvPr/>
          </p:nvSpPr>
          <p:spPr bwMode="auto">
            <a:xfrm>
              <a:off x="587" y="698"/>
              <a:ext cx="1" cy="6"/>
            </a:xfrm>
            <a:custGeom>
              <a:avLst/>
              <a:gdLst>
                <a:gd name="T0" fmla="*/ 0 w 1"/>
                <a:gd name="T1" fmla="*/ 0 h 6"/>
                <a:gd name="T2" fmla="*/ 0 w 1"/>
                <a:gd name="T3" fmla="*/ 0 h 6"/>
                <a:gd name="T4" fmla="*/ 0 w 1"/>
                <a:gd name="T5" fmla="*/ 0 h 6"/>
                <a:gd name="T6" fmla="*/ 0 w 1"/>
                <a:gd name="T7" fmla="*/ 0 h 6"/>
                <a:gd name="T8" fmla="*/ 0 w 1"/>
                <a:gd name="T9" fmla="*/ 0 h 6"/>
                <a:gd name="T10" fmla="*/ 0 w 1"/>
                <a:gd name="T11" fmla="*/ 0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0 h 6"/>
                <a:gd name="T54" fmla="*/ 0 w 1"/>
                <a:gd name="T55" fmla="*/ 0 h 6"/>
                <a:gd name="T56" fmla="*/ 0 w 1"/>
                <a:gd name="T57" fmla="*/ 0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0"/>
                  </a:moveTo>
                  <a:lnTo>
                    <a:pt x="0" y="0"/>
                  </a:lnTo>
                  <a:lnTo>
                    <a:pt x="0" y="6"/>
                  </a:lnTo>
                  <a:lnTo>
                    <a:pt x="0" y="0"/>
                  </a:lnTo>
                  <a:close/>
                </a:path>
              </a:pathLst>
            </a:custGeom>
            <a:solidFill>
              <a:srgbClr val="000000"/>
            </a:solidFill>
            <a:ln w="9525">
              <a:noFill/>
              <a:round/>
              <a:headEnd/>
              <a:tailEnd/>
            </a:ln>
          </p:spPr>
          <p:txBody>
            <a:bodyPr/>
            <a:lstStyle/>
            <a:p>
              <a:endParaRPr lang="en-US"/>
            </a:p>
          </p:txBody>
        </p:sp>
        <p:sp>
          <p:nvSpPr>
            <p:cNvPr id="23980" name="Freeform 439"/>
            <p:cNvSpPr>
              <a:spLocks/>
            </p:cNvSpPr>
            <p:nvPr/>
          </p:nvSpPr>
          <p:spPr bwMode="auto">
            <a:xfrm>
              <a:off x="587" y="698"/>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0 h 6"/>
                <a:gd name="T62" fmla="*/ 0 w 1"/>
                <a:gd name="T63" fmla="*/ 0 h 6"/>
                <a:gd name="T64" fmla="*/ 0 w 1"/>
                <a:gd name="T65" fmla="*/ 0 h 6"/>
                <a:gd name="T66" fmla="*/ 0 w 1"/>
                <a:gd name="T67" fmla="*/ 6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981" name="Freeform 440"/>
            <p:cNvSpPr>
              <a:spLocks/>
            </p:cNvSpPr>
            <p:nvPr/>
          </p:nvSpPr>
          <p:spPr bwMode="auto">
            <a:xfrm>
              <a:off x="593" y="69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82" name="Freeform 441"/>
            <p:cNvSpPr>
              <a:spLocks/>
            </p:cNvSpPr>
            <p:nvPr/>
          </p:nvSpPr>
          <p:spPr bwMode="auto">
            <a:xfrm>
              <a:off x="593" y="698"/>
              <a:ext cx="1" cy="6"/>
            </a:xfrm>
            <a:custGeom>
              <a:avLst/>
              <a:gdLst>
                <a:gd name="T0" fmla="*/ 0 w 1"/>
                <a:gd name="T1" fmla="*/ 6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0 h 6"/>
                <a:gd name="T18" fmla="*/ 0 w 1"/>
                <a:gd name="T19" fmla="*/ 0 h 6"/>
                <a:gd name="T20" fmla="*/ 0 w 1"/>
                <a:gd name="T21" fmla="*/ 0 h 6"/>
                <a:gd name="T22" fmla="*/ 0 w 1"/>
                <a:gd name="T23" fmla="*/ 0 h 6"/>
                <a:gd name="T24" fmla="*/ 0 w 1"/>
                <a:gd name="T25" fmla="*/ 0 h 6"/>
                <a:gd name="T26" fmla="*/ 0 w 1"/>
                <a:gd name="T27" fmla="*/ 0 h 6"/>
                <a:gd name="T28" fmla="*/ 0 w 1"/>
                <a:gd name="T29" fmla="*/ 0 h 6"/>
                <a:gd name="T30" fmla="*/ 0 w 1"/>
                <a:gd name="T31" fmla="*/ 0 h 6"/>
                <a:gd name="T32" fmla="*/ 0 w 1"/>
                <a:gd name="T33" fmla="*/ 0 h 6"/>
                <a:gd name="T34" fmla="*/ 0 w 1"/>
                <a:gd name="T35" fmla="*/ 0 h 6"/>
                <a:gd name="T36" fmla="*/ 0 w 1"/>
                <a:gd name="T37" fmla="*/ 0 h 6"/>
                <a:gd name="T38" fmla="*/ 0 w 1"/>
                <a:gd name="T39" fmla="*/ 0 h 6"/>
                <a:gd name="T40" fmla="*/ 0 w 1"/>
                <a:gd name="T41" fmla="*/ 0 h 6"/>
                <a:gd name="T42" fmla="*/ 0 w 1"/>
                <a:gd name="T43" fmla="*/ 0 h 6"/>
                <a:gd name="T44" fmla="*/ 0 w 1"/>
                <a:gd name="T45" fmla="*/ 0 h 6"/>
                <a:gd name="T46" fmla="*/ 0 w 1"/>
                <a:gd name="T47" fmla="*/ 0 h 6"/>
                <a:gd name="T48" fmla="*/ 0 w 1"/>
                <a:gd name="T49" fmla="*/ 0 h 6"/>
                <a:gd name="T50" fmla="*/ 0 w 1"/>
                <a:gd name="T51" fmla="*/ 0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6">
                  <a:moveTo>
                    <a:pt x="0" y="6"/>
                  </a:moveTo>
                  <a:lnTo>
                    <a:pt x="0" y="6"/>
                  </a:lnTo>
                  <a:lnTo>
                    <a:pt x="0" y="0"/>
                  </a:lnTo>
                  <a:lnTo>
                    <a:pt x="0" y="6"/>
                  </a:lnTo>
                  <a:close/>
                </a:path>
              </a:pathLst>
            </a:custGeom>
            <a:solidFill>
              <a:srgbClr val="000000"/>
            </a:solidFill>
            <a:ln w="9525">
              <a:noFill/>
              <a:round/>
              <a:headEnd/>
              <a:tailEnd/>
            </a:ln>
          </p:spPr>
          <p:txBody>
            <a:bodyPr/>
            <a:lstStyle/>
            <a:p>
              <a:endParaRPr lang="en-US"/>
            </a:p>
          </p:txBody>
        </p:sp>
        <p:sp>
          <p:nvSpPr>
            <p:cNvPr id="23983" name="Freeform 442"/>
            <p:cNvSpPr>
              <a:spLocks/>
            </p:cNvSpPr>
            <p:nvPr/>
          </p:nvSpPr>
          <p:spPr bwMode="auto">
            <a:xfrm>
              <a:off x="593"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84" name="Freeform 443"/>
            <p:cNvSpPr>
              <a:spLocks/>
            </p:cNvSpPr>
            <p:nvPr/>
          </p:nvSpPr>
          <p:spPr bwMode="auto">
            <a:xfrm>
              <a:off x="599"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85" name="Freeform 444"/>
            <p:cNvSpPr>
              <a:spLocks/>
            </p:cNvSpPr>
            <p:nvPr/>
          </p:nvSpPr>
          <p:spPr bwMode="auto">
            <a:xfrm>
              <a:off x="593" y="704"/>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0 w 6"/>
                <a:gd name="T37" fmla="*/ 0 h 1"/>
                <a:gd name="T38" fmla="*/ 0 w 6"/>
                <a:gd name="T39" fmla="*/ 0 h 1"/>
                <a:gd name="T40" fmla="*/ 0 w 6"/>
                <a:gd name="T41" fmla="*/ 0 h 1"/>
                <a:gd name="T42" fmla="*/ 0 w 6"/>
                <a:gd name="T43" fmla="*/ 0 h 1"/>
                <a:gd name="T44" fmla="*/ 0 w 6"/>
                <a:gd name="T45" fmla="*/ 0 h 1"/>
                <a:gd name="T46" fmla="*/ 0 w 6"/>
                <a:gd name="T47" fmla="*/ 0 h 1"/>
                <a:gd name="T48" fmla="*/ 0 w 6"/>
                <a:gd name="T49" fmla="*/ 0 h 1"/>
                <a:gd name="T50" fmla="*/ 0 w 6"/>
                <a:gd name="T51" fmla="*/ 0 h 1"/>
                <a:gd name="T52" fmla="*/ 0 w 6"/>
                <a:gd name="T53" fmla="*/ 0 h 1"/>
                <a:gd name="T54" fmla="*/ 0 w 6"/>
                <a:gd name="T55" fmla="*/ 0 h 1"/>
                <a:gd name="T56" fmla="*/ 0 w 6"/>
                <a:gd name="T57" fmla="*/ 0 h 1"/>
                <a:gd name="T58" fmla="*/ 0 w 6"/>
                <a:gd name="T59" fmla="*/ 0 h 1"/>
                <a:gd name="T60" fmla="*/ 0 w 6"/>
                <a:gd name="T61" fmla="*/ 0 h 1"/>
                <a:gd name="T62" fmla="*/ 0 w 6"/>
                <a:gd name="T63" fmla="*/ 0 h 1"/>
                <a:gd name="T64" fmla="*/ 0 w 6"/>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1">
                  <a:moveTo>
                    <a:pt x="6" y="0"/>
                  </a:moveTo>
                  <a:lnTo>
                    <a:pt x="6" y="0"/>
                  </a:lnTo>
                  <a:lnTo>
                    <a:pt x="0" y="0"/>
                  </a:lnTo>
                  <a:lnTo>
                    <a:pt x="6" y="0"/>
                  </a:lnTo>
                  <a:close/>
                </a:path>
              </a:pathLst>
            </a:custGeom>
            <a:solidFill>
              <a:srgbClr val="000000"/>
            </a:solidFill>
            <a:ln w="9525">
              <a:noFill/>
              <a:round/>
              <a:headEnd/>
              <a:tailEnd/>
            </a:ln>
          </p:spPr>
          <p:txBody>
            <a:bodyPr/>
            <a:lstStyle/>
            <a:p>
              <a:endParaRPr lang="en-US"/>
            </a:p>
          </p:txBody>
        </p:sp>
        <p:sp>
          <p:nvSpPr>
            <p:cNvPr id="23986" name="Freeform 445"/>
            <p:cNvSpPr>
              <a:spLocks/>
            </p:cNvSpPr>
            <p:nvPr/>
          </p:nvSpPr>
          <p:spPr bwMode="auto">
            <a:xfrm>
              <a:off x="593" y="704"/>
              <a:ext cx="6" cy="1"/>
            </a:xfrm>
            <a:custGeom>
              <a:avLst/>
              <a:gdLst>
                <a:gd name="T0" fmla="*/ 0 w 6"/>
                <a:gd name="T1" fmla="*/ 0 h 1"/>
                <a:gd name="T2" fmla="*/ 0 w 6"/>
                <a:gd name="T3" fmla="*/ 0 h 1"/>
                <a:gd name="T4" fmla="*/ 0 w 6"/>
                <a:gd name="T5" fmla="*/ 0 h 1"/>
                <a:gd name="T6" fmla="*/ 0 w 6"/>
                <a:gd name="T7" fmla="*/ 0 h 1"/>
                <a:gd name="T8" fmla="*/ 0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6 w 6"/>
                <a:gd name="T25" fmla="*/ 0 h 1"/>
                <a:gd name="T26" fmla="*/ 6 w 6"/>
                <a:gd name="T27" fmla="*/ 0 h 1"/>
                <a:gd name="T28" fmla="*/ 6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6 w 6"/>
                <a:gd name="T45" fmla="*/ 0 h 1"/>
                <a:gd name="T46" fmla="*/ 6 w 6"/>
                <a:gd name="T47" fmla="*/ 0 h 1"/>
                <a:gd name="T48" fmla="*/ 6 w 6"/>
                <a:gd name="T49" fmla="*/ 0 h 1"/>
                <a:gd name="T50" fmla="*/ 6 w 6"/>
                <a:gd name="T51" fmla="*/ 0 h 1"/>
                <a:gd name="T52" fmla="*/ 6 w 6"/>
                <a:gd name="T53" fmla="*/ 0 h 1"/>
                <a:gd name="T54" fmla="*/ 6 w 6"/>
                <a:gd name="T55" fmla="*/ 0 h 1"/>
                <a:gd name="T56" fmla="*/ 6 w 6"/>
                <a:gd name="T57" fmla="*/ 0 h 1"/>
                <a:gd name="T58" fmla="*/ 6 w 6"/>
                <a:gd name="T59" fmla="*/ 0 h 1"/>
                <a:gd name="T60" fmla="*/ 6 w 6"/>
                <a:gd name="T61" fmla="*/ 0 h 1"/>
                <a:gd name="T62" fmla="*/ 6 w 6"/>
                <a:gd name="T63" fmla="*/ 0 h 1"/>
                <a:gd name="T64" fmla="*/ 6 w 6"/>
                <a:gd name="T65" fmla="*/ 0 h 1"/>
                <a:gd name="T66" fmla="*/ 0 w 6"/>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 h="1">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987" name="Freeform 446"/>
            <p:cNvSpPr>
              <a:spLocks/>
            </p:cNvSpPr>
            <p:nvPr/>
          </p:nvSpPr>
          <p:spPr bwMode="auto">
            <a:xfrm>
              <a:off x="581"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88" name="Freeform 447"/>
            <p:cNvSpPr>
              <a:spLocks/>
            </p:cNvSpPr>
            <p:nvPr/>
          </p:nvSpPr>
          <p:spPr bwMode="auto">
            <a:xfrm>
              <a:off x="581"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89" name="Freeform 448"/>
            <p:cNvSpPr>
              <a:spLocks/>
            </p:cNvSpPr>
            <p:nvPr/>
          </p:nvSpPr>
          <p:spPr bwMode="auto">
            <a:xfrm>
              <a:off x="581" y="704"/>
              <a:ext cx="1" cy="6"/>
            </a:xfrm>
            <a:custGeom>
              <a:avLst/>
              <a:gdLst>
                <a:gd name="T0" fmla="*/ 0 w 1"/>
                <a:gd name="T1" fmla="*/ 0 h 6"/>
                <a:gd name="T2" fmla="*/ 0 w 1"/>
                <a:gd name="T3" fmla="*/ 6 h 6"/>
                <a:gd name="T4" fmla="*/ 0 w 1"/>
                <a:gd name="T5" fmla="*/ 6 h 6"/>
                <a:gd name="T6" fmla="*/ 0 w 1"/>
                <a:gd name="T7" fmla="*/ 6 h 6"/>
                <a:gd name="T8" fmla="*/ 0 w 1"/>
                <a:gd name="T9" fmla="*/ 6 h 6"/>
                <a:gd name="T10" fmla="*/ 0 w 1"/>
                <a:gd name="T11" fmla="*/ 6 h 6"/>
                <a:gd name="T12" fmla="*/ 0 w 1"/>
                <a:gd name="T13" fmla="*/ 6 h 6"/>
                <a:gd name="T14" fmla="*/ 0 w 1"/>
                <a:gd name="T15" fmla="*/ 6 h 6"/>
                <a:gd name="T16" fmla="*/ 0 w 1"/>
                <a:gd name="T17" fmla="*/ 6 h 6"/>
                <a:gd name="T18" fmla="*/ 0 w 1"/>
                <a:gd name="T19" fmla="*/ 6 h 6"/>
                <a:gd name="T20" fmla="*/ 0 w 1"/>
                <a:gd name="T21" fmla="*/ 6 h 6"/>
                <a:gd name="T22" fmla="*/ 0 w 1"/>
                <a:gd name="T23" fmla="*/ 6 h 6"/>
                <a:gd name="T24" fmla="*/ 0 w 1"/>
                <a:gd name="T25" fmla="*/ 6 h 6"/>
                <a:gd name="T26" fmla="*/ 0 w 1"/>
                <a:gd name="T27" fmla="*/ 6 h 6"/>
                <a:gd name="T28" fmla="*/ 0 w 1"/>
                <a:gd name="T29" fmla="*/ 6 h 6"/>
                <a:gd name="T30" fmla="*/ 0 w 1"/>
                <a:gd name="T31" fmla="*/ 6 h 6"/>
                <a:gd name="T32" fmla="*/ 0 w 1"/>
                <a:gd name="T33" fmla="*/ 6 h 6"/>
                <a:gd name="T34" fmla="*/ 0 w 1"/>
                <a:gd name="T35" fmla="*/ 6 h 6"/>
                <a:gd name="T36" fmla="*/ 0 w 1"/>
                <a:gd name="T37" fmla="*/ 6 h 6"/>
                <a:gd name="T38" fmla="*/ 0 w 1"/>
                <a:gd name="T39" fmla="*/ 6 h 6"/>
                <a:gd name="T40" fmla="*/ 0 w 1"/>
                <a:gd name="T41" fmla="*/ 6 h 6"/>
                <a:gd name="T42" fmla="*/ 0 w 1"/>
                <a:gd name="T43" fmla="*/ 6 h 6"/>
                <a:gd name="T44" fmla="*/ 0 w 1"/>
                <a:gd name="T45" fmla="*/ 6 h 6"/>
                <a:gd name="T46" fmla="*/ 0 w 1"/>
                <a:gd name="T47" fmla="*/ 6 h 6"/>
                <a:gd name="T48" fmla="*/ 0 w 1"/>
                <a:gd name="T49" fmla="*/ 6 h 6"/>
                <a:gd name="T50" fmla="*/ 0 w 1"/>
                <a:gd name="T51" fmla="*/ 6 h 6"/>
                <a:gd name="T52" fmla="*/ 0 w 1"/>
                <a:gd name="T53" fmla="*/ 6 h 6"/>
                <a:gd name="T54" fmla="*/ 0 w 1"/>
                <a:gd name="T55" fmla="*/ 6 h 6"/>
                <a:gd name="T56" fmla="*/ 0 w 1"/>
                <a:gd name="T57" fmla="*/ 6 h 6"/>
                <a:gd name="T58" fmla="*/ 0 w 1"/>
                <a:gd name="T59" fmla="*/ 6 h 6"/>
                <a:gd name="T60" fmla="*/ 0 w 1"/>
                <a:gd name="T61" fmla="*/ 6 h 6"/>
                <a:gd name="T62" fmla="*/ 0 w 1"/>
                <a:gd name="T63" fmla="*/ 6 h 6"/>
                <a:gd name="T64" fmla="*/ 0 w 1"/>
                <a:gd name="T65" fmla="*/ 0 h 6"/>
                <a:gd name="T66" fmla="*/ 0 w 1"/>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6">
                  <a:moveTo>
                    <a:pt x="0" y="0"/>
                  </a:moveTo>
                  <a:lnTo>
                    <a:pt x="0" y="6"/>
                  </a:lnTo>
                  <a:lnTo>
                    <a:pt x="0" y="0"/>
                  </a:lnTo>
                  <a:close/>
                </a:path>
              </a:pathLst>
            </a:custGeom>
            <a:solidFill>
              <a:srgbClr val="000000"/>
            </a:solidFill>
            <a:ln w="9525">
              <a:noFill/>
              <a:round/>
              <a:headEnd/>
              <a:tailEnd/>
            </a:ln>
          </p:spPr>
          <p:txBody>
            <a:bodyPr/>
            <a:lstStyle/>
            <a:p>
              <a:endParaRPr lang="en-US"/>
            </a:p>
          </p:txBody>
        </p:sp>
        <p:sp>
          <p:nvSpPr>
            <p:cNvPr id="23990" name="Freeform 449"/>
            <p:cNvSpPr>
              <a:spLocks/>
            </p:cNvSpPr>
            <p:nvPr/>
          </p:nvSpPr>
          <p:spPr bwMode="auto">
            <a:xfrm>
              <a:off x="581" y="7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91" name="Freeform 450"/>
            <p:cNvSpPr>
              <a:spLocks/>
            </p:cNvSpPr>
            <p:nvPr/>
          </p:nvSpPr>
          <p:spPr bwMode="auto">
            <a:xfrm>
              <a:off x="581" y="704"/>
              <a:ext cx="1" cy="12"/>
            </a:xfrm>
            <a:custGeom>
              <a:avLst/>
              <a:gdLst>
                <a:gd name="T0" fmla="*/ 0 w 1"/>
                <a:gd name="T1" fmla="*/ 12 h 12"/>
                <a:gd name="T2" fmla="*/ 0 w 1"/>
                <a:gd name="T3" fmla="*/ 12 h 12"/>
                <a:gd name="T4" fmla="*/ 0 w 1"/>
                <a:gd name="T5" fmla="*/ 12 h 12"/>
                <a:gd name="T6" fmla="*/ 0 w 1"/>
                <a:gd name="T7" fmla="*/ 12 h 12"/>
                <a:gd name="T8" fmla="*/ 0 w 1"/>
                <a:gd name="T9" fmla="*/ 6 h 12"/>
                <a:gd name="T10" fmla="*/ 0 w 1"/>
                <a:gd name="T11" fmla="*/ 6 h 12"/>
                <a:gd name="T12" fmla="*/ 0 w 1"/>
                <a:gd name="T13" fmla="*/ 6 h 12"/>
                <a:gd name="T14" fmla="*/ 0 w 1"/>
                <a:gd name="T15" fmla="*/ 6 h 12"/>
                <a:gd name="T16" fmla="*/ 0 w 1"/>
                <a:gd name="T17" fmla="*/ 6 h 12"/>
                <a:gd name="T18" fmla="*/ 0 w 1"/>
                <a:gd name="T19" fmla="*/ 6 h 12"/>
                <a:gd name="T20" fmla="*/ 0 w 1"/>
                <a:gd name="T21" fmla="*/ 6 h 12"/>
                <a:gd name="T22" fmla="*/ 0 w 1"/>
                <a:gd name="T23" fmla="*/ 6 h 12"/>
                <a:gd name="T24" fmla="*/ 0 w 1"/>
                <a:gd name="T25" fmla="*/ 6 h 12"/>
                <a:gd name="T26" fmla="*/ 0 w 1"/>
                <a:gd name="T27" fmla="*/ 0 h 12"/>
                <a:gd name="T28" fmla="*/ 0 w 1"/>
                <a:gd name="T29" fmla="*/ 0 h 12"/>
                <a:gd name="T30" fmla="*/ 0 w 1"/>
                <a:gd name="T31" fmla="*/ 0 h 12"/>
                <a:gd name="T32" fmla="*/ 0 w 1"/>
                <a:gd name="T33" fmla="*/ 0 h 12"/>
                <a:gd name="T34" fmla="*/ 0 w 1"/>
                <a:gd name="T35" fmla="*/ 0 h 12"/>
                <a:gd name="T36" fmla="*/ 0 w 1"/>
                <a:gd name="T37" fmla="*/ 6 h 12"/>
                <a:gd name="T38" fmla="*/ 0 w 1"/>
                <a:gd name="T39" fmla="*/ 6 h 12"/>
                <a:gd name="T40" fmla="*/ 0 w 1"/>
                <a:gd name="T41" fmla="*/ 6 h 12"/>
                <a:gd name="T42" fmla="*/ 0 w 1"/>
                <a:gd name="T43" fmla="*/ 6 h 12"/>
                <a:gd name="T44" fmla="*/ 0 w 1"/>
                <a:gd name="T45" fmla="*/ 6 h 12"/>
                <a:gd name="T46" fmla="*/ 0 w 1"/>
                <a:gd name="T47" fmla="*/ 6 h 12"/>
                <a:gd name="T48" fmla="*/ 0 w 1"/>
                <a:gd name="T49" fmla="*/ 6 h 12"/>
                <a:gd name="T50" fmla="*/ 0 w 1"/>
                <a:gd name="T51" fmla="*/ 6 h 12"/>
                <a:gd name="T52" fmla="*/ 0 w 1"/>
                <a:gd name="T53" fmla="*/ 6 h 12"/>
                <a:gd name="T54" fmla="*/ 0 w 1"/>
                <a:gd name="T55" fmla="*/ 6 h 12"/>
                <a:gd name="T56" fmla="*/ 0 w 1"/>
                <a:gd name="T57" fmla="*/ 12 h 12"/>
                <a:gd name="T58" fmla="*/ 0 w 1"/>
                <a:gd name="T59" fmla="*/ 12 h 12"/>
                <a:gd name="T60" fmla="*/ 0 w 1"/>
                <a:gd name="T61" fmla="*/ 12 h 12"/>
                <a:gd name="T62" fmla="*/ 0 w 1"/>
                <a:gd name="T63" fmla="*/ 12 h 12"/>
                <a:gd name="T64" fmla="*/ 0 w 1"/>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 h="12">
                  <a:moveTo>
                    <a:pt x="0" y="12"/>
                  </a:moveTo>
                  <a:lnTo>
                    <a:pt x="0" y="12"/>
                  </a:lnTo>
                  <a:lnTo>
                    <a:pt x="0" y="6"/>
                  </a:lnTo>
                  <a:lnTo>
                    <a:pt x="0" y="0"/>
                  </a:lnTo>
                  <a:lnTo>
                    <a:pt x="0" y="6"/>
                  </a:lnTo>
                  <a:lnTo>
                    <a:pt x="0" y="12"/>
                  </a:lnTo>
                  <a:close/>
                </a:path>
              </a:pathLst>
            </a:custGeom>
            <a:solidFill>
              <a:srgbClr val="000000"/>
            </a:solidFill>
            <a:ln w="9525">
              <a:noFill/>
              <a:round/>
              <a:headEnd/>
              <a:tailEnd/>
            </a:ln>
          </p:spPr>
          <p:txBody>
            <a:bodyPr/>
            <a:lstStyle/>
            <a:p>
              <a:endParaRPr lang="en-US"/>
            </a:p>
          </p:txBody>
        </p:sp>
        <p:sp>
          <p:nvSpPr>
            <p:cNvPr id="23992" name="Freeform 451"/>
            <p:cNvSpPr>
              <a:spLocks/>
            </p:cNvSpPr>
            <p:nvPr/>
          </p:nvSpPr>
          <p:spPr bwMode="auto">
            <a:xfrm>
              <a:off x="581"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93" name="Freeform 452"/>
            <p:cNvSpPr>
              <a:spLocks/>
            </p:cNvSpPr>
            <p:nvPr/>
          </p:nvSpPr>
          <p:spPr bwMode="auto">
            <a:xfrm>
              <a:off x="575" y="7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sp>
          <p:nvSpPr>
            <p:cNvPr id="23994" name="Freeform 453"/>
            <p:cNvSpPr>
              <a:spLocks/>
            </p:cNvSpPr>
            <p:nvPr/>
          </p:nvSpPr>
          <p:spPr bwMode="auto">
            <a:xfrm>
              <a:off x="569" y="716"/>
              <a:ext cx="6" cy="6"/>
            </a:xfrm>
            <a:custGeom>
              <a:avLst/>
              <a:gdLst>
                <a:gd name="T0" fmla="*/ 0 w 6"/>
                <a:gd name="T1" fmla="*/ 6 h 6"/>
                <a:gd name="T2" fmla="*/ 6 w 6"/>
                <a:gd name="T3" fmla="*/ 6 h 6"/>
                <a:gd name="T4" fmla="*/ 6 w 6"/>
                <a:gd name="T5" fmla="*/ 6 h 6"/>
                <a:gd name="T6" fmla="*/ 6 w 6"/>
                <a:gd name="T7" fmla="*/ 6 h 6"/>
                <a:gd name="T8" fmla="*/ 6 w 6"/>
                <a:gd name="T9" fmla="*/ 6 h 6"/>
                <a:gd name="T10" fmla="*/ 6 w 6"/>
                <a:gd name="T11" fmla="*/ 6 h 6"/>
                <a:gd name="T12" fmla="*/ 6 w 6"/>
                <a:gd name="T13" fmla="*/ 6 h 6"/>
                <a:gd name="T14" fmla="*/ 6 w 6"/>
                <a:gd name="T15" fmla="*/ 6 h 6"/>
                <a:gd name="T16" fmla="*/ 6 w 6"/>
                <a:gd name="T17" fmla="*/ 6 h 6"/>
                <a:gd name="T18" fmla="*/ 6 w 6"/>
                <a:gd name="T19" fmla="*/ 6 h 6"/>
                <a:gd name="T20" fmla="*/ 6 w 6"/>
                <a:gd name="T21" fmla="*/ 6 h 6"/>
                <a:gd name="T22" fmla="*/ 6 w 6"/>
                <a:gd name="T23" fmla="*/ 6 h 6"/>
                <a:gd name="T24" fmla="*/ 6 w 6"/>
                <a:gd name="T25" fmla="*/ 0 h 6"/>
                <a:gd name="T26" fmla="*/ 6 w 6"/>
                <a:gd name="T27" fmla="*/ 0 h 6"/>
                <a:gd name="T28" fmla="*/ 6 w 6"/>
                <a:gd name="T29" fmla="*/ 0 h 6"/>
                <a:gd name="T30" fmla="*/ 6 w 6"/>
                <a:gd name="T31" fmla="*/ 0 h 6"/>
                <a:gd name="T32" fmla="*/ 6 w 6"/>
                <a:gd name="T33" fmla="*/ 0 h 6"/>
                <a:gd name="T34" fmla="*/ 6 w 6"/>
                <a:gd name="T35" fmla="*/ 0 h 6"/>
                <a:gd name="T36" fmla="*/ 6 w 6"/>
                <a:gd name="T37" fmla="*/ 0 h 6"/>
                <a:gd name="T38" fmla="*/ 6 w 6"/>
                <a:gd name="T39" fmla="*/ 0 h 6"/>
                <a:gd name="T40" fmla="*/ 6 w 6"/>
                <a:gd name="T41" fmla="*/ 0 h 6"/>
                <a:gd name="T42" fmla="*/ 6 w 6"/>
                <a:gd name="T43" fmla="*/ 0 h 6"/>
                <a:gd name="T44" fmla="*/ 6 w 6"/>
                <a:gd name="T45" fmla="*/ 6 h 6"/>
                <a:gd name="T46" fmla="*/ 6 w 6"/>
                <a:gd name="T47" fmla="*/ 6 h 6"/>
                <a:gd name="T48" fmla="*/ 6 w 6"/>
                <a:gd name="T49" fmla="*/ 6 h 6"/>
                <a:gd name="T50" fmla="*/ 6 w 6"/>
                <a:gd name="T51" fmla="*/ 6 h 6"/>
                <a:gd name="T52" fmla="*/ 6 w 6"/>
                <a:gd name="T53" fmla="*/ 6 h 6"/>
                <a:gd name="T54" fmla="*/ 6 w 6"/>
                <a:gd name="T55" fmla="*/ 6 h 6"/>
                <a:gd name="T56" fmla="*/ 0 w 6"/>
                <a:gd name="T57" fmla="*/ 6 h 6"/>
                <a:gd name="T58" fmla="*/ 0 w 6"/>
                <a:gd name="T59" fmla="*/ 6 h 6"/>
                <a:gd name="T60" fmla="*/ 0 w 6"/>
                <a:gd name="T61" fmla="*/ 6 h 6"/>
                <a:gd name="T62" fmla="*/ 0 w 6"/>
                <a:gd name="T63" fmla="*/ 6 h 6"/>
                <a:gd name="T64" fmla="*/ 0 w 6"/>
                <a:gd name="T65" fmla="*/ 6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6">
                  <a:moveTo>
                    <a:pt x="0" y="6"/>
                  </a:moveTo>
                  <a:lnTo>
                    <a:pt x="0" y="6"/>
                  </a:lnTo>
                  <a:lnTo>
                    <a:pt x="6" y="6"/>
                  </a:lnTo>
                  <a:lnTo>
                    <a:pt x="6" y="0"/>
                  </a:lnTo>
                  <a:lnTo>
                    <a:pt x="6" y="6"/>
                  </a:lnTo>
                  <a:lnTo>
                    <a:pt x="0" y="6"/>
                  </a:lnTo>
                  <a:close/>
                </a:path>
              </a:pathLst>
            </a:custGeom>
            <a:solidFill>
              <a:srgbClr val="000000"/>
            </a:solidFill>
            <a:ln w="9525">
              <a:noFill/>
              <a:round/>
              <a:headEnd/>
              <a:tailEnd/>
            </a:ln>
          </p:spPr>
          <p:txBody>
            <a:bodyPr/>
            <a:lstStyle/>
            <a:p>
              <a:endParaRPr lang="en-US"/>
            </a:p>
          </p:txBody>
        </p:sp>
        <p:sp>
          <p:nvSpPr>
            <p:cNvPr id="23995" name="Freeform 454"/>
            <p:cNvSpPr>
              <a:spLocks/>
            </p:cNvSpPr>
            <p:nvPr/>
          </p:nvSpPr>
          <p:spPr bwMode="auto">
            <a:xfrm>
              <a:off x="569" y="72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 h="1">
                  <a:moveTo>
                    <a:pt x="0" y="0"/>
                  </a:moveTo>
                  <a:lnTo>
                    <a:pt x="0" y="0"/>
                  </a:lnTo>
                  <a:close/>
                </a:path>
              </a:pathLst>
            </a:custGeom>
            <a:solidFill>
              <a:srgbClr val="000000"/>
            </a:solidFill>
            <a:ln w="9525">
              <a:noFill/>
              <a:round/>
              <a:headEnd/>
              <a:tailEnd/>
            </a:ln>
          </p:spPr>
          <p:txBody>
            <a:bodyPr/>
            <a:lstStyle/>
            <a:p>
              <a:endParaRPr lang="en-US"/>
            </a:p>
          </p:txBody>
        </p:sp>
      </p:grpSp>
      <p:sp>
        <p:nvSpPr>
          <p:cNvPr id="23578" name="Freeform 455"/>
          <p:cNvSpPr>
            <a:spLocks/>
          </p:cNvSpPr>
          <p:nvPr/>
        </p:nvSpPr>
        <p:spPr bwMode="auto">
          <a:xfrm>
            <a:off x="2519363" y="4556125"/>
            <a:ext cx="4762" cy="0"/>
          </a:xfrm>
          <a:custGeom>
            <a:avLst/>
            <a:gdLst>
              <a:gd name="T0" fmla="*/ 0 w 6"/>
              <a:gd name="T1" fmla="*/ 0 w 6"/>
              <a:gd name="T2" fmla="*/ 0 w 6"/>
              <a:gd name="T3" fmla="*/ 0 w 6"/>
              <a:gd name="T4" fmla="*/ 0 w 6"/>
              <a:gd name="T5" fmla="*/ 0 w 6"/>
              <a:gd name="T6" fmla="*/ 0 w 6"/>
              <a:gd name="T7" fmla="*/ 0 w 6"/>
              <a:gd name="T8" fmla="*/ 0 w 6"/>
              <a:gd name="T9" fmla="*/ 0 w 6"/>
              <a:gd name="T10" fmla="*/ 0 w 6"/>
              <a:gd name="T11" fmla="*/ 0 w 6"/>
              <a:gd name="T12" fmla="*/ 0 w 6"/>
              <a:gd name="T13" fmla="*/ 0 w 6"/>
              <a:gd name="T14" fmla="*/ 4762 w 6"/>
              <a:gd name="T15" fmla="*/ 4762 w 6"/>
              <a:gd name="T16" fmla="*/ 4762 w 6"/>
              <a:gd name="T17" fmla="*/ 4762 w 6"/>
              <a:gd name="T18" fmla="*/ 4762 w 6"/>
              <a:gd name="T19" fmla="*/ 4762 w 6"/>
              <a:gd name="T20" fmla="*/ 4762 w 6"/>
              <a:gd name="T21" fmla="*/ 4762 w 6"/>
              <a:gd name="T22" fmla="*/ 4762 w 6"/>
              <a:gd name="T23" fmla="*/ 4762 w 6"/>
              <a:gd name="T24" fmla="*/ 4762 w 6"/>
              <a:gd name="T25" fmla="*/ 4762 w 6"/>
              <a:gd name="T26" fmla="*/ 4762 w 6"/>
              <a:gd name="T27" fmla="*/ 4762 w 6"/>
              <a:gd name="T28" fmla="*/ 4762 w 6"/>
              <a:gd name="T29" fmla="*/ 4762 w 6"/>
              <a:gd name="T30" fmla="*/ 4762 w 6"/>
              <a:gd name="T31" fmla="*/ 4762 w 6"/>
              <a:gd name="T32" fmla="*/ 4762 w 6"/>
              <a:gd name="T33" fmla="*/ 0 w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Lst>
            <a:ahLst/>
            <a:cxnLst>
              <a:cxn ang="T34">
                <a:pos x="T0" y="0"/>
              </a:cxn>
              <a:cxn ang="T35">
                <a:pos x="T1" y="0"/>
              </a:cxn>
              <a:cxn ang="T36">
                <a:pos x="T2" y="0"/>
              </a:cxn>
              <a:cxn ang="T37">
                <a:pos x="T3" y="0"/>
              </a:cxn>
              <a:cxn ang="T38">
                <a:pos x="T4" y="0"/>
              </a:cxn>
              <a:cxn ang="T39">
                <a:pos x="T5" y="0"/>
              </a:cxn>
              <a:cxn ang="T40">
                <a:pos x="T6" y="0"/>
              </a:cxn>
              <a:cxn ang="T41">
                <a:pos x="T7" y="0"/>
              </a:cxn>
              <a:cxn ang="T42">
                <a:pos x="T8" y="0"/>
              </a:cxn>
              <a:cxn ang="T43">
                <a:pos x="T9" y="0"/>
              </a:cxn>
              <a:cxn ang="T44">
                <a:pos x="T10" y="0"/>
              </a:cxn>
              <a:cxn ang="T45">
                <a:pos x="T11" y="0"/>
              </a:cxn>
              <a:cxn ang="T46">
                <a:pos x="T12" y="0"/>
              </a:cxn>
              <a:cxn ang="T47">
                <a:pos x="T13" y="0"/>
              </a:cxn>
              <a:cxn ang="T48">
                <a:pos x="T14" y="0"/>
              </a:cxn>
              <a:cxn ang="T49">
                <a:pos x="T15" y="0"/>
              </a:cxn>
              <a:cxn ang="T50">
                <a:pos x="T16" y="0"/>
              </a:cxn>
              <a:cxn ang="T51">
                <a:pos x="T17" y="0"/>
              </a:cxn>
              <a:cxn ang="T52">
                <a:pos x="T18" y="0"/>
              </a:cxn>
              <a:cxn ang="T53">
                <a:pos x="T19" y="0"/>
              </a:cxn>
              <a:cxn ang="T54">
                <a:pos x="T20" y="0"/>
              </a:cxn>
              <a:cxn ang="T55">
                <a:pos x="T21" y="0"/>
              </a:cxn>
              <a:cxn ang="T56">
                <a:pos x="T22" y="0"/>
              </a:cxn>
              <a:cxn ang="T57">
                <a:pos x="T23" y="0"/>
              </a:cxn>
              <a:cxn ang="T58">
                <a:pos x="T24" y="0"/>
              </a:cxn>
              <a:cxn ang="T59">
                <a:pos x="T25" y="0"/>
              </a:cxn>
              <a:cxn ang="T60">
                <a:pos x="T26" y="0"/>
              </a:cxn>
              <a:cxn ang="T61">
                <a:pos x="T27" y="0"/>
              </a:cxn>
              <a:cxn ang="T62">
                <a:pos x="T28" y="0"/>
              </a:cxn>
              <a:cxn ang="T63">
                <a:pos x="T29" y="0"/>
              </a:cxn>
              <a:cxn ang="T64">
                <a:pos x="T30" y="0"/>
              </a:cxn>
              <a:cxn ang="T65">
                <a:pos x="T31" y="0"/>
              </a:cxn>
              <a:cxn ang="T66">
                <a:pos x="T32" y="0"/>
              </a:cxn>
              <a:cxn ang="T67">
                <a:pos x="T33" y="0"/>
              </a:cxn>
            </a:cxnLst>
            <a:rect l="0" t="0" r="r" b="b"/>
            <a:pathLst>
              <a:path w="6">
                <a:moveTo>
                  <a:pt x="0" y="0"/>
                </a:moveTo>
                <a:lnTo>
                  <a:pt x="0" y="0"/>
                </a:lnTo>
                <a:lnTo>
                  <a:pt x="6" y="0"/>
                </a:lnTo>
                <a:lnTo>
                  <a:pt x="0" y="0"/>
                </a:lnTo>
                <a:close/>
              </a:path>
            </a:pathLst>
          </a:custGeom>
          <a:solidFill>
            <a:srgbClr val="000000"/>
          </a:solidFill>
          <a:ln w="9525">
            <a:noFill/>
            <a:round/>
            <a:headEnd/>
            <a:tailEnd/>
          </a:ln>
        </p:spPr>
        <p:txBody>
          <a:bodyPr/>
          <a:lstStyle/>
          <a:p>
            <a:endParaRPr lang="en-US"/>
          </a:p>
        </p:txBody>
      </p:sp>
      <p:sp>
        <p:nvSpPr>
          <p:cNvPr id="23579" name="Freeform 456"/>
          <p:cNvSpPr>
            <a:spLocks/>
          </p:cNvSpPr>
          <p:nvPr/>
        </p:nvSpPr>
        <p:spPr bwMode="auto">
          <a:xfrm>
            <a:off x="2616200" y="4551363"/>
            <a:ext cx="4763" cy="9525"/>
          </a:xfrm>
          <a:custGeom>
            <a:avLst/>
            <a:gdLst>
              <a:gd name="T0" fmla="*/ 0 w 6"/>
              <a:gd name="T1" fmla="*/ 0 h 12"/>
              <a:gd name="T2" fmla="*/ 0 w 6"/>
              <a:gd name="T3" fmla="*/ 0 h 12"/>
              <a:gd name="T4" fmla="*/ 4763 w 6"/>
              <a:gd name="T5" fmla="*/ 9525 h 12"/>
              <a:gd name="T6" fmla="*/ 4763 w 6"/>
              <a:gd name="T7" fmla="*/ 9525 h 12"/>
              <a:gd name="T8" fmla="*/ 0 w 6"/>
              <a:gd name="T9" fmla="*/ 0 h 12"/>
              <a:gd name="T10" fmla="*/ 0 w 6"/>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0" y="0"/>
                </a:moveTo>
                <a:lnTo>
                  <a:pt x="0" y="0"/>
                </a:lnTo>
                <a:lnTo>
                  <a:pt x="6" y="12"/>
                </a:lnTo>
                <a:lnTo>
                  <a:pt x="0" y="0"/>
                </a:lnTo>
                <a:close/>
              </a:path>
            </a:pathLst>
          </a:custGeom>
          <a:solidFill>
            <a:srgbClr val="000000"/>
          </a:solidFill>
          <a:ln w="9525">
            <a:noFill/>
            <a:round/>
            <a:headEnd/>
            <a:tailEnd/>
          </a:ln>
        </p:spPr>
        <p:txBody>
          <a:bodyPr/>
          <a:lstStyle/>
          <a:p>
            <a:endParaRPr lang="en-US"/>
          </a:p>
        </p:txBody>
      </p:sp>
      <p:sp>
        <p:nvSpPr>
          <p:cNvPr id="23580" name="Freeform 457"/>
          <p:cNvSpPr>
            <a:spLocks/>
          </p:cNvSpPr>
          <p:nvPr/>
        </p:nvSpPr>
        <p:spPr bwMode="auto">
          <a:xfrm>
            <a:off x="2616200" y="4551363"/>
            <a:ext cx="4763" cy="4762"/>
          </a:xfrm>
          <a:custGeom>
            <a:avLst/>
            <a:gdLst>
              <a:gd name="T0" fmla="*/ 0 w 6"/>
              <a:gd name="T1" fmla="*/ 0 h 6"/>
              <a:gd name="T2" fmla="*/ 0 w 6"/>
              <a:gd name="T3" fmla="*/ 0 h 6"/>
              <a:gd name="T4" fmla="*/ 4763 w 6"/>
              <a:gd name="T5" fmla="*/ 4762 h 6"/>
              <a:gd name="T6" fmla="*/ 4763 w 6"/>
              <a:gd name="T7" fmla="*/ 4762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6" y="6"/>
                </a:lnTo>
                <a:lnTo>
                  <a:pt x="0" y="0"/>
                </a:lnTo>
                <a:close/>
              </a:path>
            </a:pathLst>
          </a:custGeom>
          <a:solidFill>
            <a:srgbClr val="000000"/>
          </a:solidFill>
          <a:ln w="9525">
            <a:noFill/>
            <a:round/>
            <a:headEnd/>
            <a:tailEnd/>
          </a:ln>
        </p:spPr>
        <p:txBody>
          <a:bodyPr/>
          <a:lstStyle/>
          <a:p>
            <a:endParaRPr lang="en-US"/>
          </a:p>
        </p:txBody>
      </p:sp>
      <p:grpSp>
        <p:nvGrpSpPr>
          <p:cNvPr id="8" name="Group 458"/>
          <p:cNvGrpSpPr>
            <a:grpSpLocks/>
          </p:cNvGrpSpPr>
          <p:nvPr/>
        </p:nvGrpSpPr>
        <p:grpSpPr bwMode="auto">
          <a:xfrm rot="-208832">
            <a:off x="5249863" y="2689225"/>
            <a:ext cx="1322387" cy="768350"/>
            <a:chOff x="1079" y="1480"/>
            <a:chExt cx="1055" cy="496"/>
          </a:xfrm>
        </p:grpSpPr>
        <p:grpSp>
          <p:nvGrpSpPr>
            <p:cNvPr id="9" name="Group 459"/>
            <p:cNvGrpSpPr>
              <a:grpSpLocks/>
            </p:cNvGrpSpPr>
            <p:nvPr/>
          </p:nvGrpSpPr>
          <p:grpSpPr bwMode="auto">
            <a:xfrm>
              <a:off x="1079" y="1480"/>
              <a:ext cx="306" cy="207"/>
              <a:chOff x="3443" y="1344"/>
              <a:chExt cx="306" cy="207"/>
            </a:xfrm>
          </p:grpSpPr>
          <p:sp>
            <p:nvSpPr>
              <p:cNvPr id="23792" name="Freeform 460"/>
              <p:cNvSpPr>
                <a:spLocks/>
              </p:cNvSpPr>
              <p:nvPr/>
            </p:nvSpPr>
            <p:spPr bwMode="auto">
              <a:xfrm>
                <a:off x="3443" y="1344"/>
                <a:ext cx="306" cy="207"/>
              </a:xfrm>
              <a:custGeom>
                <a:avLst/>
                <a:gdLst>
                  <a:gd name="T0" fmla="*/ 67 w 948"/>
                  <a:gd name="T1" fmla="*/ 6 h 655"/>
                  <a:gd name="T2" fmla="*/ 84 w 948"/>
                  <a:gd name="T3" fmla="*/ 1 h 655"/>
                  <a:gd name="T4" fmla="*/ 56 w 948"/>
                  <a:gd name="T5" fmla="*/ 3 h 655"/>
                  <a:gd name="T6" fmla="*/ 19 w 948"/>
                  <a:gd name="T7" fmla="*/ 19 h 655"/>
                  <a:gd name="T8" fmla="*/ 2 w 948"/>
                  <a:gd name="T9" fmla="*/ 36 h 655"/>
                  <a:gd name="T10" fmla="*/ 2 w 948"/>
                  <a:gd name="T11" fmla="*/ 46 h 655"/>
                  <a:gd name="T12" fmla="*/ 10 w 948"/>
                  <a:gd name="T13" fmla="*/ 54 h 655"/>
                  <a:gd name="T14" fmla="*/ 21 w 948"/>
                  <a:gd name="T15" fmla="*/ 65 h 655"/>
                  <a:gd name="T16" fmla="*/ 26 w 948"/>
                  <a:gd name="T17" fmla="*/ 62 h 655"/>
                  <a:gd name="T18" fmla="*/ 19 w 948"/>
                  <a:gd name="T19" fmla="*/ 51 h 655"/>
                  <a:gd name="T20" fmla="*/ 27 w 948"/>
                  <a:gd name="T21" fmla="*/ 48 h 655"/>
                  <a:gd name="T22" fmla="*/ 56 w 948"/>
                  <a:gd name="T23" fmla="*/ 48 h 655"/>
                  <a:gd name="T24" fmla="*/ 63 w 948"/>
                  <a:gd name="T25" fmla="*/ 70 h 655"/>
                  <a:gd name="T26" fmla="*/ 73 w 948"/>
                  <a:gd name="T27" fmla="*/ 107 h 655"/>
                  <a:gd name="T28" fmla="*/ 84 w 948"/>
                  <a:gd name="T29" fmla="*/ 122 h 655"/>
                  <a:gd name="T30" fmla="*/ 76 w 948"/>
                  <a:gd name="T31" fmla="*/ 145 h 655"/>
                  <a:gd name="T32" fmla="*/ 71 w 948"/>
                  <a:gd name="T33" fmla="*/ 160 h 655"/>
                  <a:gd name="T34" fmla="*/ 85 w 948"/>
                  <a:gd name="T35" fmla="*/ 198 h 655"/>
                  <a:gd name="T36" fmla="*/ 95 w 948"/>
                  <a:gd name="T37" fmla="*/ 206 h 655"/>
                  <a:gd name="T38" fmla="*/ 102 w 948"/>
                  <a:gd name="T39" fmla="*/ 194 h 655"/>
                  <a:gd name="T40" fmla="*/ 93 w 948"/>
                  <a:gd name="T41" fmla="*/ 184 h 655"/>
                  <a:gd name="T42" fmla="*/ 86 w 948"/>
                  <a:gd name="T43" fmla="*/ 161 h 655"/>
                  <a:gd name="T44" fmla="*/ 100 w 948"/>
                  <a:gd name="T45" fmla="*/ 145 h 655"/>
                  <a:gd name="T46" fmla="*/ 120 w 948"/>
                  <a:gd name="T47" fmla="*/ 137 h 655"/>
                  <a:gd name="T48" fmla="*/ 173 w 948"/>
                  <a:gd name="T49" fmla="*/ 137 h 655"/>
                  <a:gd name="T50" fmla="*/ 184 w 948"/>
                  <a:gd name="T51" fmla="*/ 138 h 655"/>
                  <a:gd name="T52" fmla="*/ 186 w 948"/>
                  <a:gd name="T53" fmla="*/ 150 h 655"/>
                  <a:gd name="T54" fmla="*/ 192 w 948"/>
                  <a:gd name="T55" fmla="*/ 166 h 655"/>
                  <a:gd name="T56" fmla="*/ 168 w 948"/>
                  <a:gd name="T57" fmla="*/ 188 h 655"/>
                  <a:gd name="T58" fmla="*/ 171 w 948"/>
                  <a:gd name="T59" fmla="*/ 195 h 655"/>
                  <a:gd name="T60" fmla="*/ 186 w 948"/>
                  <a:gd name="T61" fmla="*/ 185 h 655"/>
                  <a:gd name="T62" fmla="*/ 207 w 948"/>
                  <a:gd name="T63" fmla="*/ 171 h 655"/>
                  <a:gd name="T64" fmla="*/ 215 w 948"/>
                  <a:gd name="T65" fmla="*/ 164 h 655"/>
                  <a:gd name="T66" fmla="*/ 212 w 948"/>
                  <a:gd name="T67" fmla="*/ 151 h 655"/>
                  <a:gd name="T68" fmla="*/ 217 w 948"/>
                  <a:gd name="T69" fmla="*/ 153 h 655"/>
                  <a:gd name="T70" fmla="*/ 241 w 948"/>
                  <a:gd name="T71" fmla="*/ 174 h 655"/>
                  <a:gd name="T72" fmla="*/ 251 w 948"/>
                  <a:gd name="T73" fmla="*/ 200 h 655"/>
                  <a:gd name="T74" fmla="*/ 271 w 948"/>
                  <a:gd name="T75" fmla="*/ 194 h 655"/>
                  <a:gd name="T76" fmla="*/ 260 w 948"/>
                  <a:gd name="T77" fmla="*/ 185 h 655"/>
                  <a:gd name="T78" fmla="*/ 251 w 948"/>
                  <a:gd name="T79" fmla="*/ 166 h 655"/>
                  <a:gd name="T80" fmla="*/ 243 w 948"/>
                  <a:gd name="T81" fmla="*/ 156 h 655"/>
                  <a:gd name="T82" fmla="*/ 240 w 948"/>
                  <a:gd name="T83" fmla="*/ 133 h 655"/>
                  <a:gd name="T84" fmla="*/ 251 w 948"/>
                  <a:gd name="T85" fmla="*/ 120 h 655"/>
                  <a:gd name="T86" fmla="*/ 264 w 948"/>
                  <a:gd name="T87" fmla="*/ 102 h 655"/>
                  <a:gd name="T88" fmla="*/ 288 w 948"/>
                  <a:gd name="T89" fmla="*/ 90 h 655"/>
                  <a:gd name="T90" fmla="*/ 306 w 948"/>
                  <a:gd name="T91" fmla="*/ 78 h 655"/>
                  <a:gd name="T92" fmla="*/ 287 w 948"/>
                  <a:gd name="T93" fmla="*/ 83 h 655"/>
                  <a:gd name="T94" fmla="*/ 254 w 948"/>
                  <a:gd name="T95" fmla="*/ 77 h 655"/>
                  <a:gd name="T96" fmla="*/ 223 w 948"/>
                  <a:gd name="T97" fmla="*/ 65 h 655"/>
                  <a:gd name="T98" fmla="*/ 175 w 948"/>
                  <a:gd name="T99" fmla="*/ 68 h 655"/>
                  <a:gd name="T100" fmla="*/ 128 w 948"/>
                  <a:gd name="T101" fmla="*/ 62 h 655"/>
                  <a:gd name="T102" fmla="*/ 94 w 948"/>
                  <a:gd name="T103" fmla="*/ 48 h 655"/>
                  <a:gd name="T104" fmla="*/ 55 w 948"/>
                  <a:gd name="T105" fmla="*/ 13 h 6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48" h="655">
                    <a:moveTo>
                      <a:pt x="171" y="42"/>
                    </a:moveTo>
                    <a:lnTo>
                      <a:pt x="185" y="32"/>
                    </a:lnTo>
                    <a:lnTo>
                      <a:pt x="208" y="18"/>
                    </a:lnTo>
                    <a:lnTo>
                      <a:pt x="235" y="5"/>
                    </a:lnTo>
                    <a:lnTo>
                      <a:pt x="249" y="2"/>
                    </a:lnTo>
                    <a:lnTo>
                      <a:pt x="261" y="2"/>
                    </a:lnTo>
                    <a:lnTo>
                      <a:pt x="246" y="0"/>
                    </a:lnTo>
                    <a:lnTo>
                      <a:pt x="225" y="1"/>
                    </a:lnTo>
                    <a:lnTo>
                      <a:pt x="175" y="10"/>
                    </a:lnTo>
                    <a:lnTo>
                      <a:pt x="125" y="25"/>
                    </a:lnTo>
                    <a:lnTo>
                      <a:pt x="91" y="38"/>
                    </a:lnTo>
                    <a:lnTo>
                      <a:pt x="58" y="60"/>
                    </a:lnTo>
                    <a:lnTo>
                      <a:pt x="39" y="76"/>
                    </a:lnTo>
                    <a:lnTo>
                      <a:pt x="21" y="94"/>
                    </a:lnTo>
                    <a:lnTo>
                      <a:pt x="7" y="113"/>
                    </a:lnTo>
                    <a:lnTo>
                      <a:pt x="0" y="131"/>
                    </a:lnTo>
                    <a:lnTo>
                      <a:pt x="1" y="139"/>
                    </a:lnTo>
                    <a:lnTo>
                      <a:pt x="6" y="147"/>
                    </a:lnTo>
                    <a:lnTo>
                      <a:pt x="13" y="153"/>
                    </a:lnTo>
                    <a:lnTo>
                      <a:pt x="24" y="160"/>
                    </a:lnTo>
                    <a:lnTo>
                      <a:pt x="30" y="171"/>
                    </a:lnTo>
                    <a:lnTo>
                      <a:pt x="39" y="184"/>
                    </a:lnTo>
                    <a:lnTo>
                      <a:pt x="58" y="203"/>
                    </a:lnTo>
                    <a:lnTo>
                      <a:pt x="66" y="207"/>
                    </a:lnTo>
                    <a:lnTo>
                      <a:pt x="62" y="196"/>
                    </a:lnTo>
                    <a:lnTo>
                      <a:pt x="79" y="199"/>
                    </a:lnTo>
                    <a:lnTo>
                      <a:pt x="81" y="197"/>
                    </a:lnTo>
                    <a:lnTo>
                      <a:pt x="74" y="187"/>
                    </a:lnTo>
                    <a:lnTo>
                      <a:pt x="64" y="174"/>
                    </a:lnTo>
                    <a:lnTo>
                      <a:pt x="60" y="162"/>
                    </a:lnTo>
                    <a:lnTo>
                      <a:pt x="65" y="157"/>
                    </a:lnTo>
                    <a:lnTo>
                      <a:pt x="72" y="153"/>
                    </a:lnTo>
                    <a:lnTo>
                      <a:pt x="84" y="151"/>
                    </a:lnTo>
                    <a:lnTo>
                      <a:pt x="103" y="149"/>
                    </a:lnTo>
                    <a:lnTo>
                      <a:pt x="161" y="148"/>
                    </a:lnTo>
                    <a:lnTo>
                      <a:pt x="175" y="151"/>
                    </a:lnTo>
                    <a:lnTo>
                      <a:pt x="182" y="161"/>
                    </a:lnTo>
                    <a:lnTo>
                      <a:pt x="188" y="186"/>
                    </a:lnTo>
                    <a:lnTo>
                      <a:pt x="194" y="223"/>
                    </a:lnTo>
                    <a:lnTo>
                      <a:pt x="203" y="267"/>
                    </a:lnTo>
                    <a:lnTo>
                      <a:pt x="213" y="308"/>
                    </a:lnTo>
                    <a:lnTo>
                      <a:pt x="226" y="340"/>
                    </a:lnTo>
                    <a:lnTo>
                      <a:pt x="240" y="359"/>
                    </a:lnTo>
                    <a:lnTo>
                      <a:pt x="251" y="372"/>
                    </a:lnTo>
                    <a:lnTo>
                      <a:pt x="259" y="385"/>
                    </a:lnTo>
                    <a:lnTo>
                      <a:pt x="260" y="403"/>
                    </a:lnTo>
                    <a:lnTo>
                      <a:pt x="254" y="424"/>
                    </a:lnTo>
                    <a:lnTo>
                      <a:pt x="236" y="459"/>
                    </a:lnTo>
                    <a:lnTo>
                      <a:pt x="226" y="477"/>
                    </a:lnTo>
                    <a:lnTo>
                      <a:pt x="220" y="491"/>
                    </a:lnTo>
                    <a:lnTo>
                      <a:pt x="219" y="506"/>
                    </a:lnTo>
                    <a:lnTo>
                      <a:pt x="226" y="527"/>
                    </a:lnTo>
                    <a:lnTo>
                      <a:pt x="244" y="580"/>
                    </a:lnTo>
                    <a:lnTo>
                      <a:pt x="263" y="626"/>
                    </a:lnTo>
                    <a:lnTo>
                      <a:pt x="270" y="635"/>
                    </a:lnTo>
                    <a:lnTo>
                      <a:pt x="277" y="642"/>
                    </a:lnTo>
                    <a:lnTo>
                      <a:pt x="294" y="651"/>
                    </a:lnTo>
                    <a:lnTo>
                      <a:pt x="311" y="654"/>
                    </a:lnTo>
                    <a:lnTo>
                      <a:pt x="317" y="655"/>
                    </a:lnTo>
                    <a:lnTo>
                      <a:pt x="315" y="614"/>
                    </a:lnTo>
                    <a:lnTo>
                      <a:pt x="291" y="614"/>
                    </a:lnTo>
                    <a:lnTo>
                      <a:pt x="301" y="597"/>
                    </a:lnTo>
                    <a:lnTo>
                      <a:pt x="289" y="583"/>
                    </a:lnTo>
                    <a:lnTo>
                      <a:pt x="276" y="554"/>
                    </a:lnTo>
                    <a:lnTo>
                      <a:pt x="267" y="524"/>
                    </a:lnTo>
                    <a:lnTo>
                      <a:pt x="266" y="510"/>
                    </a:lnTo>
                    <a:lnTo>
                      <a:pt x="268" y="501"/>
                    </a:lnTo>
                    <a:lnTo>
                      <a:pt x="281" y="483"/>
                    </a:lnTo>
                    <a:lnTo>
                      <a:pt x="309" y="459"/>
                    </a:lnTo>
                    <a:lnTo>
                      <a:pt x="327" y="449"/>
                    </a:lnTo>
                    <a:lnTo>
                      <a:pt x="348" y="440"/>
                    </a:lnTo>
                    <a:lnTo>
                      <a:pt x="373" y="434"/>
                    </a:lnTo>
                    <a:lnTo>
                      <a:pt x="402" y="432"/>
                    </a:lnTo>
                    <a:lnTo>
                      <a:pt x="489" y="434"/>
                    </a:lnTo>
                    <a:lnTo>
                      <a:pt x="535" y="434"/>
                    </a:lnTo>
                    <a:lnTo>
                      <a:pt x="559" y="433"/>
                    </a:lnTo>
                    <a:lnTo>
                      <a:pt x="566" y="435"/>
                    </a:lnTo>
                    <a:lnTo>
                      <a:pt x="571" y="437"/>
                    </a:lnTo>
                    <a:lnTo>
                      <a:pt x="574" y="448"/>
                    </a:lnTo>
                    <a:lnTo>
                      <a:pt x="574" y="459"/>
                    </a:lnTo>
                    <a:lnTo>
                      <a:pt x="577" y="475"/>
                    </a:lnTo>
                    <a:lnTo>
                      <a:pt x="581" y="488"/>
                    </a:lnTo>
                    <a:lnTo>
                      <a:pt x="591" y="508"/>
                    </a:lnTo>
                    <a:lnTo>
                      <a:pt x="595" y="525"/>
                    </a:lnTo>
                    <a:lnTo>
                      <a:pt x="592" y="532"/>
                    </a:lnTo>
                    <a:lnTo>
                      <a:pt x="584" y="540"/>
                    </a:lnTo>
                    <a:lnTo>
                      <a:pt x="522" y="595"/>
                    </a:lnTo>
                    <a:lnTo>
                      <a:pt x="471" y="639"/>
                    </a:lnTo>
                    <a:lnTo>
                      <a:pt x="522" y="642"/>
                    </a:lnTo>
                    <a:lnTo>
                      <a:pt x="529" y="617"/>
                    </a:lnTo>
                    <a:lnTo>
                      <a:pt x="547" y="626"/>
                    </a:lnTo>
                    <a:lnTo>
                      <a:pt x="559" y="604"/>
                    </a:lnTo>
                    <a:lnTo>
                      <a:pt x="577" y="585"/>
                    </a:lnTo>
                    <a:lnTo>
                      <a:pt x="598" y="568"/>
                    </a:lnTo>
                    <a:lnTo>
                      <a:pt x="619" y="554"/>
                    </a:lnTo>
                    <a:lnTo>
                      <a:pt x="642" y="542"/>
                    </a:lnTo>
                    <a:lnTo>
                      <a:pt x="657" y="530"/>
                    </a:lnTo>
                    <a:lnTo>
                      <a:pt x="662" y="525"/>
                    </a:lnTo>
                    <a:lnTo>
                      <a:pt x="665" y="518"/>
                    </a:lnTo>
                    <a:lnTo>
                      <a:pt x="661" y="501"/>
                    </a:lnTo>
                    <a:lnTo>
                      <a:pt x="657" y="484"/>
                    </a:lnTo>
                    <a:lnTo>
                      <a:pt x="658" y="479"/>
                    </a:lnTo>
                    <a:lnTo>
                      <a:pt x="660" y="478"/>
                    </a:lnTo>
                    <a:lnTo>
                      <a:pt x="667" y="478"/>
                    </a:lnTo>
                    <a:lnTo>
                      <a:pt x="673" y="483"/>
                    </a:lnTo>
                    <a:lnTo>
                      <a:pt x="707" y="512"/>
                    </a:lnTo>
                    <a:lnTo>
                      <a:pt x="736" y="534"/>
                    </a:lnTo>
                    <a:lnTo>
                      <a:pt x="746" y="551"/>
                    </a:lnTo>
                    <a:lnTo>
                      <a:pt x="758" y="578"/>
                    </a:lnTo>
                    <a:lnTo>
                      <a:pt x="773" y="627"/>
                    </a:lnTo>
                    <a:lnTo>
                      <a:pt x="779" y="632"/>
                    </a:lnTo>
                    <a:lnTo>
                      <a:pt x="788" y="639"/>
                    </a:lnTo>
                    <a:lnTo>
                      <a:pt x="815" y="654"/>
                    </a:lnTo>
                    <a:lnTo>
                      <a:pt x="839" y="615"/>
                    </a:lnTo>
                    <a:lnTo>
                      <a:pt x="813" y="614"/>
                    </a:lnTo>
                    <a:lnTo>
                      <a:pt x="815" y="597"/>
                    </a:lnTo>
                    <a:lnTo>
                      <a:pt x="804" y="585"/>
                    </a:lnTo>
                    <a:lnTo>
                      <a:pt x="790" y="563"/>
                    </a:lnTo>
                    <a:lnTo>
                      <a:pt x="781" y="542"/>
                    </a:lnTo>
                    <a:lnTo>
                      <a:pt x="779" y="525"/>
                    </a:lnTo>
                    <a:lnTo>
                      <a:pt x="768" y="518"/>
                    </a:lnTo>
                    <a:lnTo>
                      <a:pt x="760" y="507"/>
                    </a:lnTo>
                    <a:lnTo>
                      <a:pt x="753" y="493"/>
                    </a:lnTo>
                    <a:lnTo>
                      <a:pt x="749" y="478"/>
                    </a:lnTo>
                    <a:lnTo>
                      <a:pt x="744" y="445"/>
                    </a:lnTo>
                    <a:lnTo>
                      <a:pt x="744" y="420"/>
                    </a:lnTo>
                    <a:lnTo>
                      <a:pt x="749" y="410"/>
                    </a:lnTo>
                    <a:lnTo>
                      <a:pt x="755" y="399"/>
                    </a:lnTo>
                    <a:lnTo>
                      <a:pt x="777" y="381"/>
                    </a:lnTo>
                    <a:lnTo>
                      <a:pt x="813" y="354"/>
                    </a:lnTo>
                    <a:lnTo>
                      <a:pt x="818" y="341"/>
                    </a:lnTo>
                    <a:lnTo>
                      <a:pt x="818" y="322"/>
                    </a:lnTo>
                    <a:lnTo>
                      <a:pt x="815" y="297"/>
                    </a:lnTo>
                    <a:lnTo>
                      <a:pt x="852" y="292"/>
                    </a:lnTo>
                    <a:lnTo>
                      <a:pt x="893" y="286"/>
                    </a:lnTo>
                    <a:lnTo>
                      <a:pt x="938" y="275"/>
                    </a:lnTo>
                    <a:lnTo>
                      <a:pt x="942" y="266"/>
                    </a:lnTo>
                    <a:lnTo>
                      <a:pt x="948" y="247"/>
                    </a:lnTo>
                    <a:lnTo>
                      <a:pt x="928" y="256"/>
                    </a:lnTo>
                    <a:lnTo>
                      <a:pt x="912" y="261"/>
                    </a:lnTo>
                    <a:lnTo>
                      <a:pt x="890" y="264"/>
                    </a:lnTo>
                    <a:lnTo>
                      <a:pt x="863" y="263"/>
                    </a:lnTo>
                    <a:lnTo>
                      <a:pt x="829" y="257"/>
                    </a:lnTo>
                    <a:lnTo>
                      <a:pt x="787" y="244"/>
                    </a:lnTo>
                    <a:lnTo>
                      <a:pt x="736" y="221"/>
                    </a:lnTo>
                    <a:lnTo>
                      <a:pt x="712" y="211"/>
                    </a:lnTo>
                    <a:lnTo>
                      <a:pt x="691" y="207"/>
                    </a:lnTo>
                    <a:lnTo>
                      <a:pt x="634" y="212"/>
                    </a:lnTo>
                    <a:lnTo>
                      <a:pt x="590" y="215"/>
                    </a:lnTo>
                    <a:lnTo>
                      <a:pt x="542" y="215"/>
                    </a:lnTo>
                    <a:lnTo>
                      <a:pt x="493" y="212"/>
                    </a:lnTo>
                    <a:lnTo>
                      <a:pt x="445" y="205"/>
                    </a:lnTo>
                    <a:lnTo>
                      <a:pt x="398" y="197"/>
                    </a:lnTo>
                    <a:lnTo>
                      <a:pt x="356" y="185"/>
                    </a:lnTo>
                    <a:lnTo>
                      <a:pt x="319" y="170"/>
                    </a:lnTo>
                    <a:lnTo>
                      <a:pt x="291" y="151"/>
                    </a:lnTo>
                    <a:lnTo>
                      <a:pt x="225" y="94"/>
                    </a:lnTo>
                    <a:lnTo>
                      <a:pt x="190" y="61"/>
                    </a:lnTo>
                    <a:lnTo>
                      <a:pt x="171" y="42"/>
                    </a:lnTo>
                    <a:close/>
                  </a:path>
                </a:pathLst>
              </a:custGeom>
              <a:solidFill>
                <a:srgbClr val="800000"/>
              </a:solidFill>
              <a:ln w="0">
                <a:solidFill>
                  <a:srgbClr val="000000"/>
                </a:solidFill>
                <a:prstDash val="solid"/>
                <a:round/>
                <a:headEnd/>
                <a:tailEnd/>
              </a:ln>
            </p:spPr>
            <p:txBody>
              <a:bodyPr/>
              <a:lstStyle/>
              <a:p>
                <a:endParaRPr lang="en-US"/>
              </a:p>
            </p:txBody>
          </p:sp>
          <p:sp>
            <p:nvSpPr>
              <p:cNvPr id="23793" name="Freeform 461"/>
              <p:cNvSpPr>
                <a:spLocks/>
              </p:cNvSpPr>
              <p:nvPr/>
            </p:nvSpPr>
            <p:spPr bwMode="auto">
              <a:xfrm>
                <a:off x="3469" y="1365"/>
                <a:ext cx="5" cy="3"/>
              </a:xfrm>
              <a:custGeom>
                <a:avLst/>
                <a:gdLst>
                  <a:gd name="T0" fmla="*/ 2 w 19"/>
                  <a:gd name="T1" fmla="*/ 3 h 12"/>
                  <a:gd name="T2" fmla="*/ 4 w 19"/>
                  <a:gd name="T3" fmla="*/ 3 h 12"/>
                  <a:gd name="T4" fmla="*/ 5 w 19"/>
                  <a:gd name="T5" fmla="*/ 2 h 12"/>
                  <a:gd name="T6" fmla="*/ 4 w 19"/>
                  <a:gd name="T7" fmla="*/ 0 h 12"/>
                  <a:gd name="T8" fmla="*/ 2 w 19"/>
                  <a:gd name="T9" fmla="*/ 0 h 12"/>
                  <a:gd name="T10" fmla="*/ 1 w 19"/>
                  <a:gd name="T11" fmla="*/ 0 h 12"/>
                  <a:gd name="T12" fmla="*/ 0 w 19"/>
                  <a:gd name="T13" fmla="*/ 2 h 12"/>
                  <a:gd name="T14" fmla="*/ 1 w 19"/>
                  <a:gd name="T15" fmla="*/ 3 h 12"/>
                  <a:gd name="T16" fmla="*/ 2 w 19"/>
                  <a:gd name="T17" fmla="*/ 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2">
                    <a:moveTo>
                      <a:pt x="9" y="12"/>
                    </a:moveTo>
                    <a:lnTo>
                      <a:pt x="16" y="11"/>
                    </a:lnTo>
                    <a:lnTo>
                      <a:pt x="19" y="6"/>
                    </a:lnTo>
                    <a:lnTo>
                      <a:pt x="16" y="1"/>
                    </a:lnTo>
                    <a:lnTo>
                      <a:pt x="9" y="0"/>
                    </a:lnTo>
                    <a:lnTo>
                      <a:pt x="4" y="1"/>
                    </a:lnTo>
                    <a:lnTo>
                      <a:pt x="0" y="6"/>
                    </a:lnTo>
                    <a:lnTo>
                      <a:pt x="4" y="11"/>
                    </a:lnTo>
                    <a:lnTo>
                      <a:pt x="9" y="12"/>
                    </a:lnTo>
                    <a:close/>
                  </a:path>
                </a:pathLst>
              </a:custGeom>
              <a:solidFill>
                <a:srgbClr val="800000"/>
              </a:solidFill>
              <a:ln w="0">
                <a:solidFill>
                  <a:srgbClr val="000000"/>
                </a:solidFill>
                <a:prstDash val="solid"/>
                <a:round/>
                <a:headEnd/>
                <a:tailEnd/>
              </a:ln>
            </p:spPr>
            <p:txBody>
              <a:bodyPr/>
              <a:lstStyle/>
              <a:p>
                <a:endParaRPr lang="en-US"/>
              </a:p>
            </p:txBody>
          </p:sp>
          <p:sp>
            <p:nvSpPr>
              <p:cNvPr id="23794" name="Freeform 462"/>
              <p:cNvSpPr>
                <a:spLocks/>
              </p:cNvSpPr>
              <p:nvPr/>
            </p:nvSpPr>
            <p:spPr bwMode="auto">
              <a:xfrm>
                <a:off x="3477" y="1365"/>
                <a:ext cx="21" cy="42"/>
              </a:xfrm>
              <a:custGeom>
                <a:avLst/>
                <a:gdLst>
                  <a:gd name="T0" fmla="*/ 13 w 64"/>
                  <a:gd name="T1" fmla="*/ 0 h 131"/>
                  <a:gd name="T2" fmla="*/ 9 w 64"/>
                  <a:gd name="T3" fmla="*/ 3 h 131"/>
                  <a:gd name="T4" fmla="*/ 5 w 64"/>
                  <a:gd name="T5" fmla="*/ 7 h 131"/>
                  <a:gd name="T6" fmla="*/ 2 w 64"/>
                  <a:gd name="T7" fmla="*/ 13 h 131"/>
                  <a:gd name="T8" fmla="*/ 0 w 64"/>
                  <a:gd name="T9" fmla="*/ 20 h 131"/>
                  <a:gd name="T10" fmla="*/ 1 w 64"/>
                  <a:gd name="T11" fmla="*/ 27 h 131"/>
                  <a:gd name="T12" fmla="*/ 2 w 64"/>
                  <a:gd name="T13" fmla="*/ 30 h 131"/>
                  <a:gd name="T14" fmla="*/ 4 w 64"/>
                  <a:gd name="T15" fmla="*/ 33 h 131"/>
                  <a:gd name="T16" fmla="*/ 6 w 64"/>
                  <a:gd name="T17" fmla="*/ 36 h 131"/>
                  <a:gd name="T18" fmla="*/ 10 w 64"/>
                  <a:gd name="T19" fmla="*/ 39 h 131"/>
                  <a:gd name="T20" fmla="*/ 13 w 64"/>
                  <a:gd name="T21" fmla="*/ 41 h 131"/>
                  <a:gd name="T22" fmla="*/ 19 w 64"/>
                  <a:gd name="T23" fmla="*/ 42 h 131"/>
                  <a:gd name="T24" fmla="*/ 18 w 64"/>
                  <a:gd name="T25" fmla="*/ 35 h 131"/>
                  <a:gd name="T26" fmla="*/ 18 w 64"/>
                  <a:gd name="T27" fmla="*/ 24 h 131"/>
                  <a:gd name="T28" fmla="*/ 19 w 64"/>
                  <a:gd name="T29" fmla="*/ 13 h 131"/>
                  <a:gd name="T30" fmla="*/ 21 w 64"/>
                  <a:gd name="T31" fmla="*/ 6 h 131"/>
                  <a:gd name="T32" fmla="*/ 13 w 64"/>
                  <a:gd name="T33" fmla="*/ 0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131">
                    <a:moveTo>
                      <a:pt x="39" y="0"/>
                    </a:moveTo>
                    <a:lnTo>
                      <a:pt x="28" y="8"/>
                    </a:lnTo>
                    <a:lnTo>
                      <a:pt x="15" y="22"/>
                    </a:lnTo>
                    <a:lnTo>
                      <a:pt x="6" y="42"/>
                    </a:lnTo>
                    <a:lnTo>
                      <a:pt x="0" y="62"/>
                    </a:lnTo>
                    <a:lnTo>
                      <a:pt x="2" y="85"/>
                    </a:lnTo>
                    <a:lnTo>
                      <a:pt x="5" y="95"/>
                    </a:lnTo>
                    <a:lnTo>
                      <a:pt x="11" y="104"/>
                    </a:lnTo>
                    <a:lnTo>
                      <a:pt x="19" y="113"/>
                    </a:lnTo>
                    <a:lnTo>
                      <a:pt x="29" y="121"/>
                    </a:lnTo>
                    <a:lnTo>
                      <a:pt x="41" y="127"/>
                    </a:lnTo>
                    <a:lnTo>
                      <a:pt x="58" y="131"/>
                    </a:lnTo>
                    <a:lnTo>
                      <a:pt x="54" y="110"/>
                    </a:lnTo>
                    <a:lnTo>
                      <a:pt x="54" y="76"/>
                    </a:lnTo>
                    <a:lnTo>
                      <a:pt x="58" y="42"/>
                    </a:lnTo>
                    <a:lnTo>
                      <a:pt x="64" y="20"/>
                    </a:lnTo>
                    <a:lnTo>
                      <a:pt x="39" y="0"/>
                    </a:lnTo>
                    <a:close/>
                  </a:path>
                </a:pathLst>
              </a:custGeom>
              <a:solidFill>
                <a:srgbClr val="800000"/>
              </a:solidFill>
              <a:ln w="0">
                <a:solidFill>
                  <a:srgbClr val="000000"/>
                </a:solidFill>
                <a:prstDash val="solid"/>
                <a:round/>
                <a:headEnd/>
                <a:tailEnd/>
              </a:ln>
            </p:spPr>
            <p:txBody>
              <a:bodyPr/>
              <a:lstStyle/>
              <a:p>
                <a:endParaRPr lang="en-US"/>
              </a:p>
            </p:txBody>
          </p:sp>
          <p:sp>
            <p:nvSpPr>
              <p:cNvPr id="23795" name="Freeform 463"/>
              <p:cNvSpPr>
                <a:spLocks/>
              </p:cNvSpPr>
              <p:nvPr/>
            </p:nvSpPr>
            <p:spPr bwMode="auto">
              <a:xfrm>
                <a:off x="3541" y="1481"/>
                <a:ext cx="63" cy="49"/>
              </a:xfrm>
              <a:custGeom>
                <a:avLst/>
                <a:gdLst>
                  <a:gd name="T0" fmla="*/ 1 w 193"/>
                  <a:gd name="T1" fmla="*/ 8 h 154"/>
                  <a:gd name="T2" fmla="*/ 0 w 193"/>
                  <a:gd name="T3" fmla="*/ 11 h 154"/>
                  <a:gd name="T4" fmla="*/ 0 w 193"/>
                  <a:gd name="T5" fmla="*/ 14 h 154"/>
                  <a:gd name="T6" fmla="*/ 2 w 193"/>
                  <a:gd name="T7" fmla="*/ 21 h 154"/>
                  <a:gd name="T8" fmla="*/ 7 w 193"/>
                  <a:gd name="T9" fmla="*/ 32 h 154"/>
                  <a:gd name="T10" fmla="*/ 12 w 193"/>
                  <a:gd name="T11" fmla="*/ 36 h 154"/>
                  <a:gd name="T12" fmla="*/ 25 w 193"/>
                  <a:gd name="T13" fmla="*/ 41 h 154"/>
                  <a:gd name="T14" fmla="*/ 46 w 193"/>
                  <a:gd name="T15" fmla="*/ 49 h 154"/>
                  <a:gd name="T16" fmla="*/ 54 w 193"/>
                  <a:gd name="T17" fmla="*/ 49 h 154"/>
                  <a:gd name="T18" fmla="*/ 63 w 193"/>
                  <a:gd name="T19" fmla="*/ 49 h 154"/>
                  <a:gd name="T20" fmla="*/ 61 w 193"/>
                  <a:gd name="T21" fmla="*/ 39 h 154"/>
                  <a:gd name="T22" fmla="*/ 50 w 193"/>
                  <a:gd name="T23" fmla="*/ 40 h 154"/>
                  <a:gd name="T24" fmla="*/ 49 w 193"/>
                  <a:gd name="T25" fmla="*/ 37 h 154"/>
                  <a:gd name="T26" fmla="*/ 45 w 193"/>
                  <a:gd name="T27" fmla="*/ 37 h 154"/>
                  <a:gd name="T28" fmla="*/ 41 w 193"/>
                  <a:gd name="T29" fmla="*/ 37 h 154"/>
                  <a:gd name="T30" fmla="*/ 33 w 193"/>
                  <a:gd name="T31" fmla="*/ 34 h 154"/>
                  <a:gd name="T32" fmla="*/ 27 w 193"/>
                  <a:gd name="T33" fmla="*/ 31 h 154"/>
                  <a:gd name="T34" fmla="*/ 22 w 193"/>
                  <a:gd name="T35" fmla="*/ 28 h 154"/>
                  <a:gd name="T36" fmla="*/ 21 w 193"/>
                  <a:gd name="T37" fmla="*/ 26 h 154"/>
                  <a:gd name="T38" fmla="*/ 20 w 193"/>
                  <a:gd name="T39" fmla="*/ 24 h 154"/>
                  <a:gd name="T40" fmla="*/ 21 w 193"/>
                  <a:gd name="T41" fmla="*/ 16 h 154"/>
                  <a:gd name="T42" fmla="*/ 23 w 193"/>
                  <a:gd name="T43" fmla="*/ 0 h 154"/>
                  <a:gd name="T44" fmla="*/ 17 w 193"/>
                  <a:gd name="T45" fmla="*/ 1 h 154"/>
                  <a:gd name="T46" fmla="*/ 10 w 193"/>
                  <a:gd name="T47" fmla="*/ 3 h 154"/>
                  <a:gd name="T48" fmla="*/ 4 w 193"/>
                  <a:gd name="T49" fmla="*/ 5 h 154"/>
                  <a:gd name="T50" fmla="*/ 1 w 193"/>
                  <a:gd name="T51" fmla="*/ 8 h 1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3" h="154">
                    <a:moveTo>
                      <a:pt x="3" y="25"/>
                    </a:moveTo>
                    <a:lnTo>
                      <a:pt x="0" y="34"/>
                    </a:lnTo>
                    <a:lnTo>
                      <a:pt x="0" y="43"/>
                    </a:lnTo>
                    <a:lnTo>
                      <a:pt x="5" y="67"/>
                    </a:lnTo>
                    <a:lnTo>
                      <a:pt x="20" y="101"/>
                    </a:lnTo>
                    <a:lnTo>
                      <a:pt x="38" y="112"/>
                    </a:lnTo>
                    <a:lnTo>
                      <a:pt x="76" y="128"/>
                    </a:lnTo>
                    <a:lnTo>
                      <a:pt x="142" y="153"/>
                    </a:lnTo>
                    <a:lnTo>
                      <a:pt x="164" y="154"/>
                    </a:lnTo>
                    <a:lnTo>
                      <a:pt x="193" y="153"/>
                    </a:lnTo>
                    <a:lnTo>
                      <a:pt x="187" y="122"/>
                    </a:lnTo>
                    <a:lnTo>
                      <a:pt x="152" y="125"/>
                    </a:lnTo>
                    <a:lnTo>
                      <a:pt x="150" y="115"/>
                    </a:lnTo>
                    <a:lnTo>
                      <a:pt x="139" y="116"/>
                    </a:lnTo>
                    <a:lnTo>
                      <a:pt x="126" y="115"/>
                    </a:lnTo>
                    <a:lnTo>
                      <a:pt x="102" y="108"/>
                    </a:lnTo>
                    <a:lnTo>
                      <a:pt x="82" y="97"/>
                    </a:lnTo>
                    <a:lnTo>
                      <a:pt x="67" y="89"/>
                    </a:lnTo>
                    <a:lnTo>
                      <a:pt x="63" y="83"/>
                    </a:lnTo>
                    <a:lnTo>
                      <a:pt x="62" y="75"/>
                    </a:lnTo>
                    <a:lnTo>
                      <a:pt x="63" y="51"/>
                    </a:lnTo>
                    <a:lnTo>
                      <a:pt x="71" y="0"/>
                    </a:lnTo>
                    <a:lnTo>
                      <a:pt x="53" y="2"/>
                    </a:lnTo>
                    <a:lnTo>
                      <a:pt x="31" y="9"/>
                    </a:lnTo>
                    <a:lnTo>
                      <a:pt x="13" y="17"/>
                    </a:lnTo>
                    <a:lnTo>
                      <a:pt x="3" y="25"/>
                    </a:lnTo>
                    <a:close/>
                  </a:path>
                </a:pathLst>
              </a:custGeom>
              <a:solidFill>
                <a:srgbClr val="800000"/>
              </a:solidFill>
              <a:ln w="0">
                <a:solidFill>
                  <a:srgbClr val="000000"/>
                </a:solidFill>
                <a:prstDash val="solid"/>
                <a:round/>
                <a:headEnd/>
                <a:tailEnd/>
              </a:ln>
            </p:spPr>
            <p:txBody>
              <a:bodyPr/>
              <a:lstStyle/>
              <a:p>
                <a:endParaRPr lang="en-US"/>
              </a:p>
            </p:txBody>
          </p:sp>
        </p:grpSp>
        <p:grpSp>
          <p:nvGrpSpPr>
            <p:cNvPr id="10" name="Group 464"/>
            <p:cNvGrpSpPr>
              <a:grpSpLocks/>
            </p:cNvGrpSpPr>
            <p:nvPr/>
          </p:nvGrpSpPr>
          <p:grpSpPr bwMode="auto">
            <a:xfrm>
              <a:off x="1459" y="1529"/>
              <a:ext cx="237" cy="155"/>
              <a:chOff x="3823" y="1393"/>
              <a:chExt cx="237" cy="155"/>
            </a:xfrm>
          </p:grpSpPr>
          <p:sp>
            <p:nvSpPr>
              <p:cNvPr id="23790" name="Freeform 465"/>
              <p:cNvSpPr>
                <a:spLocks/>
              </p:cNvSpPr>
              <p:nvPr/>
            </p:nvSpPr>
            <p:spPr bwMode="auto">
              <a:xfrm>
                <a:off x="3823" y="1393"/>
                <a:ext cx="89" cy="49"/>
              </a:xfrm>
              <a:custGeom>
                <a:avLst/>
                <a:gdLst>
                  <a:gd name="T0" fmla="*/ 43 w 273"/>
                  <a:gd name="T1" fmla="*/ 5 h 155"/>
                  <a:gd name="T2" fmla="*/ 34 w 273"/>
                  <a:gd name="T3" fmla="*/ 5 h 155"/>
                  <a:gd name="T4" fmla="*/ 32 w 273"/>
                  <a:gd name="T5" fmla="*/ 7 h 155"/>
                  <a:gd name="T6" fmla="*/ 30 w 273"/>
                  <a:gd name="T7" fmla="*/ 9 h 155"/>
                  <a:gd name="T8" fmla="*/ 27 w 273"/>
                  <a:gd name="T9" fmla="*/ 12 h 155"/>
                  <a:gd name="T10" fmla="*/ 26 w 273"/>
                  <a:gd name="T11" fmla="*/ 12 h 155"/>
                  <a:gd name="T12" fmla="*/ 25 w 273"/>
                  <a:gd name="T13" fmla="*/ 10 h 155"/>
                  <a:gd name="T14" fmla="*/ 23 w 273"/>
                  <a:gd name="T15" fmla="*/ 6 h 155"/>
                  <a:gd name="T16" fmla="*/ 18 w 273"/>
                  <a:gd name="T17" fmla="*/ 3 h 155"/>
                  <a:gd name="T18" fmla="*/ 11 w 273"/>
                  <a:gd name="T19" fmla="*/ 1 h 155"/>
                  <a:gd name="T20" fmla="*/ 2 w 273"/>
                  <a:gd name="T21" fmla="*/ 0 h 155"/>
                  <a:gd name="T22" fmla="*/ 0 w 273"/>
                  <a:gd name="T23" fmla="*/ 0 h 155"/>
                  <a:gd name="T24" fmla="*/ 1 w 273"/>
                  <a:gd name="T25" fmla="*/ 1 h 155"/>
                  <a:gd name="T26" fmla="*/ 3 w 273"/>
                  <a:gd name="T27" fmla="*/ 5 h 155"/>
                  <a:gd name="T28" fmla="*/ 4 w 273"/>
                  <a:gd name="T29" fmla="*/ 8 h 155"/>
                  <a:gd name="T30" fmla="*/ 7 w 273"/>
                  <a:gd name="T31" fmla="*/ 11 h 155"/>
                  <a:gd name="T32" fmla="*/ 10 w 273"/>
                  <a:gd name="T33" fmla="*/ 14 h 155"/>
                  <a:gd name="T34" fmla="*/ 14 w 273"/>
                  <a:gd name="T35" fmla="*/ 15 h 155"/>
                  <a:gd name="T36" fmla="*/ 23 w 273"/>
                  <a:gd name="T37" fmla="*/ 15 h 155"/>
                  <a:gd name="T38" fmla="*/ 25 w 273"/>
                  <a:gd name="T39" fmla="*/ 16 h 155"/>
                  <a:gd name="T40" fmla="*/ 25 w 273"/>
                  <a:gd name="T41" fmla="*/ 19 h 155"/>
                  <a:gd name="T42" fmla="*/ 24 w 273"/>
                  <a:gd name="T43" fmla="*/ 22 h 155"/>
                  <a:gd name="T44" fmla="*/ 24 w 273"/>
                  <a:gd name="T45" fmla="*/ 26 h 155"/>
                  <a:gd name="T46" fmla="*/ 26 w 273"/>
                  <a:gd name="T47" fmla="*/ 29 h 155"/>
                  <a:gd name="T48" fmla="*/ 29 w 273"/>
                  <a:gd name="T49" fmla="*/ 32 h 155"/>
                  <a:gd name="T50" fmla="*/ 30 w 273"/>
                  <a:gd name="T51" fmla="*/ 34 h 155"/>
                  <a:gd name="T52" fmla="*/ 30 w 273"/>
                  <a:gd name="T53" fmla="*/ 36 h 155"/>
                  <a:gd name="T54" fmla="*/ 32 w 273"/>
                  <a:gd name="T55" fmla="*/ 42 h 155"/>
                  <a:gd name="T56" fmla="*/ 34 w 273"/>
                  <a:gd name="T57" fmla="*/ 45 h 155"/>
                  <a:gd name="T58" fmla="*/ 35 w 273"/>
                  <a:gd name="T59" fmla="*/ 47 h 155"/>
                  <a:gd name="T60" fmla="*/ 38 w 273"/>
                  <a:gd name="T61" fmla="*/ 49 h 155"/>
                  <a:gd name="T62" fmla="*/ 41 w 273"/>
                  <a:gd name="T63" fmla="*/ 49 h 155"/>
                  <a:gd name="T64" fmla="*/ 47 w 273"/>
                  <a:gd name="T65" fmla="*/ 48 h 155"/>
                  <a:gd name="T66" fmla="*/ 51 w 273"/>
                  <a:gd name="T67" fmla="*/ 46 h 155"/>
                  <a:gd name="T68" fmla="*/ 52 w 273"/>
                  <a:gd name="T69" fmla="*/ 45 h 155"/>
                  <a:gd name="T70" fmla="*/ 53 w 273"/>
                  <a:gd name="T71" fmla="*/ 42 h 155"/>
                  <a:gd name="T72" fmla="*/ 54 w 273"/>
                  <a:gd name="T73" fmla="*/ 37 h 155"/>
                  <a:gd name="T74" fmla="*/ 55 w 273"/>
                  <a:gd name="T75" fmla="*/ 33 h 155"/>
                  <a:gd name="T76" fmla="*/ 59 w 273"/>
                  <a:gd name="T77" fmla="*/ 27 h 155"/>
                  <a:gd name="T78" fmla="*/ 60 w 273"/>
                  <a:gd name="T79" fmla="*/ 23 h 155"/>
                  <a:gd name="T80" fmla="*/ 60 w 273"/>
                  <a:gd name="T81" fmla="*/ 19 h 155"/>
                  <a:gd name="T82" fmla="*/ 60 w 273"/>
                  <a:gd name="T83" fmla="*/ 18 h 155"/>
                  <a:gd name="T84" fmla="*/ 61 w 273"/>
                  <a:gd name="T85" fmla="*/ 18 h 155"/>
                  <a:gd name="T86" fmla="*/ 65 w 273"/>
                  <a:gd name="T87" fmla="*/ 18 h 155"/>
                  <a:gd name="T88" fmla="*/ 74 w 273"/>
                  <a:gd name="T89" fmla="*/ 18 h 155"/>
                  <a:gd name="T90" fmla="*/ 79 w 273"/>
                  <a:gd name="T91" fmla="*/ 16 h 155"/>
                  <a:gd name="T92" fmla="*/ 85 w 273"/>
                  <a:gd name="T93" fmla="*/ 14 h 155"/>
                  <a:gd name="T94" fmla="*/ 89 w 273"/>
                  <a:gd name="T95" fmla="*/ 12 h 155"/>
                  <a:gd name="T96" fmla="*/ 89 w 273"/>
                  <a:gd name="T97" fmla="*/ 11 h 155"/>
                  <a:gd name="T98" fmla="*/ 87 w 273"/>
                  <a:gd name="T99" fmla="*/ 9 h 155"/>
                  <a:gd name="T100" fmla="*/ 84 w 273"/>
                  <a:gd name="T101" fmla="*/ 8 h 155"/>
                  <a:gd name="T102" fmla="*/ 81 w 273"/>
                  <a:gd name="T103" fmla="*/ 7 h 155"/>
                  <a:gd name="T104" fmla="*/ 74 w 273"/>
                  <a:gd name="T105" fmla="*/ 7 h 155"/>
                  <a:gd name="T106" fmla="*/ 68 w 273"/>
                  <a:gd name="T107" fmla="*/ 8 h 155"/>
                  <a:gd name="T108" fmla="*/ 65 w 273"/>
                  <a:gd name="T109" fmla="*/ 10 h 155"/>
                  <a:gd name="T110" fmla="*/ 61 w 273"/>
                  <a:gd name="T111" fmla="*/ 13 h 155"/>
                  <a:gd name="T112" fmla="*/ 59 w 273"/>
                  <a:gd name="T113" fmla="*/ 13 h 155"/>
                  <a:gd name="T114" fmla="*/ 57 w 273"/>
                  <a:gd name="T115" fmla="*/ 11 h 155"/>
                  <a:gd name="T116" fmla="*/ 56 w 273"/>
                  <a:gd name="T117" fmla="*/ 8 h 155"/>
                  <a:gd name="T118" fmla="*/ 53 w 273"/>
                  <a:gd name="T119" fmla="*/ 6 h 155"/>
                  <a:gd name="T120" fmla="*/ 49 w 273"/>
                  <a:gd name="T121" fmla="*/ 5 h 155"/>
                  <a:gd name="T122" fmla="*/ 43 w 273"/>
                  <a:gd name="T123" fmla="*/ 5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3" h="155">
                    <a:moveTo>
                      <a:pt x="131" y="15"/>
                    </a:moveTo>
                    <a:lnTo>
                      <a:pt x="105" y="17"/>
                    </a:lnTo>
                    <a:lnTo>
                      <a:pt x="98" y="22"/>
                    </a:lnTo>
                    <a:lnTo>
                      <a:pt x="91" y="28"/>
                    </a:lnTo>
                    <a:lnTo>
                      <a:pt x="83" y="39"/>
                    </a:lnTo>
                    <a:lnTo>
                      <a:pt x="81" y="39"/>
                    </a:lnTo>
                    <a:lnTo>
                      <a:pt x="76" y="33"/>
                    </a:lnTo>
                    <a:lnTo>
                      <a:pt x="70" y="19"/>
                    </a:lnTo>
                    <a:lnTo>
                      <a:pt x="55" y="8"/>
                    </a:lnTo>
                    <a:lnTo>
                      <a:pt x="33" y="2"/>
                    </a:lnTo>
                    <a:lnTo>
                      <a:pt x="6" y="0"/>
                    </a:lnTo>
                    <a:lnTo>
                      <a:pt x="0" y="1"/>
                    </a:lnTo>
                    <a:lnTo>
                      <a:pt x="2" y="3"/>
                    </a:lnTo>
                    <a:lnTo>
                      <a:pt x="8" y="16"/>
                    </a:lnTo>
                    <a:lnTo>
                      <a:pt x="13" y="26"/>
                    </a:lnTo>
                    <a:lnTo>
                      <a:pt x="20" y="36"/>
                    </a:lnTo>
                    <a:lnTo>
                      <a:pt x="30" y="44"/>
                    </a:lnTo>
                    <a:lnTo>
                      <a:pt x="44" y="48"/>
                    </a:lnTo>
                    <a:lnTo>
                      <a:pt x="71" y="48"/>
                    </a:lnTo>
                    <a:lnTo>
                      <a:pt x="78" y="51"/>
                    </a:lnTo>
                    <a:lnTo>
                      <a:pt x="76" y="60"/>
                    </a:lnTo>
                    <a:lnTo>
                      <a:pt x="74" y="71"/>
                    </a:lnTo>
                    <a:lnTo>
                      <a:pt x="75" y="82"/>
                    </a:lnTo>
                    <a:lnTo>
                      <a:pt x="81" y="92"/>
                    </a:lnTo>
                    <a:lnTo>
                      <a:pt x="88" y="101"/>
                    </a:lnTo>
                    <a:lnTo>
                      <a:pt x="91" y="107"/>
                    </a:lnTo>
                    <a:lnTo>
                      <a:pt x="93" y="115"/>
                    </a:lnTo>
                    <a:lnTo>
                      <a:pt x="98" y="134"/>
                    </a:lnTo>
                    <a:lnTo>
                      <a:pt x="103" y="142"/>
                    </a:lnTo>
                    <a:lnTo>
                      <a:pt x="107" y="150"/>
                    </a:lnTo>
                    <a:lnTo>
                      <a:pt x="116" y="154"/>
                    </a:lnTo>
                    <a:lnTo>
                      <a:pt x="127" y="155"/>
                    </a:lnTo>
                    <a:lnTo>
                      <a:pt x="143" y="153"/>
                    </a:lnTo>
                    <a:lnTo>
                      <a:pt x="155" y="147"/>
                    </a:lnTo>
                    <a:lnTo>
                      <a:pt x="160" y="141"/>
                    </a:lnTo>
                    <a:lnTo>
                      <a:pt x="164" y="134"/>
                    </a:lnTo>
                    <a:lnTo>
                      <a:pt x="165" y="118"/>
                    </a:lnTo>
                    <a:lnTo>
                      <a:pt x="168" y="105"/>
                    </a:lnTo>
                    <a:lnTo>
                      <a:pt x="181" y="85"/>
                    </a:lnTo>
                    <a:lnTo>
                      <a:pt x="185" y="73"/>
                    </a:lnTo>
                    <a:lnTo>
                      <a:pt x="185" y="61"/>
                    </a:lnTo>
                    <a:lnTo>
                      <a:pt x="184" y="57"/>
                    </a:lnTo>
                    <a:lnTo>
                      <a:pt x="186" y="56"/>
                    </a:lnTo>
                    <a:lnTo>
                      <a:pt x="199" y="56"/>
                    </a:lnTo>
                    <a:lnTo>
                      <a:pt x="227" y="56"/>
                    </a:lnTo>
                    <a:lnTo>
                      <a:pt x="243" y="51"/>
                    </a:lnTo>
                    <a:lnTo>
                      <a:pt x="260" y="43"/>
                    </a:lnTo>
                    <a:lnTo>
                      <a:pt x="273" y="37"/>
                    </a:lnTo>
                    <a:lnTo>
                      <a:pt x="273" y="35"/>
                    </a:lnTo>
                    <a:lnTo>
                      <a:pt x="266" y="30"/>
                    </a:lnTo>
                    <a:lnTo>
                      <a:pt x="258" y="25"/>
                    </a:lnTo>
                    <a:lnTo>
                      <a:pt x="247" y="22"/>
                    </a:lnTo>
                    <a:lnTo>
                      <a:pt x="227" y="22"/>
                    </a:lnTo>
                    <a:lnTo>
                      <a:pt x="209" y="25"/>
                    </a:lnTo>
                    <a:lnTo>
                      <a:pt x="199" y="31"/>
                    </a:lnTo>
                    <a:lnTo>
                      <a:pt x="188" y="41"/>
                    </a:lnTo>
                    <a:lnTo>
                      <a:pt x="181" y="41"/>
                    </a:lnTo>
                    <a:lnTo>
                      <a:pt x="176" y="36"/>
                    </a:lnTo>
                    <a:lnTo>
                      <a:pt x="171" y="25"/>
                    </a:lnTo>
                    <a:lnTo>
                      <a:pt x="163" y="19"/>
                    </a:lnTo>
                    <a:lnTo>
                      <a:pt x="150" y="16"/>
                    </a:lnTo>
                    <a:lnTo>
                      <a:pt x="131" y="15"/>
                    </a:lnTo>
                    <a:close/>
                  </a:path>
                </a:pathLst>
              </a:custGeom>
              <a:solidFill>
                <a:srgbClr val="800000"/>
              </a:solidFill>
              <a:ln w="0">
                <a:solidFill>
                  <a:srgbClr val="000000"/>
                </a:solidFill>
                <a:prstDash val="solid"/>
                <a:round/>
                <a:headEnd/>
                <a:tailEnd/>
              </a:ln>
            </p:spPr>
            <p:txBody>
              <a:bodyPr/>
              <a:lstStyle/>
              <a:p>
                <a:endParaRPr lang="en-US"/>
              </a:p>
            </p:txBody>
          </p:sp>
          <p:sp>
            <p:nvSpPr>
              <p:cNvPr id="23791" name="Freeform 466"/>
              <p:cNvSpPr>
                <a:spLocks/>
              </p:cNvSpPr>
              <p:nvPr/>
            </p:nvSpPr>
            <p:spPr bwMode="auto">
              <a:xfrm>
                <a:off x="3863" y="1412"/>
                <a:ext cx="197" cy="136"/>
              </a:xfrm>
              <a:custGeom>
                <a:avLst/>
                <a:gdLst>
                  <a:gd name="T0" fmla="*/ 23 w 612"/>
                  <a:gd name="T1" fmla="*/ 4 h 427"/>
                  <a:gd name="T2" fmla="*/ 33 w 612"/>
                  <a:gd name="T3" fmla="*/ 8 h 427"/>
                  <a:gd name="T4" fmla="*/ 66 w 612"/>
                  <a:gd name="T5" fmla="*/ 11 h 427"/>
                  <a:gd name="T6" fmla="*/ 98 w 612"/>
                  <a:gd name="T7" fmla="*/ 13 h 427"/>
                  <a:gd name="T8" fmla="*/ 143 w 612"/>
                  <a:gd name="T9" fmla="*/ 11 h 427"/>
                  <a:gd name="T10" fmla="*/ 166 w 612"/>
                  <a:gd name="T11" fmla="*/ 11 h 427"/>
                  <a:gd name="T12" fmla="*/ 184 w 612"/>
                  <a:gd name="T13" fmla="*/ 15 h 427"/>
                  <a:gd name="T14" fmla="*/ 189 w 612"/>
                  <a:gd name="T15" fmla="*/ 19 h 427"/>
                  <a:gd name="T16" fmla="*/ 194 w 612"/>
                  <a:gd name="T17" fmla="*/ 34 h 427"/>
                  <a:gd name="T18" fmla="*/ 195 w 612"/>
                  <a:gd name="T19" fmla="*/ 59 h 427"/>
                  <a:gd name="T20" fmla="*/ 196 w 612"/>
                  <a:gd name="T21" fmla="*/ 72 h 427"/>
                  <a:gd name="T22" fmla="*/ 197 w 612"/>
                  <a:gd name="T23" fmla="*/ 83 h 427"/>
                  <a:gd name="T24" fmla="*/ 192 w 612"/>
                  <a:gd name="T25" fmla="*/ 88 h 427"/>
                  <a:gd name="T26" fmla="*/ 188 w 612"/>
                  <a:gd name="T27" fmla="*/ 77 h 427"/>
                  <a:gd name="T28" fmla="*/ 191 w 612"/>
                  <a:gd name="T29" fmla="*/ 46 h 427"/>
                  <a:gd name="T30" fmla="*/ 190 w 612"/>
                  <a:gd name="T31" fmla="*/ 28 h 427"/>
                  <a:gd name="T32" fmla="*/ 187 w 612"/>
                  <a:gd name="T33" fmla="*/ 25 h 427"/>
                  <a:gd name="T34" fmla="*/ 186 w 612"/>
                  <a:gd name="T35" fmla="*/ 30 h 427"/>
                  <a:gd name="T36" fmla="*/ 183 w 612"/>
                  <a:gd name="T37" fmla="*/ 51 h 427"/>
                  <a:gd name="T38" fmla="*/ 174 w 612"/>
                  <a:gd name="T39" fmla="*/ 65 h 427"/>
                  <a:gd name="T40" fmla="*/ 172 w 612"/>
                  <a:gd name="T41" fmla="*/ 78 h 427"/>
                  <a:gd name="T42" fmla="*/ 175 w 612"/>
                  <a:gd name="T43" fmla="*/ 83 h 427"/>
                  <a:gd name="T44" fmla="*/ 173 w 612"/>
                  <a:gd name="T45" fmla="*/ 89 h 427"/>
                  <a:gd name="T46" fmla="*/ 165 w 612"/>
                  <a:gd name="T47" fmla="*/ 116 h 427"/>
                  <a:gd name="T48" fmla="*/ 165 w 612"/>
                  <a:gd name="T49" fmla="*/ 122 h 427"/>
                  <a:gd name="T50" fmla="*/ 162 w 612"/>
                  <a:gd name="T51" fmla="*/ 124 h 427"/>
                  <a:gd name="T52" fmla="*/ 162 w 612"/>
                  <a:gd name="T53" fmla="*/ 131 h 427"/>
                  <a:gd name="T54" fmla="*/ 148 w 612"/>
                  <a:gd name="T55" fmla="*/ 136 h 427"/>
                  <a:gd name="T56" fmla="*/ 156 w 612"/>
                  <a:gd name="T57" fmla="*/ 108 h 427"/>
                  <a:gd name="T58" fmla="*/ 158 w 612"/>
                  <a:gd name="T59" fmla="*/ 93 h 427"/>
                  <a:gd name="T60" fmla="*/ 154 w 612"/>
                  <a:gd name="T61" fmla="*/ 82 h 427"/>
                  <a:gd name="T62" fmla="*/ 148 w 612"/>
                  <a:gd name="T63" fmla="*/ 74 h 427"/>
                  <a:gd name="T64" fmla="*/ 141 w 612"/>
                  <a:gd name="T65" fmla="*/ 68 h 427"/>
                  <a:gd name="T66" fmla="*/ 133 w 612"/>
                  <a:gd name="T67" fmla="*/ 67 h 427"/>
                  <a:gd name="T68" fmla="*/ 114 w 612"/>
                  <a:gd name="T69" fmla="*/ 68 h 427"/>
                  <a:gd name="T70" fmla="*/ 71 w 612"/>
                  <a:gd name="T71" fmla="*/ 67 h 427"/>
                  <a:gd name="T72" fmla="*/ 55 w 612"/>
                  <a:gd name="T73" fmla="*/ 67 h 427"/>
                  <a:gd name="T74" fmla="*/ 49 w 612"/>
                  <a:gd name="T75" fmla="*/ 70 h 427"/>
                  <a:gd name="T76" fmla="*/ 47 w 612"/>
                  <a:gd name="T77" fmla="*/ 77 h 427"/>
                  <a:gd name="T78" fmla="*/ 44 w 612"/>
                  <a:gd name="T79" fmla="*/ 99 h 427"/>
                  <a:gd name="T80" fmla="*/ 42 w 612"/>
                  <a:gd name="T81" fmla="*/ 122 h 427"/>
                  <a:gd name="T82" fmla="*/ 40 w 612"/>
                  <a:gd name="T83" fmla="*/ 135 h 427"/>
                  <a:gd name="T84" fmla="*/ 24 w 612"/>
                  <a:gd name="T85" fmla="*/ 131 h 427"/>
                  <a:gd name="T86" fmla="*/ 30 w 612"/>
                  <a:gd name="T87" fmla="*/ 110 h 427"/>
                  <a:gd name="T88" fmla="*/ 30 w 612"/>
                  <a:gd name="T89" fmla="*/ 99 h 427"/>
                  <a:gd name="T90" fmla="*/ 29 w 612"/>
                  <a:gd name="T91" fmla="*/ 87 h 427"/>
                  <a:gd name="T92" fmla="*/ 28 w 612"/>
                  <a:gd name="T93" fmla="*/ 67 h 427"/>
                  <a:gd name="T94" fmla="*/ 21 w 612"/>
                  <a:gd name="T95" fmla="*/ 56 h 427"/>
                  <a:gd name="T96" fmla="*/ 17 w 612"/>
                  <a:gd name="T97" fmla="*/ 41 h 427"/>
                  <a:gd name="T98" fmla="*/ 9 w 612"/>
                  <a:gd name="T99" fmla="*/ 32 h 427"/>
                  <a:gd name="T100" fmla="*/ 0 w 612"/>
                  <a:gd name="T101" fmla="*/ 25 h 427"/>
                  <a:gd name="T102" fmla="*/ 2 w 612"/>
                  <a:gd name="T103" fmla="*/ 20 h 427"/>
                  <a:gd name="T104" fmla="*/ 19 w 612"/>
                  <a:gd name="T105" fmla="*/ 0 h 4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12" h="427">
                    <a:moveTo>
                      <a:pt x="60" y="0"/>
                    </a:moveTo>
                    <a:lnTo>
                      <a:pt x="73" y="12"/>
                    </a:lnTo>
                    <a:lnTo>
                      <a:pt x="86" y="20"/>
                    </a:lnTo>
                    <a:lnTo>
                      <a:pt x="102" y="24"/>
                    </a:lnTo>
                    <a:lnTo>
                      <a:pt x="120" y="26"/>
                    </a:lnTo>
                    <a:lnTo>
                      <a:pt x="205" y="34"/>
                    </a:lnTo>
                    <a:lnTo>
                      <a:pt x="255" y="39"/>
                    </a:lnTo>
                    <a:lnTo>
                      <a:pt x="305" y="40"/>
                    </a:lnTo>
                    <a:lnTo>
                      <a:pt x="370" y="38"/>
                    </a:lnTo>
                    <a:lnTo>
                      <a:pt x="444" y="33"/>
                    </a:lnTo>
                    <a:lnTo>
                      <a:pt x="481" y="33"/>
                    </a:lnTo>
                    <a:lnTo>
                      <a:pt x="516" y="34"/>
                    </a:lnTo>
                    <a:lnTo>
                      <a:pt x="548" y="39"/>
                    </a:lnTo>
                    <a:lnTo>
                      <a:pt x="573" y="47"/>
                    </a:lnTo>
                    <a:lnTo>
                      <a:pt x="582" y="53"/>
                    </a:lnTo>
                    <a:lnTo>
                      <a:pt x="588" y="60"/>
                    </a:lnTo>
                    <a:lnTo>
                      <a:pt x="599" y="80"/>
                    </a:lnTo>
                    <a:lnTo>
                      <a:pt x="604" y="106"/>
                    </a:lnTo>
                    <a:lnTo>
                      <a:pt x="608" y="132"/>
                    </a:lnTo>
                    <a:lnTo>
                      <a:pt x="607" y="184"/>
                    </a:lnTo>
                    <a:lnTo>
                      <a:pt x="604" y="212"/>
                    </a:lnTo>
                    <a:lnTo>
                      <a:pt x="608" y="227"/>
                    </a:lnTo>
                    <a:lnTo>
                      <a:pt x="612" y="244"/>
                    </a:lnTo>
                    <a:lnTo>
                      <a:pt x="612" y="260"/>
                    </a:lnTo>
                    <a:lnTo>
                      <a:pt x="608" y="269"/>
                    </a:lnTo>
                    <a:lnTo>
                      <a:pt x="598" y="276"/>
                    </a:lnTo>
                    <a:lnTo>
                      <a:pt x="587" y="258"/>
                    </a:lnTo>
                    <a:lnTo>
                      <a:pt x="585" y="243"/>
                    </a:lnTo>
                    <a:lnTo>
                      <a:pt x="592" y="216"/>
                    </a:lnTo>
                    <a:lnTo>
                      <a:pt x="593" y="144"/>
                    </a:lnTo>
                    <a:lnTo>
                      <a:pt x="592" y="101"/>
                    </a:lnTo>
                    <a:lnTo>
                      <a:pt x="590" y="87"/>
                    </a:lnTo>
                    <a:lnTo>
                      <a:pt x="586" y="79"/>
                    </a:lnTo>
                    <a:lnTo>
                      <a:pt x="582" y="77"/>
                    </a:lnTo>
                    <a:lnTo>
                      <a:pt x="579" y="80"/>
                    </a:lnTo>
                    <a:lnTo>
                      <a:pt x="578" y="94"/>
                    </a:lnTo>
                    <a:lnTo>
                      <a:pt x="577" y="135"/>
                    </a:lnTo>
                    <a:lnTo>
                      <a:pt x="569" y="159"/>
                    </a:lnTo>
                    <a:lnTo>
                      <a:pt x="559" y="178"/>
                    </a:lnTo>
                    <a:lnTo>
                      <a:pt x="542" y="203"/>
                    </a:lnTo>
                    <a:lnTo>
                      <a:pt x="534" y="229"/>
                    </a:lnTo>
                    <a:lnTo>
                      <a:pt x="535" y="244"/>
                    </a:lnTo>
                    <a:lnTo>
                      <a:pt x="540" y="254"/>
                    </a:lnTo>
                    <a:lnTo>
                      <a:pt x="544" y="260"/>
                    </a:lnTo>
                    <a:lnTo>
                      <a:pt x="544" y="266"/>
                    </a:lnTo>
                    <a:lnTo>
                      <a:pt x="537" y="279"/>
                    </a:lnTo>
                    <a:lnTo>
                      <a:pt x="523" y="322"/>
                    </a:lnTo>
                    <a:lnTo>
                      <a:pt x="513" y="365"/>
                    </a:lnTo>
                    <a:lnTo>
                      <a:pt x="515" y="378"/>
                    </a:lnTo>
                    <a:lnTo>
                      <a:pt x="513" y="382"/>
                    </a:lnTo>
                    <a:lnTo>
                      <a:pt x="507" y="387"/>
                    </a:lnTo>
                    <a:lnTo>
                      <a:pt x="502" y="390"/>
                    </a:lnTo>
                    <a:lnTo>
                      <a:pt x="501" y="396"/>
                    </a:lnTo>
                    <a:lnTo>
                      <a:pt x="503" y="410"/>
                    </a:lnTo>
                    <a:lnTo>
                      <a:pt x="511" y="427"/>
                    </a:lnTo>
                    <a:lnTo>
                      <a:pt x="459" y="427"/>
                    </a:lnTo>
                    <a:lnTo>
                      <a:pt x="475" y="377"/>
                    </a:lnTo>
                    <a:lnTo>
                      <a:pt x="485" y="338"/>
                    </a:lnTo>
                    <a:lnTo>
                      <a:pt x="492" y="309"/>
                    </a:lnTo>
                    <a:lnTo>
                      <a:pt x="491" y="291"/>
                    </a:lnTo>
                    <a:lnTo>
                      <a:pt x="486" y="274"/>
                    </a:lnTo>
                    <a:lnTo>
                      <a:pt x="478" y="259"/>
                    </a:lnTo>
                    <a:lnTo>
                      <a:pt x="469" y="245"/>
                    </a:lnTo>
                    <a:lnTo>
                      <a:pt x="459" y="233"/>
                    </a:lnTo>
                    <a:lnTo>
                      <a:pt x="447" y="219"/>
                    </a:lnTo>
                    <a:lnTo>
                      <a:pt x="438" y="215"/>
                    </a:lnTo>
                    <a:lnTo>
                      <a:pt x="427" y="211"/>
                    </a:lnTo>
                    <a:lnTo>
                      <a:pt x="414" y="210"/>
                    </a:lnTo>
                    <a:lnTo>
                      <a:pt x="399" y="211"/>
                    </a:lnTo>
                    <a:lnTo>
                      <a:pt x="354" y="215"/>
                    </a:lnTo>
                    <a:lnTo>
                      <a:pt x="298" y="215"/>
                    </a:lnTo>
                    <a:lnTo>
                      <a:pt x="220" y="211"/>
                    </a:lnTo>
                    <a:lnTo>
                      <a:pt x="192" y="210"/>
                    </a:lnTo>
                    <a:lnTo>
                      <a:pt x="172" y="211"/>
                    </a:lnTo>
                    <a:lnTo>
                      <a:pt x="159" y="216"/>
                    </a:lnTo>
                    <a:lnTo>
                      <a:pt x="152" y="221"/>
                    </a:lnTo>
                    <a:lnTo>
                      <a:pt x="147" y="231"/>
                    </a:lnTo>
                    <a:lnTo>
                      <a:pt x="146" y="241"/>
                    </a:lnTo>
                    <a:lnTo>
                      <a:pt x="143" y="268"/>
                    </a:lnTo>
                    <a:lnTo>
                      <a:pt x="136" y="311"/>
                    </a:lnTo>
                    <a:lnTo>
                      <a:pt x="133" y="348"/>
                    </a:lnTo>
                    <a:lnTo>
                      <a:pt x="130" y="384"/>
                    </a:lnTo>
                    <a:lnTo>
                      <a:pt x="112" y="398"/>
                    </a:lnTo>
                    <a:lnTo>
                      <a:pt x="123" y="423"/>
                    </a:lnTo>
                    <a:lnTo>
                      <a:pt x="70" y="423"/>
                    </a:lnTo>
                    <a:lnTo>
                      <a:pt x="76" y="411"/>
                    </a:lnTo>
                    <a:lnTo>
                      <a:pt x="86" y="381"/>
                    </a:lnTo>
                    <a:lnTo>
                      <a:pt x="94" y="345"/>
                    </a:lnTo>
                    <a:lnTo>
                      <a:pt x="95" y="327"/>
                    </a:lnTo>
                    <a:lnTo>
                      <a:pt x="92" y="312"/>
                    </a:lnTo>
                    <a:lnTo>
                      <a:pt x="90" y="294"/>
                    </a:lnTo>
                    <a:lnTo>
                      <a:pt x="91" y="272"/>
                    </a:lnTo>
                    <a:lnTo>
                      <a:pt x="94" y="231"/>
                    </a:lnTo>
                    <a:lnTo>
                      <a:pt x="87" y="210"/>
                    </a:lnTo>
                    <a:lnTo>
                      <a:pt x="76" y="194"/>
                    </a:lnTo>
                    <a:lnTo>
                      <a:pt x="65" y="176"/>
                    </a:lnTo>
                    <a:lnTo>
                      <a:pt x="57" y="143"/>
                    </a:lnTo>
                    <a:lnTo>
                      <a:pt x="52" y="129"/>
                    </a:lnTo>
                    <a:lnTo>
                      <a:pt x="47" y="116"/>
                    </a:lnTo>
                    <a:lnTo>
                      <a:pt x="28" y="99"/>
                    </a:lnTo>
                    <a:lnTo>
                      <a:pt x="11" y="88"/>
                    </a:lnTo>
                    <a:lnTo>
                      <a:pt x="0" y="80"/>
                    </a:lnTo>
                    <a:lnTo>
                      <a:pt x="1" y="74"/>
                    </a:lnTo>
                    <a:lnTo>
                      <a:pt x="7" y="64"/>
                    </a:lnTo>
                    <a:lnTo>
                      <a:pt x="28" y="37"/>
                    </a:lnTo>
                    <a:lnTo>
                      <a:pt x="60" y="0"/>
                    </a:lnTo>
                    <a:close/>
                  </a:path>
                </a:pathLst>
              </a:custGeom>
              <a:solidFill>
                <a:srgbClr val="800000"/>
              </a:solidFill>
              <a:ln w="0">
                <a:solidFill>
                  <a:srgbClr val="000000"/>
                </a:solidFill>
                <a:prstDash val="solid"/>
                <a:round/>
                <a:headEnd/>
                <a:tailEnd/>
              </a:ln>
            </p:spPr>
            <p:txBody>
              <a:bodyPr/>
              <a:lstStyle/>
              <a:p>
                <a:endParaRPr lang="en-US"/>
              </a:p>
            </p:txBody>
          </p:sp>
        </p:grpSp>
        <p:grpSp>
          <p:nvGrpSpPr>
            <p:cNvPr id="11" name="Group 467"/>
            <p:cNvGrpSpPr>
              <a:grpSpLocks/>
            </p:cNvGrpSpPr>
            <p:nvPr/>
          </p:nvGrpSpPr>
          <p:grpSpPr bwMode="auto">
            <a:xfrm>
              <a:off x="1230" y="1731"/>
              <a:ext cx="360" cy="204"/>
              <a:chOff x="3594" y="1595"/>
              <a:chExt cx="360" cy="204"/>
            </a:xfrm>
          </p:grpSpPr>
          <p:sp>
            <p:nvSpPr>
              <p:cNvPr id="23787" name="Freeform 468"/>
              <p:cNvSpPr>
                <a:spLocks/>
              </p:cNvSpPr>
              <p:nvPr/>
            </p:nvSpPr>
            <p:spPr bwMode="auto">
              <a:xfrm>
                <a:off x="3594" y="1595"/>
                <a:ext cx="360" cy="204"/>
              </a:xfrm>
              <a:custGeom>
                <a:avLst/>
                <a:gdLst>
                  <a:gd name="T0" fmla="*/ 109 w 1117"/>
                  <a:gd name="T1" fmla="*/ 29 h 649"/>
                  <a:gd name="T2" fmla="*/ 97 w 1117"/>
                  <a:gd name="T3" fmla="*/ 22 h 649"/>
                  <a:gd name="T4" fmla="*/ 72 w 1117"/>
                  <a:gd name="T5" fmla="*/ 4 h 649"/>
                  <a:gd name="T6" fmla="*/ 67 w 1117"/>
                  <a:gd name="T7" fmla="*/ 0 h 649"/>
                  <a:gd name="T8" fmla="*/ 50 w 1117"/>
                  <a:gd name="T9" fmla="*/ 9 h 649"/>
                  <a:gd name="T10" fmla="*/ 0 w 1117"/>
                  <a:gd name="T11" fmla="*/ 47 h 649"/>
                  <a:gd name="T12" fmla="*/ 3 w 1117"/>
                  <a:gd name="T13" fmla="*/ 53 h 649"/>
                  <a:gd name="T14" fmla="*/ 13 w 1117"/>
                  <a:gd name="T15" fmla="*/ 62 h 649"/>
                  <a:gd name="T16" fmla="*/ 33 w 1117"/>
                  <a:gd name="T17" fmla="*/ 61 h 649"/>
                  <a:gd name="T18" fmla="*/ 58 w 1117"/>
                  <a:gd name="T19" fmla="*/ 62 h 649"/>
                  <a:gd name="T20" fmla="*/ 70 w 1117"/>
                  <a:gd name="T21" fmla="*/ 69 h 649"/>
                  <a:gd name="T22" fmla="*/ 77 w 1117"/>
                  <a:gd name="T23" fmla="*/ 82 h 649"/>
                  <a:gd name="T24" fmla="*/ 99 w 1117"/>
                  <a:gd name="T25" fmla="*/ 115 h 649"/>
                  <a:gd name="T26" fmla="*/ 119 w 1117"/>
                  <a:gd name="T27" fmla="*/ 141 h 649"/>
                  <a:gd name="T28" fmla="*/ 126 w 1117"/>
                  <a:gd name="T29" fmla="*/ 180 h 649"/>
                  <a:gd name="T30" fmla="*/ 119 w 1117"/>
                  <a:gd name="T31" fmla="*/ 196 h 649"/>
                  <a:gd name="T32" fmla="*/ 132 w 1117"/>
                  <a:gd name="T33" fmla="*/ 197 h 649"/>
                  <a:gd name="T34" fmla="*/ 140 w 1117"/>
                  <a:gd name="T35" fmla="*/ 189 h 649"/>
                  <a:gd name="T36" fmla="*/ 137 w 1117"/>
                  <a:gd name="T37" fmla="*/ 175 h 649"/>
                  <a:gd name="T38" fmla="*/ 143 w 1117"/>
                  <a:gd name="T39" fmla="*/ 154 h 649"/>
                  <a:gd name="T40" fmla="*/ 156 w 1117"/>
                  <a:gd name="T41" fmla="*/ 138 h 649"/>
                  <a:gd name="T42" fmla="*/ 171 w 1117"/>
                  <a:gd name="T43" fmla="*/ 137 h 649"/>
                  <a:gd name="T44" fmla="*/ 215 w 1117"/>
                  <a:gd name="T45" fmla="*/ 140 h 649"/>
                  <a:gd name="T46" fmla="*/ 261 w 1117"/>
                  <a:gd name="T47" fmla="*/ 134 h 649"/>
                  <a:gd name="T48" fmla="*/ 283 w 1117"/>
                  <a:gd name="T49" fmla="*/ 124 h 649"/>
                  <a:gd name="T50" fmla="*/ 289 w 1117"/>
                  <a:gd name="T51" fmla="*/ 130 h 649"/>
                  <a:gd name="T52" fmla="*/ 300 w 1117"/>
                  <a:gd name="T53" fmla="*/ 141 h 649"/>
                  <a:gd name="T54" fmla="*/ 308 w 1117"/>
                  <a:gd name="T55" fmla="*/ 154 h 649"/>
                  <a:gd name="T56" fmla="*/ 316 w 1117"/>
                  <a:gd name="T57" fmla="*/ 178 h 649"/>
                  <a:gd name="T58" fmla="*/ 311 w 1117"/>
                  <a:gd name="T59" fmla="*/ 200 h 649"/>
                  <a:gd name="T60" fmla="*/ 324 w 1117"/>
                  <a:gd name="T61" fmla="*/ 193 h 649"/>
                  <a:gd name="T62" fmla="*/ 333 w 1117"/>
                  <a:gd name="T63" fmla="*/ 185 h 649"/>
                  <a:gd name="T64" fmla="*/ 332 w 1117"/>
                  <a:gd name="T65" fmla="*/ 163 h 649"/>
                  <a:gd name="T66" fmla="*/ 340 w 1117"/>
                  <a:gd name="T67" fmla="*/ 145 h 649"/>
                  <a:gd name="T68" fmla="*/ 332 w 1117"/>
                  <a:gd name="T69" fmla="*/ 133 h 649"/>
                  <a:gd name="T70" fmla="*/ 332 w 1117"/>
                  <a:gd name="T71" fmla="*/ 110 h 649"/>
                  <a:gd name="T72" fmla="*/ 349 w 1117"/>
                  <a:gd name="T73" fmla="*/ 70 h 649"/>
                  <a:gd name="T74" fmla="*/ 355 w 1117"/>
                  <a:gd name="T75" fmla="*/ 62 h 649"/>
                  <a:gd name="T76" fmla="*/ 355 w 1117"/>
                  <a:gd name="T77" fmla="*/ 90 h 649"/>
                  <a:gd name="T78" fmla="*/ 354 w 1117"/>
                  <a:gd name="T79" fmla="*/ 121 h 649"/>
                  <a:gd name="T80" fmla="*/ 349 w 1117"/>
                  <a:gd name="T81" fmla="*/ 143 h 649"/>
                  <a:gd name="T82" fmla="*/ 357 w 1117"/>
                  <a:gd name="T83" fmla="*/ 158 h 649"/>
                  <a:gd name="T84" fmla="*/ 359 w 1117"/>
                  <a:gd name="T85" fmla="*/ 130 h 649"/>
                  <a:gd name="T86" fmla="*/ 358 w 1117"/>
                  <a:gd name="T87" fmla="*/ 94 h 649"/>
                  <a:gd name="T88" fmla="*/ 357 w 1117"/>
                  <a:gd name="T89" fmla="*/ 45 h 649"/>
                  <a:gd name="T90" fmla="*/ 345 w 1117"/>
                  <a:gd name="T91" fmla="*/ 34 h 649"/>
                  <a:gd name="T92" fmla="*/ 330 w 1117"/>
                  <a:gd name="T93" fmla="*/ 30 h 649"/>
                  <a:gd name="T94" fmla="*/ 246 w 1117"/>
                  <a:gd name="T95" fmla="*/ 32 h 649"/>
                  <a:gd name="T96" fmla="*/ 158 w 1117"/>
                  <a:gd name="T97" fmla="*/ 31 h 649"/>
                  <a:gd name="T98" fmla="*/ 122 w 1117"/>
                  <a:gd name="T99" fmla="*/ 29 h 6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17" h="649">
                    <a:moveTo>
                      <a:pt x="353" y="96"/>
                    </a:moveTo>
                    <a:lnTo>
                      <a:pt x="346" y="96"/>
                    </a:lnTo>
                    <a:lnTo>
                      <a:pt x="337" y="92"/>
                    </a:lnTo>
                    <a:lnTo>
                      <a:pt x="317" y="81"/>
                    </a:lnTo>
                    <a:lnTo>
                      <a:pt x="302" y="71"/>
                    </a:lnTo>
                    <a:lnTo>
                      <a:pt x="300" y="70"/>
                    </a:lnTo>
                    <a:lnTo>
                      <a:pt x="301" y="72"/>
                    </a:lnTo>
                    <a:lnTo>
                      <a:pt x="261" y="40"/>
                    </a:lnTo>
                    <a:lnTo>
                      <a:pt x="224" y="13"/>
                    </a:lnTo>
                    <a:lnTo>
                      <a:pt x="218" y="5"/>
                    </a:lnTo>
                    <a:lnTo>
                      <a:pt x="215" y="3"/>
                    </a:lnTo>
                    <a:lnTo>
                      <a:pt x="209" y="0"/>
                    </a:lnTo>
                    <a:lnTo>
                      <a:pt x="201" y="2"/>
                    </a:lnTo>
                    <a:lnTo>
                      <a:pt x="190" y="6"/>
                    </a:lnTo>
                    <a:lnTo>
                      <a:pt x="156" y="29"/>
                    </a:lnTo>
                    <a:lnTo>
                      <a:pt x="65" y="96"/>
                    </a:lnTo>
                    <a:lnTo>
                      <a:pt x="6" y="142"/>
                    </a:lnTo>
                    <a:lnTo>
                      <a:pt x="0" y="151"/>
                    </a:lnTo>
                    <a:lnTo>
                      <a:pt x="2" y="159"/>
                    </a:lnTo>
                    <a:lnTo>
                      <a:pt x="7" y="164"/>
                    </a:lnTo>
                    <a:lnTo>
                      <a:pt x="8" y="168"/>
                    </a:lnTo>
                    <a:lnTo>
                      <a:pt x="12" y="175"/>
                    </a:lnTo>
                    <a:lnTo>
                      <a:pt x="21" y="184"/>
                    </a:lnTo>
                    <a:lnTo>
                      <a:pt x="39" y="198"/>
                    </a:lnTo>
                    <a:lnTo>
                      <a:pt x="55" y="197"/>
                    </a:lnTo>
                    <a:lnTo>
                      <a:pt x="66" y="193"/>
                    </a:lnTo>
                    <a:lnTo>
                      <a:pt x="102" y="194"/>
                    </a:lnTo>
                    <a:lnTo>
                      <a:pt x="158" y="193"/>
                    </a:lnTo>
                    <a:lnTo>
                      <a:pt x="168" y="193"/>
                    </a:lnTo>
                    <a:lnTo>
                      <a:pt x="181" y="196"/>
                    </a:lnTo>
                    <a:lnTo>
                      <a:pt x="192" y="201"/>
                    </a:lnTo>
                    <a:lnTo>
                      <a:pt x="206" y="208"/>
                    </a:lnTo>
                    <a:lnTo>
                      <a:pt x="217" y="218"/>
                    </a:lnTo>
                    <a:lnTo>
                      <a:pt x="227" y="231"/>
                    </a:lnTo>
                    <a:lnTo>
                      <a:pt x="234" y="245"/>
                    </a:lnTo>
                    <a:lnTo>
                      <a:pt x="238" y="262"/>
                    </a:lnTo>
                    <a:lnTo>
                      <a:pt x="246" y="284"/>
                    </a:lnTo>
                    <a:lnTo>
                      <a:pt x="261" y="310"/>
                    </a:lnTo>
                    <a:lnTo>
                      <a:pt x="306" y="366"/>
                    </a:lnTo>
                    <a:lnTo>
                      <a:pt x="351" y="417"/>
                    </a:lnTo>
                    <a:lnTo>
                      <a:pt x="364" y="436"/>
                    </a:lnTo>
                    <a:lnTo>
                      <a:pt x="369" y="448"/>
                    </a:lnTo>
                    <a:lnTo>
                      <a:pt x="372" y="494"/>
                    </a:lnTo>
                    <a:lnTo>
                      <a:pt x="381" y="538"/>
                    </a:lnTo>
                    <a:lnTo>
                      <a:pt x="390" y="574"/>
                    </a:lnTo>
                    <a:lnTo>
                      <a:pt x="392" y="587"/>
                    </a:lnTo>
                    <a:lnTo>
                      <a:pt x="390" y="595"/>
                    </a:lnTo>
                    <a:lnTo>
                      <a:pt x="370" y="625"/>
                    </a:lnTo>
                    <a:lnTo>
                      <a:pt x="351" y="648"/>
                    </a:lnTo>
                    <a:lnTo>
                      <a:pt x="414" y="648"/>
                    </a:lnTo>
                    <a:lnTo>
                      <a:pt x="411" y="627"/>
                    </a:lnTo>
                    <a:lnTo>
                      <a:pt x="424" y="620"/>
                    </a:lnTo>
                    <a:lnTo>
                      <a:pt x="431" y="610"/>
                    </a:lnTo>
                    <a:lnTo>
                      <a:pt x="433" y="600"/>
                    </a:lnTo>
                    <a:lnTo>
                      <a:pt x="429" y="590"/>
                    </a:lnTo>
                    <a:lnTo>
                      <a:pt x="426" y="575"/>
                    </a:lnTo>
                    <a:lnTo>
                      <a:pt x="424" y="556"/>
                    </a:lnTo>
                    <a:lnTo>
                      <a:pt x="427" y="535"/>
                    </a:lnTo>
                    <a:lnTo>
                      <a:pt x="433" y="512"/>
                    </a:lnTo>
                    <a:lnTo>
                      <a:pt x="443" y="489"/>
                    </a:lnTo>
                    <a:lnTo>
                      <a:pt x="454" y="470"/>
                    </a:lnTo>
                    <a:lnTo>
                      <a:pt x="469" y="452"/>
                    </a:lnTo>
                    <a:lnTo>
                      <a:pt x="483" y="440"/>
                    </a:lnTo>
                    <a:lnTo>
                      <a:pt x="504" y="430"/>
                    </a:lnTo>
                    <a:lnTo>
                      <a:pt x="515" y="430"/>
                    </a:lnTo>
                    <a:lnTo>
                      <a:pt x="530" y="435"/>
                    </a:lnTo>
                    <a:lnTo>
                      <a:pt x="560" y="440"/>
                    </a:lnTo>
                    <a:lnTo>
                      <a:pt x="623" y="445"/>
                    </a:lnTo>
                    <a:lnTo>
                      <a:pt x="666" y="445"/>
                    </a:lnTo>
                    <a:lnTo>
                      <a:pt x="713" y="444"/>
                    </a:lnTo>
                    <a:lnTo>
                      <a:pt x="762" y="437"/>
                    </a:lnTo>
                    <a:lnTo>
                      <a:pt x="811" y="426"/>
                    </a:lnTo>
                    <a:lnTo>
                      <a:pt x="834" y="418"/>
                    </a:lnTo>
                    <a:lnTo>
                      <a:pt x="856" y="408"/>
                    </a:lnTo>
                    <a:lnTo>
                      <a:pt x="877" y="395"/>
                    </a:lnTo>
                    <a:lnTo>
                      <a:pt x="895" y="380"/>
                    </a:lnTo>
                    <a:lnTo>
                      <a:pt x="893" y="398"/>
                    </a:lnTo>
                    <a:lnTo>
                      <a:pt x="896" y="412"/>
                    </a:lnTo>
                    <a:lnTo>
                      <a:pt x="902" y="423"/>
                    </a:lnTo>
                    <a:lnTo>
                      <a:pt x="912" y="432"/>
                    </a:lnTo>
                    <a:lnTo>
                      <a:pt x="931" y="447"/>
                    </a:lnTo>
                    <a:lnTo>
                      <a:pt x="939" y="454"/>
                    </a:lnTo>
                    <a:lnTo>
                      <a:pt x="945" y="463"/>
                    </a:lnTo>
                    <a:lnTo>
                      <a:pt x="957" y="491"/>
                    </a:lnTo>
                    <a:lnTo>
                      <a:pt x="969" y="513"/>
                    </a:lnTo>
                    <a:lnTo>
                      <a:pt x="977" y="539"/>
                    </a:lnTo>
                    <a:lnTo>
                      <a:pt x="982" y="566"/>
                    </a:lnTo>
                    <a:lnTo>
                      <a:pt x="982" y="596"/>
                    </a:lnTo>
                    <a:lnTo>
                      <a:pt x="973" y="623"/>
                    </a:lnTo>
                    <a:lnTo>
                      <a:pt x="966" y="637"/>
                    </a:lnTo>
                    <a:lnTo>
                      <a:pt x="955" y="649"/>
                    </a:lnTo>
                    <a:lnTo>
                      <a:pt x="1021" y="649"/>
                    </a:lnTo>
                    <a:lnTo>
                      <a:pt x="1006" y="614"/>
                    </a:lnTo>
                    <a:lnTo>
                      <a:pt x="1021" y="606"/>
                    </a:lnTo>
                    <a:lnTo>
                      <a:pt x="1030" y="599"/>
                    </a:lnTo>
                    <a:lnTo>
                      <a:pt x="1033" y="589"/>
                    </a:lnTo>
                    <a:lnTo>
                      <a:pt x="1029" y="573"/>
                    </a:lnTo>
                    <a:lnTo>
                      <a:pt x="1026" y="547"/>
                    </a:lnTo>
                    <a:lnTo>
                      <a:pt x="1029" y="518"/>
                    </a:lnTo>
                    <a:lnTo>
                      <a:pt x="1037" y="490"/>
                    </a:lnTo>
                    <a:lnTo>
                      <a:pt x="1046" y="470"/>
                    </a:lnTo>
                    <a:lnTo>
                      <a:pt x="1054" y="460"/>
                    </a:lnTo>
                    <a:lnTo>
                      <a:pt x="1055" y="455"/>
                    </a:lnTo>
                    <a:lnTo>
                      <a:pt x="1037" y="435"/>
                    </a:lnTo>
                    <a:lnTo>
                      <a:pt x="1031" y="423"/>
                    </a:lnTo>
                    <a:lnTo>
                      <a:pt x="1026" y="411"/>
                    </a:lnTo>
                    <a:lnTo>
                      <a:pt x="1024" y="383"/>
                    </a:lnTo>
                    <a:lnTo>
                      <a:pt x="1030" y="351"/>
                    </a:lnTo>
                    <a:lnTo>
                      <a:pt x="1039" y="318"/>
                    </a:lnTo>
                    <a:lnTo>
                      <a:pt x="1064" y="259"/>
                    </a:lnTo>
                    <a:lnTo>
                      <a:pt x="1082" y="223"/>
                    </a:lnTo>
                    <a:lnTo>
                      <a:pt x="1091" y="203"/>
                    </a:lnTo>
                    <a:lnTo>
                      <a:pt x="1099" y="196"/>
                    </a:lnTo>
                    <a:lnTo>
                      <a:pt x="1101" y="196"/>
                    </a:lnTo>
                    <a:lnTo>
                      <a:pt x="1103" y="202"/>
                    </a:lnTo>
                    <a:lnTo>
                      <a:pt x="1101" y="237"/>
                    </a:lnTo>
                    <a:lnTo>
                      <a:pt x="1100" y="287"/>
                    </a:lnTo>
                    <a:lnTo>
                      <a:pt x="1100" y="333"/>
                    </a:lnTo>
                    <a:lnTo>
                      <a:pt x="1100" y="371"/>
                    </a:lnTo>
                    <a:lnTo>
                      <a:pt x="1098" y="386"/>
                    </a:lnTo>
                    <a:lnTo>
                      <a:pt x="1093" y="397"/>
                    </a:lnTo>
                    <a:lnTo>
                      <a:pt x="1084" y="423"/>
                    </a:lnTo>
                    <a:lnTo>
                      <a:pt x="1082" y="456"/>
                    </a:lnTo>
                    <a:lnTo>
                      <a:pt x="1085" y="494"/>
                    </a:lnTo>
                    <a:lnTo>
                      <a:pt x="1094" y="535"/>
                    </a:lnTo>
                    <a:lnTo>
                      <a:pt x="1107" y="504"/>
                    </a:lnTo>
                    <a:lnTo>
                      <a:pt x="1115" y="465"/>
                    </a:lnTo>
                    <a:lnTo>
                      <a:pt x="1117" y="428"/>
                    </a:lnTo>
                    <a:lnTo>
                      <a:pt x="1115" y="412"/>
                    </a:lnTo>
                    <a:lnTo>
                      <a:pt x="1109" y="398"/>
                    </a:lnTo>
                    <a:lnTo>
                      <a:pt x="1107" y="364"/>
                    </a:lnTo>
                    <a:lnTo>
                      <a:pt x="1110" y="299"/>
                    </a:lnTo>
                    <a:lnTo>
                      <a:pt x="1115" y="180"/>
                    </a:lnTo>
                    <a:lnTo>
                      <a:pt x="1113" y="160"/>
                    </a:lnTo>
                    <a:lnTo>
                      <a:pt x="1107" y="143"/>
                    </a:lnTo>
                    <a:lnTo>
                      <a:pt x="1098" y="130"/>
                    </a:lnTo>
                    <a:lnTo>
                      <a:pt x="1084" y="118"/>
                    </a:lnTo>
                    <a:lnTo>
                      <a:pt x="1071" y="109"/>
                    </a:lnTo>
                    <a:lnTo>
                      <a:pt x="1055" y="103"/>
                    </a:lnTo>
                    <a:lnTo>
                      <a:pt x="1039" y="98"/>
                    </a:lnTo>
                    <a:lnTo>
                      <a:pt x="1023" y="96"/>
                    </a:lnTo>
                    <a:lnTo>
                      <a:pt x="980" y="95"/>
                    </a:lnTo>
                    <a:lnTo>
                      <a:pt x="919" y="96"/>
                    </a:lnTo>
                    <a:lnTo>
                      <a:pt x="762" y="101"/>
                    </a:lnTo>
                    <a:lnTo>
                      <a:pt x="604" y="106"/>
                    </a:lnTo>
                    <a:lnTo>
                      <a:pt x="539" y="104"/>
                    </a:lnTo>
                    <a:lnTo>
                      <a:pt x="491" y="98"/>
                    </a:lnTo>
                    <a:lnTo>
                      <a:pt x="452" y="92"/>
                    </a:lnTo>
                    <a:lnTo>
                      <a:pt x="412" y="89"/>
                    </a:lnTo>
                    <a:lnTo>
                      <a:pt x="378" y="91"/>
                    </a:lnTo>
                    <a:lnTo>
                      <a:pt x="353" y="96"/>
                    </a:lnTo>
                    <a:close/>
                  </a:path>
                </a:pathLst>
              </a:custGeom>
              <a:solidFill>
                <a:srgbClr val="800000"/>
              </a:solidFill>
              <a:ln w="0">
                <a:solidFill>
                  <a:srgbClr val="000000"/>
                </a:solidFill>
                <a:prstDash val="solid"/>
                <a:round/>
                <a:headEnd/>
                <a:tailEnd/>
              </a:ln>
            </p:spPr>
            <p:txBody>
              <a:bodyPr/>
              <a:lstStyle/>
              <a:p>
                <a:endParaRPr lang="en-US"/>
              </a:p>
            </p:txBody>
          </p:sp>
          <p:sp>
            <p:nvSpPr>
              <p:cNvPr id="23788" name="Freeform 469"/>
              <p:cNvSpPr>
                <a:spLocks/>
              </p:cNvSpPr>
              <p:nvPr/>
            </p:nvSpPr>
            <p:spPr bwMode="auto">
              <a:xfrm>
                <a:off x="3923" y="1701"/>
                <a:ext cx="8" cy="31"/>
              </a:xfrm>
              <a:custGeom>
                <a:avLst/>
                <a:gdLst>
                  <a:gd name="T0" fmla="*/ 1 w 21"/>
                  <a:gd name="T1" fmla="*/ 24 h 100"/>
                  <a:gd name="T2" fmla="*/ 0 w 21"/>
                  <a:gd name="T3" fmla="*/ 18 h 100"/>
                  <a:gd name="T4" fmla="*/ 1 w 21"/>
                  <a:gd name="T5" fmla="*/ 10 h 100"/>
                  <a:gd name="T6" fmla="*/ 3 w 21"/>
                  <a:gd name="T7" fmla="*/ 1 h 100"/>
                  <a:gd name="T8" fmla="*/ 3 w 21"/>
                  <a:gd name="T9" fmla="*/ 0 h 100"/>
                  <a:gd name="T10" fmla="*/ 4 w 21"/>
                  <a:gd name="T11" fmla="*/ 0 h 100"/>
                  <a:gd name="T12" fmla="*/ 6 w 21"/>
                  <a:gd name="T13" fmla="*/ 6 h 100"/>
                  <a:gd name="T14" fmla="*/ 8 w 21"/>
                  <a:gd name="T15" fmla="*/ 17 h 100"/>
                  <a:gd name="T16" fmla="*/ 8 w 21"/>
                  <a:gd name="T17" fmla="*/ 27 h 100"/>
                  <a:gd name="T18" fmla="*/ 6 w 21"/>
                  <a:gd name="T19" fmla="*/ 31 h 100"/>
                  <a:gd name="T20" fmla="*/ 6 w 21"/>
                  <a:gd name="T21" fmla="*/ 31 h 100"/>
                  <a:gd name="T22" fmla="*/ 4 w 21"/>
                  <a:gd name="T23" fmla="*/ 30 h 100"/>
                  <a:gd name="T24" fmla="*/ 3 w 21"/>
                  <a:gd name="T25" fmla="*/ 27 h 100"/>
                  <a:gd name="T26" fmla="*/ 1 w 21"/>
                  <a:gd name="T27" fmla="*/ 24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100">
                    <a:moveTo>
                      <a:pt x="2" y="77"/>
                    </a:moveTo>
                    <a:lnTo>
                      <a:pt x="0" y="58"/>
                    </a:lnTo>
                    <a:lnTo>
                      <a:pt x="2" y="31"/>
                    </a:lnTo>
                    <a:lnTo>
                      <a:pt x="8" y="3"/>
                    </a:lnTo>
                    <a:lnTo>
                      <a:pt x="9" y="0"/>
                    </a:lnTo>
                    <a:lnTo>
                      <a:pt x="11" y="1"/>
                    </a:lnTo>
                    <a:lnTo>
                      <a:pt x="17" y="20"/>
                    </a:lnTo>
                    <a:lnTo>
                      <a:pt x="21" y="55"/>
                    </a:lnTo>
                    <a:lnTo>
                      <a:pt x="21" y="86"/>
                    </a:lnTo>
                    <a:lnTo>
                      <a:pt x="17" y="100"/>
                    </a:lnTo>
                    <a:lnTo>
                      <a:pt x="15" y="100"/>
                    </a:lnTo>
                    <a:lnTo>
                      <a:pt x="11" y="98"/>
                    </a:lnTo>
                    <a:lnTo>
                      <a:pt x="7" y="88"/>
                    </a:lnTo>
                    <a:lnTo>
                      <a:pt x="2" y="77"/>
                    </a:lnTo>
                    <a:close/>
                  </a:path>
                </a:pathLst>
              </a:custGeom>
              <a:solidFill>
                <a:srgbClr val="800000"/>
              </a:solidFill>
              <a:ln w="0">
                <a:solidFill>
                  <a:srgbClr val="000000"/>
                </a:solidFill>
                <a:prstDash val="solid"/>
                <a:round/>
                <a:headEnd/>
                <a:tailEnd/>
              </a:ln>
            </p:spPr>
            <p:txBody>
              <a:bodyPr/>
              <a:lstStyle/>
              <a:p>
                <a:endParaRPr lang="en-US"/>
              </a:p>
            </p:txBody>
          </p:sp>
          <p:sp>
            <p:nvSpPr>
              <p:cNvPr id="23789" name="Freeform 470"/>
              <p:cNvSpPr>
                <a:spLocks/>
              </p:cNvSpPr>
              <p:nvPr/>
            </p:nvSpPr>
            <p:spPr bwMode="auto">
              <a:xfrm>
                <a:off x="3847" y="1715"/>
                <a:ext cx="58" cy="50"/>
              </a:xfrm>
              <a:custGeom>
                <a:avLst/>
                <a:gdLst>
                  <a:gd name="T0" fmla="*/ 33 w 183"/>
                  <a:gd name="T1" fmla="*/ 0 h 161"/>
                  <a:gd name="T2" fmla="*/ 29 w 183"/>
                  <a:gd name="T3" fmla="*/ 3 h 161"/>
                  <a:gd name="T4" fmla="*/ 19 w 183"/>
                  <a:gd name="T5" fmla="*/ 8 h 161"/>
                  <a:gd name="T6" fmla="*/ 9 w 183"/>
                  <a:gd name="T7" fmla="*/ 12 h 161"/>
                  <a:gd name="T8" fmla="*/ 4 w 183"/>
                  <a:gd name="T9" fmla="*/ 14 h 161"/>
                  <a:gd name="T10" fmla="*/ 0 w 183"/>
                  <a:gd name="T11" fmla="*/ 15 h 161"/>
                  <a:gd name="T12" fmla="*/ 1 w 183"/>
                  <a:gd name="T13" fmla="*/ 19 h 161"/>
                  <a:gd name="T14" fmla="*/ 4 w 183"/>
                  <a:gd name="T15" fmla="*/ 23 h 161"/>
                  <a:gd name="T16" fmla="*/ 8 w 183"/>
                  <a:gd name="T17" fmla="*/ 28 h 161"/>
                  <a:gd name="T18" fmla="*/ 11 w 183"/>
                  <a:gd name="T19" fmla="*/ 30 h 161"/>
                  <a:gd name="T20" fmla="*/ 10 w 183"/>
                  <a:gd name="T21" fmla="*/ 40 h 161"/>
                  <a:gd name="T22" fmla="*/ 10 w 183"/>
                  <a:gd name="T23" fmla="*/ 43 h 161"/>
                  <a:gd name="T24" fmla="*/ 11 w 183"/>
                  <a:gd name="T25" fmla="*/ 43 h 161"/>
                  <a:gd name="T26" fmla="*/ 12 w 183"/>
                  <a:gd name="T27" fmla="*/ 43 h 161"/>
                  <a:gd name="T28" fmla="*/ 14 w 183"/>
                  <a:gd name="T29" fmla="*/ 41 h 161"/>
                  <a:gd name="T30" fmla="*/ 18 w 183"/>
                  <a:gd name="T31" fmla="*/ 34 h 161"/>
                  <a:gd name="T32" fmla="*/ 21 w 183"/>
                  <a:gd name="T33" fmla="*/ 34 h 161"/>
                  <a:gd name="T34" fmla="*/ 24 w 183"/>
                  <a:gd name="T35" fmla="*/ 36 h 161"/>
                  <a:gd name="T36" fmla="*/ 22 w 183"/>
                  <a:gd name="T37" fmla="*/ 44 h 161"/>
                  <a:gd name="T38" fmla="*/ 23 w 183"/>
                  <a:gd name="T39" fmla="*/ 46 h 161"/>
                  <a:gd name="T40" fmla="*/ 24 w 183"/>
                  <a:gd name="T41" fmla="*/ 48 h 161"/>
                  <a:gd name="T42" fmla="*/ 26 w 183"/>
                  <a:gd name="T43" fmla="*/ 47 h 161"/>
                  <a:gd name="T44" fmla="*/ 27 w 183"/>
                  <a:gd name="T45" fmla="*/ 45 h 161"/>
                  <a:gd name="T46" fmla="*/ 29 w 183"/>
                  <a:gd name="T47" fmla="*/ 42 h 161"/>
                  <a:gd name="T48" fmla="*/ 30 w 183"/>
                  <a:gd name="T49" fmla="*/ 37 h 161"/>
                  <a:gd name="T50" fmla="*/ 37 w 183"/>
                  <a:gd name="T51" fmla="*/ 39 h 161"/>
                  <a:gd name="T52" fmla="*/ 37 w 183"/>
                  <a:gd name="T53" fmla="*/ 47 h 161"/>
                  <a:gd name="T54" fmla="*/ 38 w 183"/>
                  <a:gd name="T55" fmla="*/ 49 h 161"/>
                  <a:gd name="T56" fmla="*/ 39 w 183"/>
                  <a:gd name="T57" fmla="*/ 50 h 161"/>
                  <a:gd name="T58" fmla="*/ 41 w 183"/>
                  <a:gd name="T59" fmla="*/ 49 h 161"/>
                  <a:gd name="T60" fmla="*/ 42 w 183"/>
                  <a:gd name="T61" fmla="*/ 48 h 161"/>
                  <a:gd name="T62" fmla="*/ 45 w 183"/>
                  <a:gd name="T63" fmla="*/ 40 h 161"/>
                  <a:gd name="T64" fmla="*/ 58 w 183"/>
                  <a:gd name="T65" fmla="*/ 38 h 161"/>
                  <a:gd name="T66" fmla="*/ 51 w 183"/>
                  <a:gd name="T67" fmla="*/ 27 h 161"/>
                  <a:gd name="T68" fmla="*/ 48 w 183"/>
                  <a:gd name="T69" fmla="*/ 21 h 161"/>
                  <a:gd name="T70" fmla="*/ 43 w 183"/>
                  <a:gd name="T71" fmla="*/ 17 h 161"/>
                  <a:gd name="T72" fmla="*/ 38 w 183"/>
                  <a:gd name="T73" fmla="*/ 13 h 161"/>
                  <a:gd name="T74" fmla="*/ 35 w 183"/>
                  <a:gd name="T75" fmla="*/ 9 h 161"/>
                  <a:gd name="T76" fmla="*/ 34 w 183"/>
                  <a:gd name="T77" fmla="*/ 5 h 161"/>
                  <a:gd name="T78" fmla="*/ 33 w 183"/>
                  <a:gd name="T79" fmla="*/ 0 h 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3" h="161">
                    <a:moveTo>
                      <a:pt x="105" y="0"/>
                    </a:moveTo>
                    <a:lnTo>
                      <a:pt x="90" y="10"/>
                    </a:lnTo>
                    <a:lnTo>
                      <a:pt x="61" y="26"/>
                    </a:lnTo>
                    <a:lnTo>
                      <a:pt x="28" y="39"/>
                    </a:lnTo>
                    <a:lnTo>
                      <a:pt x="14" y="45"/>
                    </a:lnTo>
                    <a:lnTo>
                      <a:pt x="0" y="47"/>
                    </a:lnTo>
                    <a:lnTo>
                      <a:pt x="2" y="60"/>
                    </a:lnTo>
                    <a:lnTo>
                      <a:pt x="13" y="74"/>
                    </a:lnTo>
                    <a:lnTo>
                      <a:pt x="24" y="89"/>
                    </a:lnTo>
                    <a:lnTo>
                      <a:pt x="35" y="98"/>
                    </a:lnTo>
                    <a:lnTo>
                      <a:pt x="30" y="129"/>
                    </a:lnTo>
                    <a:lnTo>
                      <a:pt x="30" y="137"/>
                    </a:lnTo>
                    <a:lnTo>
                      <a:pt x="34" y="140"/>
                    </a:lnTo>
                    <a:lnTo>
                      <a:pt x="39" y="139"/>
                    </a:lnTo>
                    <a:lnTo>
                      <a:pt x="44" y="133"/>
                    </a:lnTo>
                    <a:lnTo>
                      <a:pt x="57" y="108"/>
                    </a:lnTo>
                    <a:lnTo>
                      <a:pt x="66" y="111"/>
                    </a:lnTo>
                    <a:lnTo>
                      <a:pt x="76" y="115"/>
                    </a:lnTo>
                    <a:lnTo>
                      <a:pt x="70" y="141"/>
                    </a:lnTo>
                    <a:lnTo>
                      <a:pt x="71" y="149"/>
                    </a:lnTo>
                    <a:lnTo>
                      <a:pt x="75" y="153"/>
                    </a:lnTo>
                    <a:lnTo>
                      <a:pt x="81" y="152"/>
                    </a:lnTo>
                    <a:lnTo>
                      <a:pt x="86" y="146"/>
                    </a:lnTo>
                    <a:lnTo>
                      <a:pt x="92" y="136"/>
                    </a:lnTo>
                    <a:lnTo>
                      <a:pt x="96" y="120"/>
                    </a:lnTo>
                    <a:lnTo>
                      <a:pt x="118" y="124"/>
                    </a:lnTo>
                    <a:lnTo>
                      <a:pt x="117" y="152"/>
                    </a:lnTo>
                    <a:lnTo>
                      <a:pt x="119" y="158"/>
                    </a:lnTo>
                    <a:lnTo>
                      <a:pt x="124" y="161"/>
                    </a:lnTo>
                    <a:lnTo>
                      <a:pt x="128" y="159"/>
                    </a:lnTo>
                    <a:lnTo>
                      <a:pt x="133" y="154"/>
                    </a:lnTo>
                    <a:lnTo>
                      <a:pt x="141" y="128"/>
                    </a:lnTo>
                    <a:lnTo>
                      <a:pt x="183" y="121"/>
                    </a:lnTo>
                    <a:lnTo>
                      <a:pt x="162" y="86"/>
                    </a:lnTo>
                    <a:lnTo>
                      <a:pt x="151" y="68"/>
                    </a:lnTo>
                    <a:lnTo>
                      <a:pt x="135" y="54"/>
                    </a:lnTo>
                    <a:lnTo>
                      <a:pt x="119" y="43"/>
                    </a:lnTo>
                    <a:lnTo>
                      <a:pt x="111" y="30"/>
                    </a:lnTo>
                    <a:lnTo>
                      <a:pt x="108" y="15"/>
                    </a:lnTo>
                    <a:lnTo>
                      <a:pt x="105" y="0"/>
                    </a:lnTo>
                    <a:close/>
                  </a:path>
                </a:pathLst>
              </a:custGeom>
              <a:solidFill>
                <a:srgbClr val="800000"/>
              </a:solidFill>
              <a:ln w="0">
                <a:solidFill>
                  <a:srgbClr val="000000"/>
                </a:solidFill>
                <a:prstDash val="solid"/>
                <a:round/>
                <a:headEnd/>
                <a:tailEnd/>
              </a:ln>
            </p:spPr>
            <p:txBody>
              <a:bodyPr/>
              <a:lstStyle/>
              <a:p>
                <a:endParaRPr lang="en-US"/>
              </a:p>
            </p:txBody>
          </p:sp>
        </p:grpSp>
        <p:grpSp>
          <p:nvGrpSpPr>
            <p:cNvPr id="12" name="Group 471"/>
            <p:cNvGrpSpPr>
              <a:grpSpLocks/>
            </p:cNvGrpSpPr>
            <p:nvPr/>
          </p:nvGrpSpPr>
          <p:grpSpPr bwMode="auto">
            <a:xfrm>
              <a:off x="1725" y="1540"/>
              <a:ext cx="409" cy="436"/>
              <a:chOff x="4089" y="1404"/>
              <a:chExt cx="409" cy="436"/>
            </a:xfrm>
          </p:grpSpPr>
          <p:sp>
            <p:nvSpPr>
              <p:cNvPr id="23715" name="Freeform 472"/>
              <p:cNvSpPr>
                <a:spLocks/>
              </p:cNvSpPr>
              <p:nvPr/>
            </p:nvSpPr>
            <p:spPr bwMode="auto">
              <a:xfrm>
                <a:off x="4240" y="1799"/>
                <a:ext cx="11" cy="7"/>
              </a:xfrm>
              <a:custGeom>
                <a:avLst/>
                <a:gdLst>
                  <a:gd name="T0" fmla="*/ 2 w 32"/>
                  <a:gd name="T1" fmla="*/ 5 h 27"/>
                  <a:gd name="T2" fmla="*/ 9 w 32"/>
                  <a:gd name="T3" fmla="*/ 5 h 27"/>
                  <a:gd name="T4" fmla="*/ 11 w 32"/>
                  <a:gd name="T5" fmla="*/ 4 h 27"/>
                  <a:gd name="T6" fmla="*/ 11 w 32"/>
                  <a:gd name="T7" fmla="*/ 4 h 27"/>
                  <a:gd name="T8" fmla="*/ 11 w 32"/>
                  <a:gd name="T9" fmla="*/ 3 h 27"/>
                  <a:gd name="T10" fmla="*/ 9 w 32"/>
                  <a:gd name="T11" fmla="*/ 1 h 27"/>
                  <a:gd name="T12" fmla="*/ 8 w 32"/>
                  <a:gd name="T13" fmla="*/ 0 h 27"/>
                  <a:gd name="T14" fmla="*/ 6 w 32"/>
                  <a:gd name="T15" fmla="*/ 0 h 27"/>
                  <a:gd name="T16" fmla="*/ 3 w 32"/>
                  <a:gd name="T17" fmla="*/ 1 h 27"/>
                  <a:gd name="T18" fmla="*/ 3 w 32"/>
                  <a:gd name="T19" fmla="*/ 3 h 27"/>
                  <a:gd name="T20" fmla="*/ 4 w 32"/>
                  <a:gd name="T21" fmla="*/ 4 h 27"/>
                  <a:gd name="T22" fmla="*/ 6 w 32"/>
                  <a:gd name="T23" fmla="*/ 5 h 27"/>
                  <a:gd name="T24" fmla="*/ 11 w 32"/>
                  <a:gd name="T25" fmla="*/ 7 h 27"/>
                  <a:gd name="T26" fmla="*/ 8 w 32"/>
                  <a:gd name="T27" fmla="*/ 3 h 27"/>
                  <a:gd name="T28" fmla="*/ 7 w 32"/>
                  <a:gd name="T29" fmla="*/ 2 h 27"/>
                  <a:gd name="T30" fmla="*/ 7 w 32"/>
                  <a:gd name="T31" fmla="*/ 2 h 27"/>
                  <a:gd name="T32" fmla="*/ 7 w 32"/>
                  <a:gd name="T33" fmla="*/ 2 h 27"/>
                  <a:gd name="T34" fmla="*/ 5 w 32"/>
                  <a:gd name="T35" fmla="*/ 2 h 27"/>
                  <a:gd name="T36" fmla="*/ 1 w 32"/>
                  <a:gd name="T37" fmla="*/ 3 h 27"/>
                  <a:gd name="T38" fmla="*/ 0 w 32"/>
                  <a:gd name="T39" fmla="*/ 3 h 27"/>
                  <a:gd name="T40" fmla="*/ 0 w 32"/>
                  <a:gd name="T41" fmla="*/ 4 h 27"/>
                  <a:gd name="T42" fmla="*/ 2 w 32"/>
                  <a:gd name="T43" fmla="*/ 5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27">
                    <a:moveTo>
                      <a:pt x="5" y="20"/>
                    </a:moveTo>
                    <a:lnTo>
                      <a:pt x="27" y="19"/>
                    </a:lnTo>
                    <a:lnTo>
                      <a:pt x="31" y="17"/>
                    </a:lnTo>
                    <a:lnTo>
                      <a:pt x="32" y="14"/>
                    </a:lnTo>
                    <a:lnTo>
                      <a:pt x="32" y="10"/>
                    </a:lnTo>
                    <a:lnTo>
                      <a:pt x="27" y="3"/>
                    </a:lnTo>
                    <a:lnTo>
                      <a:pt x="23" y="0"/>
                    </a:lnTo>
                    <a:lnTo>
                      <a:pt x="18" y="0"/>
                    </a:lnTo>
                    <a:lnTo>
                      <a:pt x="10" y="5"/>
                    </a:lnTo>
                    <a:lnTo>
                      <a:pt x="9" y="10"/>
                    </a:lnTo>
                    <a:lnTo>
                      <a:pt x="13" y="14"/>
                    </a:lnTo>
                    <a:lnTo>
                      <a:pt x="18" y="21"/>
                    </a:lnTo>
                    <a:lnTo>
                      <a:pt x="32" y="27"/>
                    </a:lnTo>
                    <a:lnTo>
                      <a:pt x="23" y="13"/>
                    </a:lnTo>
                    <a:lnTo>
                      <a:pt x="21" y="7"/>
                    </a:lnTo>
                    <a:lnTo>
                      <a:pt x="21" y="6"/>
                    </a:lnTo>
                    <a:lnTo>
                      <a:pt x="21" y="9"/>
                    </a:lnTo>
                    <a:lnTo>
                      <a:pt x="15" y="9"/>
                    </a:lnTo>
                    <a:lnTo>
                      <a:pt x="2" y="10"/>
                    </a:lnTo>
                    <a:lnTo>
                      <a:pt x="0" y="12"/>
                    </a:lnTo>
                    <a:lnTo>
                      <a:pt x="1" y="15"/>
                    </a:lnTo>
                    <a:lnTo>
                      <a:pt x="5" y="20"/>
                    </a:lnTo>
                    <a:close/>
                  </a:path>
                </a:pathLst>
              </a:custGeom>
              <a:solidFill>
                <a:srgbClr val="800000"/>
              </a:solidFill>
              <a:ln w="0">
                <a:solidFill>
                  <a:srgbClr val="000000"/>
                </a:solidFill>
                <a:prstDash val="solid"/>
                <a:round/>
                <a:headEnd/>
                <a:tailEnd/>
              </a:ln>
            </p:spPr>
            <p:txBody>
              <a:bodyPr/>
              <a:lstStyle/>
              <a:p>
                <a:endParaRPr lang="en-US"/>
              </a:p>
            </p:txBody>
          </p:sp>
          <p:sp>
            <p:nvSpPr>
              <p:cNvPr id="23716" name="Freeform 473"/>
              <p:cNvSpPr>
                <a:spLocks/>
              </p:cNvSpPr>
              <p:nvPr/>
            </p:nvSpPr>
            <p:spPr bwMode="auto">
              <a:xfrm>
                <a:off x="4282" y="1418"/>
                <a:ext cx="216" cy="422"/>
              </a:xfrm>
              <a:custGeom>
                <a:avLst/>
                <a:gdLst>
                  <a:gd name="T0" fmla="*/ 16 w 668"/>
                  <a:gd name="T1" fmla="*/ 404 h 1332"/>
                  <a:gd name="T2" fmla="*/ 23 w 668"/>
                  <a:gd name="T3" fmla="*/ 371 h 1332"/>
                  <a:gd name="T4" fmla="*/ 17 w 668"/>
                  <a:gd name="T5" fmla="*/ 345 h 1332"/>
                  <a:gd name="T6" fmla="*/ 14 w 668"/>
                  <a:gd name="T7" fmla="*/ 301 h 1332"/>
                  <a:gd name="T8" fmla="*/ 9 w 668"/>
                  <a:gd name="T9" fmla="*/ 254 h 1332"/>
                  <a:gd name="T10" fmla="*/ 6 w 668"/>
                  <a:gd name="T11" fmla="*/ 196 h 1332"/>
                  <a:gd name="T12" fmla="*/ 68 w 668"/>
                  <a:gd name="T13" fmla="*/ 205 h 1332"/>
                  <a:gd name="T14" fmla="*/ 116 w 668"/>
                  <a:gd name="T15" fmla="*/ 204 h 1332"/>
                  <a:gd name="T16" fmla="*/ 140 w 668"/>
                  <a:gd name="T17" fmla="*/ 206 h 1332"/>
                  <a:gd name="T18" fmla="*/ 143 w 668"/>
                  <a:gd name="T19" fmla="*/ 229 h 1332"/>
                  <a:gd name="T20" fmla="*/ 154 w 668"/>
                  <a:gd name="T21" fmla="*/ 243 h 1332"/>
                  <a:gd name="T22" fmla="*/ 161 w 668"/>
                  <a:gd name="T23" fmla="*/ 306 h 1332"/>
                  <a:gd name="T24" fmla="*/ 160 w 668"/>
                  <a:gd name="T25" fmla="*/ 328 h 1332"/>
                  <a:gd name="T26" fmla="*/ 136 w 668"/>
                  <a:gd name="T27" fmla="*/ 383 h 1332"/>
                  <a:gd name="T28" fmla="*/ 122 w 668"/>
                  <a:gd name="T29" fmla="*/ 402 h 1332"/>
                  <a:gd name="T30" fmla="*/ 99 w 668"/>
                  <a:gd name="T31" fmla="*/ 413 h 1332"/>
                  <a:gd name="T32" fmla="*/ 99 w 668"/>
                  <a:gd name="T33" fmla="*/ 419 h 1332"/>
                  <a:gd name="T34" fmla="*/ 130 w 668"/>
                  <a:gd name="T35" fmla="*/ 415 h 1332"/>
                  <a:gd name="T36" fmla="*/ 138 w 668"/>
                  <a:gd name="T37" fmla="*/ 408 h 1332"/>
                  <a:gd name="T38" fmla="*/ 144 w 668"/>
                  <a:gd name="T39" fmla="*/ 399 h 1332"/>
                  <a:gd name="T40" fmla="*/ 162 w 668"/>
                  <a:gd name="T41" fmla="*/ 356 h 1332"/>
                  <a:gd name="T42" fmla="*/ 184 w 668"/>
                  <a:gd name="T43" fmla="*/ 309 h 1332"/>
                  <a:gd name="T44" fmla="*/ 180 w 668"/>
                  <a:gd name="T45" fmla="*/ 277 h 1332"/>
                  <a:gd name="T46" fmla="*/ 187 w 668"/>
                  <a:gd name="T47" fmla="*/ 302 h 1332"/>
                  <a:gd name="T48" fmla="*/ 193 w 668"/>
                  <a:gd name="T49" fmla="*/ 328 h 1332"/>
                  <a:gd name="T50" fmla="*/ 177 w 668"/>
                  <a:gd name="T51" fmla="*/ 389 h 1332"/>
                  <a:gd name="T52" fmla="*/ 166 w 668"/>
                  <a:gd name="T53" fmla="*/ 406 h 1332"/>
                  <a:gd name="T54" fmla="*/ 149 w 668"/>
                  <a:gd name="T55" fmla="*/ 417 h 1332"/>
                  <a:gd name="T56" fmla="*/ 154 w 668"/>
                  <a:gd name="T57" fmla="*/ 422 h 1332"/>
                  <a:gd name="T58" fmla="*/ 184 w 668"/>
                  <a:gd name="T59" fmla="*/ 415 h 1332"/>
                  <a:gd name="T60" fmla="*/ 189 w 668"/>
                  <a:gd name="T61" fmla="*/ 408 h 1332"/>
                  <a:gd name="T62" fmla="*/ 191 w 668"/>
                  <a:gd name="T63" fmla="*/ 393 h 1332"/>
                  <a:gd name="T64" fmla="*/ 204 w 668"/>
                  <a:gd name="T65" fmla="*/ 333 h 1332"/>
                  <a:gd name="T66" fmla="*/ 207 w 668"/>
                  <a:gd name="T67" fmla="*/ 297 h 1332"/>
                  <a:gd name="T68" fmla="*/ 196 w 668"/>
                  <a:gd name="T69" fmla="*/ 236 h 1332"/>
                  <a:gd name="T70" fmla="*/ 201 w 668"/>
                  <a:gd name="T71" fmla="*/ 255 h 1332"/>
                  <a:gd name="T72" fmla="*/ 200 w 668"/>
                  <a:gd name="T73" fmla="*/ 235 h 1332"/>
                  <a:gd name="T74" fmla="*/ 204 w 668"/>
                  <a:gd name="T75" fmla="*/ 256 h 1332"/>
                  <a:gd name="T76" fmla="*/ 203 w 668"/>
                  <a:gd name="T77" fmla="*/ 223 h 1332"/>
                  <a:gd name="T78" fmla="*/ 207 w 668"/>
                  <a:gd name="T79" fmla="*/ 235 h 1332"/>
                  <a:gd name="T80" fmla="*/ 209 w 668"/>
                  <a:gd name="T81" fmla="*/ 220 h 1332"/>
                  <a:gd name="T82" fmla="*/ 209 w 668"/>
                  <a:gd name="T83" fmla="*/ 214 h 1332"/>
                  <a:gd name="T84" fmla="*/ 212 w 668"/>
                  <a:gd name="T85" fmla="*/ 210 h 1332"/>
                  <a:gd name="T86" fmla="*/ 212 w 668"/>
                  <a:gd name="T87" fmla="*/ 202 h 1332"/>
                  <a:gd name="T88" fmla="*/ 206 w 668"/>
                  <a:gd name="T89" fmla="*/ 169 h 1332"/>
                  <a:gd name="T90" fmla="*/ 201 w 668"/>
                  <a:gd name="T91" fmla="*/ 131 h 1332"/>
                  <a:gd name="T92" fmla="*/ 183 w 668"/>
                  <a:gd name="T93" fmla="*/ 98 h 1332"/>
                  <a:gd name="T94" fmla="*/ 155 w 668"/>
                  <a:gd name="T95" fmla="*/ 71 h 1332"/>
                  <a:gd name="T96" fmla="*/ 136 w 668"/>
                  <a:gd name="T97" fmla="*/ 44 h 1332"/>
                  <a:gd name="T98" fmla="*/ 121 w 668"/>
                  <a:gd name="T99" fmla="*/ 22 h 1332"/>
                  <a:gd name="T100" fmla="*/ 100 w 668"/>
                  <a:gd name="T101" fmla="*/ 7 h 1332"/>
                  <a:gd name="T102" fmla="*/ 51 w 668"/>
                  <a:gd name="T103" fmla="*/ 1 h 1332"/>
                  <a:gd name="T104" fmla="*/ 27 w 668"/>
                  <a:gd name="T105" fmla="*/ 11 h 1332"/>
                  <a:gd name="T106" fmla="*/ 11 w 668"/>
                  <a:gd name="T107" fmla="*/ 31 h 1332"/>
                  <a:gd name="T108" fmla="*/ 5 w 668"/>
                  <a:gd name="T109" fmla="*/ 371 h 13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68" h="1332">
                    <a:moveTo>
                      <a:pt x="0" y="1198"/>
                    </a:moveTo>
                    <a:lnTo>
                      <a:pt x="0" y="1284"/>
                    </a:lnTo>
                    <a:lnTo>
                      <a:pt x="8" y="1283"/>
                    </a:lnTo>
                    <a:lnTo>
                      <a:pt x="22" y="1281"/>
                    </a:lnTo>
                    <a:lnTo>
                      <a:pt x="49" y="1275"/>
                    </a:lnTo>
                    <a:lnTo>
                      <a:pt x="53" y="1255"/>
                    </a:lnTo>
                    <a:lnTo>
                      <a:pt x="57" y="1237"/>
                    </a:lnTo>
                    <a:lnTo>
                      <a:pt x="68" y="1202"/>
                    </a:lnTo>
                    <a:lnTo>
                      <a:pt x="70" y="1186"/>
                    </a:lnTo>
                    <a:lnTo>
                      <a:pt x="70" y="1171"/>
                    </a:lnTo>
                    <a:lnTo>
                      <a:pt x="68" y="1156"/>
                    </a:lnTo>
                    <a:lnTo>
                      <a:pt x="65" y="1143"/>
                    </a:lnTo>
                    <a:lnTo>
                      <a:pt x="57" y="1116"/>
                    </a:lnTo>
                    <a:lnTo>
                      <a:pt x="54" y="1104"/>
                    </a:lnTo>
                    <a:lnTo>
                      <a:pt x="52" y="1090"/>
                    </a:lnTo>
                    <a:lnTo>
                      <a:pt x="45" y="1063"/>
                    </a:lnTo>
                    <a:lnTo>
                      <a:pt x="40" y="1036"/>
                    </a:lnTo>
                    <a:lnTo>
                      <a:pt x="38" y="1009"/>
                    </a:lnTo>
                    <a:lnTo>
                      <a:pt x="38" y="979"/>
                    </a:lnTo>
                    <a:lnTo>
                      <a:pt x="42" y="949"/>
                    </a:lnTo>
                    <a:lnTo>
                      <a:pt x="44" y="920"/>
                    </a:lnTo>
                    <a:lnTo>
                      <a:pt x="43" y="894"/>
                    </a:lnTo>
                    <a:lnTo>
                      <a:pt x="38" y="869"/>
                    </a:lnTo>
                    <a:lnTo>
                      <a:pt x="31" y="834"/>
                    </a:lnTo>
                    <a:lnTo>
                      <a:pt x="27" y="801"/>
                    </a:lnTo>
                    <a:lnTo>
                      <a:pt x="23" y="771"/>
                    </a:lnTo>
                    <a:lnTo>
                      <a:pt x="22" y="740"/>
                    </a:lnTo>
                    <a:lnTo>
                      <a:pt x="22" y="680"/>
                    </a:lnTo>
                    <a:lnTo>
                      <a:pt x="22" y="650"/>
                    </a:lnTo>
                    <a:lnTo>
                      <a:pt x="20" y="619"/>
                    </a:lnTo>
                    <a:lnTo>
                      <a:pt x="45" y="620"/>
                    </a:lnTo>
                    <a:lnTo>
                      <a:pt x="70" y="622"/>
                    </a:lnTo>
                    <a:lnTo>
                      <a:pt x="116" y="630"/>
                    </a:lnTo>
                    <a:lnTo>
                      <a:pt x="163" y="638"/>
                    </a:lnTo>
                    <a:lnTo>
                      <a:pt x="209" y="646"/>
                    </a:lnTo>
                    <a:lnTo>
                      <a:pt x="256" y="652"/>
                    </a:lnTo>
                    <a:lnTo>
                      <a:pt x="281" y="653"/>
                    </a:lnTo>
                    <a:lnTo>
                      <a:pt x="306" y="652"/>
                    </a:lnTo>
                    <a:lnTo>
                      <a:pt x="331" y="649"/>
                    </a:lnTo>
                    <a:lnTo>
                      <a:pt x="358" y="644"/>
                    </a:lnTo>
                    <a:lnTo>
                      <a:pt x="385" y="637"/>
                    </a:lnTo>
                    <a:lnTo>
                      <a:pt x="415" y="627"/>
                    </a:lnTo>
                    <a:lnTo>
                      <a:pt x="422" y="635"/>
                    </a:lnTo>
                    <a:lnTo>
                      <a:pt x="428" y="641"/>
                    </a:lnTo>
                    <a:lnTo>
                      <a:pt x="432" y="650"/>
                    </a:lnTo>
                    <a:lnTo>
                      <a:pt x="435" y="658"/>
                    </a:lnTo>
                    <a:lnTo>
                      <a:pt x="437" y="677"/>
                    </a:lnTo>
                    <a:lnTo>
                      <a:pt x="438" y="695"/>
                    </a:lnTo>
                    <a:lnTo>
                      <a:pt x="441" y="714"/>
                    </a:lnTo>
                    <a:lnTo>
                      <a:pt x="443" y="724"/>
                    </a:lnTo>
                    <a:lnTo>
                      <a:pt x="446" y="733"/>
                    </a:lnTo>
                    <a:lnTo>
                      <a:pt x="451" y="742"/>
                    </a:lnTo>
                    <a:lnTo>
                      <a:pt x="456" y="751"/>
                    </a:lnTo>
                    <a:lnTo>
                      <a:pt x="464" y="759"/>
                    </a:lnTo>
                    <a:lnTo>
                      <a:pt x="476" y="768"/>
                    </a:lnTo>
                    <a:lnTo>
                      <a:pt x="496" y="904"/>
                    </a:lnTo>
                    <a:lnTo>
                      <a:pt x="496" y="925"/>
                    </a:lnTo>
                    <a:lnTo>
                      <a:pt x="496" y="946"/>
                    </a:lnTo>
                    <a:lnTo>
                      <a:pt x="496" y="957"/>
                    </a:lnTo>
                    <a:lnTo>
                      <a:pt x="497" y="967"/>
                    </a:lnTo>
                    <a:lnTo>
                      <a:pt x="500" y="977"/>
                    </a:lnTo>
                    <a:lnTo>
                      <a:pt x="504" y="987"/>
                    </a:lnTo>
                    <a:lnTo>
                      <a:pt x="497" y="1004"/>
                    </a:lnTo>
                    <a:lnTo>
                      <a:pt x="495" y="1020"/>
                    </a:lnTo>
                    <a:lnTo>
                      <a:pt x="495" y="1036"/>
                    </a:lnTo>
                    <a:lnTo>
                      <a:pt x="500" y="1053"/>
                    </a:lnTo>
                    <a:lnTo>
                      <a:pt x="477" y="1097"/>
                    </a:lnTo>
                    <a:lnTo>
                      <a:pt x="456" y="1141"/>
                    </a:lnTo>
                    <a:lnTo>
                      <a:pt x="434" y="1186"/>
                    </a:lnTo>
                    <a:lnTo>
                      <a:pt x="421" y="1208"/>
                    </a:lnTo>
                    <a:lnTo>
                      <a:pt x="408" y="1231"/>
                    </a:lnTo>
                    <a:lnTo>
                      <a:pt x="400" y="1242"/>
                    </a:lnTo>
                    <a:lnTo>
                      <a:pt x="393" y="1253"/>
                    </a:lnTo>
                    <a:lnTo>
                      <a:pt x="385" y="1262"/>
                    </a:lnTo>
                    <a:lnTo>
                      <a:pt x="377" y="1268"/>
                    </a:lnTo>
                    <a:lnTo>
                      <a:pt x="361" y="1279"/>
                    </a:lnTo>
                    <a:lnTo>
                      <a:pt x="345" y="1285"/>
                    </a:lnTo>
                    <a:lnTo>
                      <a:pt x="331" y="1291"/>
                    </a:lnTo>
                    <a:lnTo>
                      <a:pt x="317" y="1297"/>
                    </a:lnTo>
                    <a:lnTo>
                      <a:pt x="307" y="1304"/>
                    </a:lnTo>
                    <a:lnTo>
                      <a:pt x="301" y="1309"/>
                    </a:lnTo>
                    <a:lnTo>
                      <a:pt x="298" y="1315"/>
                    </a:lnTo>
                    <a:lnTo>
                      <a:pt x="297" y="1318"/>
                    </a:lnTo>
                    <a:lnTo>
                      <a:pt x="299" y="1321"/>
                    </a:lnTo>
                    <a:lnTo>
                      <a:pt x="305" y="1323"/>
                    </a:lnTo>
                    <a:lnTo>
                      <a:pt x="312" y="1324"/>
                    </a:lnTo>
                    <a:lnTo>
                      <a:pt x="333" y="1324"/>
                    </a:lnTo>
                    <a:lnTo>
                      <a:pt x="358" y="1322"/>
                    </a:lnTo>
                    <a:lnTo>
                      <a:pt x="383" y="1317"/>
                    </a:lnTo>
                    <a:lnTo>
                      <a:pt x="403" y="1310"/>
                    </a:lnTo>
                    <a:lnTo>
                      <a:pt x="411" y="1306"/>
                    </a:lnTo>
                    <a:lnTo>
                      <a:pt x="417" y="1301"/>
                    </a:lnTo>
                    <a:lnTo>
                      <a:pt x="419" y="1297"/>
                    </a:lnTo>
                    <a:lnTo>
                      <a:pt x="419" y="1292"/>
                    </a:lnTo>
                    <a:lnTo>
                      <a:pt x="427" y="1288"/>
                    </a:lnTo>
                    <a:lnTo>
                      <a:pt x="433" y="1283"/>
                    </a:lnTo>
                    <a:lnTo>
                      <a:pt x="437" y="1279"/>
                    </a:lnTo>
                    <a:lnTo>
                      <a:pt x="441" y="1273"/>
                    </a:lnTo>
                    <a:lnTo>
                      <a:pt x="443" y="1267"/>
                    </a:lnTo>
                    <a:lnTo>
                      <a:pt x="445" y="1259"/>
                    </a:lnTo>
                    <a:lnTo>
                      <a:pt x="447" y="1240"/>
                    </a:lnTo>
                    <a:lnTo>
                      <a:pt x="458" y="1209"/>
                    </a:lnTo>
                    <a:lnTo>
                      <a:pt x="469" y="1180"/>
                    </a:lnTo>
                    <a:lnTo>
                      <a:pt x="484" y="1150"/>
                    </a:lnTo>
                    <a:lnTo>
                      <a:pt x="500" y="1123"/>
                    </a:lnTo>
                    <a:lnTo>
                      <a:pt x="532" y="1068"/>
                    </a:lnTo>
                    <a:lnTo>
                      <a:pt x="565" y="1012"/>
                    </a:lnTo>
                    <a:lnTo>
                      <a:pt x="570" y="997"/>
                    </a:lnTo>
                    <a:lnTo>
                      <a:pt x="571" y="986"/>
                    </a:lnTo>
                    <a:lnTo>
                      <a:pt x="569" y="975"/>
                    </a:lnTo>
                    <a:lnTo>
                      <a:pt x="565" y="965"/>
                    </a:lnTo>
                    <a:lnTo>
                      <a:pt x="562" y="929"/>
                    </a:lnTo>
                    <a:lnTo>
                      <a:pt x="560" y="914"/>
                    </a:lnTo>
                    <a:lnTo>
                      <a:pt x="558" y="900"/>
                    </a:lnTo>
                    <a:lnTo>
                      <a:pt x="556" y="873"/>
                    </a:lnTo>
                    <a:lnTo>
                      <a:pt x="562" y="895"/>
                    </a:lnTo>
                    <a:lnTo>
                      <a:pt x="566" y="918"/>
                    </a:lnTo>
                    <a:lnTo>
                      <a:pt x="569" y="929"/>
                    </a:lnTo>
                    <a:lnTo>
                      <a:pt x="572" y="941"/>
                    </a:lnTo>
                    <a:lnTo>
                      <a:pt x="578" y="952"/>
                    </a:lnTo>
                    <a:lnTo>
                      <a:pt x="585" y="962"/>
                    </a:lnTo>
                    <a:lnTo>
                      <a:pt x="582" y="982"/>
                    </a:lnTo>
                    <a:lnTo>
                      <a:pt x="583" y="999"/>
                    </a:lnTo>
                    <a:lnTo>
                      <a:pt x="588" y="1017"/>
                    </a:lnTo>
                    <a:lnTo>
                      <a:pt x="596" y="1035"/>
                    </a:lnTo>
                    <a:lnTo>
                      <a:pt x="585" y="1082"/>
                    </a:lnTo>
                    <a:lnTo>
                      <a:pt x="574" y="1131"/>
                    </a:lnTo>
                    <a:lnTo>
                      <a:pt x="563" y="1180"/>
                    </a:lnTo>
                    <a:lnTo>
                      <a:pt x="556" y="1205"/>
                    </a:lnTo>
                    <a:lnTo>
                      <a:pt x="547" y="1229"/>
                    </a:lnTo>
                    <a:lnTo>
                      <a:pt x="543" y="1242"/>
                    </a:lnTo>
                    <a:lnTo>
                      <a:pt x="538" y="1254"/>
                    </a:lnTo>
                    <a:lnTo>
                      <a:pt x="532" y="1263"/>
                    </a:lnTo>
                    <a:lnTo>
                      <a:pt x="526" y="1271"/>
                    </a:lnTo>
                    <a:lnTo>
                      <a:pt x="512" y="1282"/>
                    </a:lnTo>
                    <a:lnTo>
                      <a:pt x="498" y="1290"/>
                    </a:lnTo>
                    <a:lnTo>
                      <a:pt x="486" y="1296"/>
                    </a:lnTo>
                    <a:lnTo>
                      <a:pt x="473" y="1301"/>
                    </a:lnTo>
                    <a:lnTo>
                      <a:pt x="464" y="1309"/>
                    </a:lnTo>
                    <a:lnTo>
                      <a:pt x="461" y="1315"/>
                    </a:lnTo>
                    <a:lnTo>
                      <a:pt x="459" y="1322"/>
                    </a:lnTo>
                    <a:lnTo>
                      <a:pt x="459" y="1325"/>
                    </a:lnTo>
                    <a:lnTo>
                      <a:pt x="461" y="1328"/>
                    </a:lnTo>
                    <a:lnTo>
                      <a:pt x="468" y="1330"/>
                    </a:lnTo>
                    <a:lnTo>
                      <a:pt x="476" y="1332"/>
                    </a:lnTo>
                    <a:lnTo>
                      <a:pt x="496" y="1332"/>
                    </a:lnTo>
                    <a:lnTo>
                      <a:pt x="520" y="1328"/>
                    </a:lnTo>
                    <a:lnTo>
                      <a:pt x="544" y="1323"/>
                    </a:lnTo>
                    <a:lnTo>
                      <a:pt x="563" y="1316"/>
                    </a:lnTo>
                    <a:lnTo>
                      <a:pt x="570" y="1311"/>
                    </a:lnTo>
                    <a:lnTo>
                      <a:pt x="574" y="1307"/>
                    </a:lnTo>
                    <a:lnTo>
                      <a:pt x="576" y="1301"/>
                    </a:lnTo>
                    <a:lnTo>
                      <a:pt x="574" y="1297"/>
                    </a:lnTo>
                    <a:lnTo>
                      <a:pt x="581" y="1291"/>
                    </a:lnTo>
                    <a:lnTo>
                      <a:pt x="586" y="1287"/>
                    </a:lnTo>
                    <a:lnTo>
                      <a:pt x="589" y="1282"/>
                    </a:lnTo>
                    <a:lnTo>
                      <a:pt x="591" y="1276"/>
                    </a:lnTo>
                    <a:lnTo>
                      <a:pt x="593" y="1268"/>
                    </a:lnTo>
                    <a:lnTo>
                      <a:pt x="593" y="1260"/>
                    </a:lnTo>
                    <a:lnTo>
                      <a:pt x="590" y="1240"/>
                    </a:lnTo>
                    <a:lnTo>
                      <a:pt x="593" y="1206"/>
                    </a:lnTo>
                    <a:lnTo>
                      <a:pt x="597" y="1173"/>
                    </a:lnTo>
                    <a:lnTo>
                      <a:pt x="604" y="1141"/>
                    </a:lnTo>
                    <a:lnTo>
                      <a:pt x="613" y="1111"/>
                    </a:lnTo>
                    <a:lnTo>
                      <a:pt x="632" y="1051"/>
                    </a:lnTo>
                    <a:lnTo>
                      <a:pt x="653" y="991"/>
                    </a:lnTo>
                    <a:lnTo>
                      <a:pt x="654" y="975"/>
                    </a:lnTo>
                    <a:lnTo>
                      <a:pt x="651" y="961"/>
                    </a:lnTo>
                    <a:lnTo>
                      <a:pt x="646" y="950"/>
                    </a:lnTo>
                    <a:lnTo>
                      <a:pt x="640" y="938"/>
                    </a:lnTo>
                    <a:lnTo>
                      <a:pt x="633" y="912"/>
                    </a:lnTo>
                    <a:lnTo>
                      <a:pt x="628" y="887"/>
                    </a:lnTo>
                    <a:lnTo>
                      <a:pt x="619" y="840"/>
                    </a:lnTo>
                    <a:lnTo>
                      <a:pt x="613" y="793"/>
                    </a:lnTo>
                    <a:lnTo>
                      <a:pt x="605" y="745"/>
                    </a:lnTo>
                    <a:lnTo>
                      <a:pt x="613" y="763"/>
                    </a:lnTo>
                    <a:lnTo>
                      <a:pt x="619" y="784"/>
                    </a:lnTo>
                    <a:lnTo>
                      <a:pt x="622" y="808"/>
                    </a:lnTo>
                    <a:lnTo>
                      <a:pt x="622" y="835"/>
                    </a:lnTo>
                    <a:lnTo>
                      <a:pt x="623" y="805"/>
                    </a:lnTo>
                    <a:lnTo>
                      <a:pt x="623" y="777"/>
                    </a:lnTo>
                    <a:lnTo>
                      <a:pt x="621" y="756"/>
                    </a:lnTo>
                    <a:lnTo>
                      <a:pt x="619" y="747"/>
                    </a:lnTo>
                    <a:lnTo>
                      <a:pt x="615" y="739"/>
                    </a:lnTo>
                    <a:lnTo>
                      <a:pt x="620" y="742"/>
                    </a:lnTo>
                    <a:lnTo>
                      <a:pt x="623" y="747"/>
                    </a:lnTo>
                    <a:lnTo>
                      <a:pt x="625" y="754"/>
                    </a:lnTo>
                    <a:lnTo>
                      <a:pt x="628" y="762"/>
                    </a:lnTo>
                    <a:lnTo>
                      <a:pt x="630" y="782"/>
                    </a:lnTo>
                    <a:lnTo>
                      <a:pt x="631" y="807"/>
                    </a:lnTo>
                    <a:lnTo>
                      <a:pt x="633" y="776"/>
                    </a:lnTo>
                    <a:lnTo>
                      <a:pt x="634" y="747"/>
                    </a:lnTo>
                    <a:lnTo>
                      <a:pt x="632" y="722"/>
                    </a:lnTo>
                    <a:lnTo>
                      <a:pt x="630" y="712"/>
                    </a:lnTo>
                    <a:lnTo>
                      <a:pt x="627" y="703"/>
                    </a:lnTo>
                    <a:lnTo>
                      <a:pt x="632" y="704"/>
                    </a:lnTo>
                    <a:lnTo>
                      <a:pt x="637" y="707"/>
                    </a:lnTo>
                    <a:lnTo>
                      <a:pt x="639" y="715"/>
                    </a:lnTo>
                    <a:lnTo>
                      <a:pt x="640" y="724"/>
                    </a:lnTo>
                    <a:lnTo>
                      <a:pt x="640" y="743"/>
                    </a:lnTo>
                    <a:lnTo>
                      <a:pt x="641" y="754"/>
                    </a:lnTo>
                    <a:lnTo>
                      <a:pt x="644" y="762"/>
                    </a:lnTo>
                    <a:lnTo>
                      <a:pt x="646" y="730"/>
                    </a:lnTo>
                    <a:lnTo>
                      <a:pt x="647" y="705"/>
                    </a:lnTo>
                    <a:lnTo>
                      <a:pt x="646" y="695"/>
                    </a:lnTo>
                    <a:lnTo>
                      <a:pt x="644" y="684"/>
                    </a:lnTo>
                    <a:lnTo>
                      <a:pt x="640" y="677"/>
                    </a:lnTo>
                    <a:lnTo>
                      <a:pt x="636" y="669"/>
                    </a:lnTo>
                    <a:lnTo>
                      <a:pt x="641" y="672"/>
                    </a:lnTo>
                    <a:lnTo>
                      <a:pt x="646" y="675"/>
                    </a:lnTo>
                    <a:lnTo>
                      <a:pt x="651" y="681"/>
                    </a:lnTo>
                    <a:lnTo>
                      <a:pt x="657" y="694"/>
                    </a:lnTo>
                    <a:lnTo>
                      <a:pt x="648" y="654"/>
                    </a:lnTo>
                    <a:lnTo>
                      <a:pt x="653" y="660"/>
                    </a:lnTo>
                    <a:lnTo>
                      <a:pt x="657" y="663"/>
                    </a:lnTo>
                    <a:lnTo>
                      <a:pt x="663" y="670"/>
                    </a:lnTo>
                    <a:lnTo>
                      <a:pt x="668" y="682"/>
                    </a:lnTo>
                    <a:lnTo>
                      <a:pt x="665" y="665"/>
                    </a:lnTo>
                    <a:lnTo>
                      <a:pt x="662" y="650"/>
                    </a:lnTo>
                    <a:lnTo>
                      <a:pt x="656" y="638"/>
                    </a:lnTo>
                    <a:lnTo>
                      <a:pt x="650" y="628"/>
                    </a:lnTo>
                    <a:lnTo>
                      <a:pt x="640" y="609"/>
                    </a:lnTo>
                    <a:lnTo>
                      <a:pt x="636" y="598"/>
                    </a:lnTo>
                    <a:lnTo>
                      <a:pt x="633" y="586"/>
                    </a:lnTo>
                    <a:lnTo>
                      <a:pt x="636" y="533"/>
                    </a:lnTo>
                    <a:lnTo>
                      <a:pt x="634" y="508"/>
                    </a:lnTo>
                    <a:lnTo>
                      <a:pt x="633" y="483"/>
                    </a:lnTo>
                    <a:lnTo>
                      <a:pt x="631" y="459"/>
                    </a:lnTo>
                    <a:lnTo>
                      <a:pt x="627" y="436"/>
                    </a:lnTo>
                    <a:lnTo>
                      <a:pt x="621" y="414"/>
                    </a:lnTo>
                    <a:lnTo>
                      <a:pt x="614" y="392"/>
                    </a:lnTo>
                    <a:lnTo>
                      <a:pt x="604" y="369"/>
                    </a:lnTo>
                    <a:lnTo>
                      <a:pt x="593" y="349"/>
                    </a:lnTo>
                    <a:lnTo>
                      <a:pt x="580" y="328"/>
                    </a:lnTo>
                    <a:lnTo>
                      <a:pt x="565" y="310"/>
                    </a:lnTo>
                    <a:lnTo>
                      <a:pt x="551" y="293"/>
                    </a:lnTo>
                    <a:lnTo>
                      <a:pt x="534" y="279"/>
                    </a:lnTo>
                    <a:lnTo>
                      <a:pt x="517" y="265"/>
                    </a:lnTo>
                    <a:lnTo>
                      <a:pt x="500" y="254"/>
                    </a:lnTo>
                    <a:lnTo>
                      <a:pt x="480" y="223"/>
                    </a:lnTo>
                    <a:lnTo>
                      <a:pt x="462" y="190"/>
                    </a:lnTo>
                    <a:lnTo>
                      <a:pt x="453" y="175"/>
                    </a:lnTo>
                    <a:lnTo>
                      <a:pt x="443" y="161"/>
                    </a:lnTo>
                    <a:lnTo>
                      <a:pt x="432" y="149"/>
                    </a:lnTo>
                    <a:lnTo>
                      <a:pt x="420" y="139"/>
                    </a:lnTo>
                    <a:lnTo>
                      <a:pt x="412" y="122"/>
                    </a:lnTo>
                    <a:lnTo>
                      <a:pt x="404" y="107"/>
                    </a:lnTo>
                    <a:lnTo>
                      <a:pt x="395" y="94"/>
                    </a:lnTo>
                    <a:lnTo>
                      <a:pt x="385" y="80"/>
                    </a:lnTo>
                    <a:lnTo>
                      <a:pt x="374" y="69"/>
                    </a:lnTo>
                    <a:lnTo>
                      <a:pt x="362" y="57"/>
                    </a:lnTo>
                    <a:lnTo>
                      <a:pt x="351" y="47"/>
                    </a:lnTo>
                    <a:lnTo>
                      <a:pt x="337" y="39"/>
                    </a:lnTo>
                    <a:lnTo>
                      <a:pt x="325" y="30"/>
                    </a:lnTo>
                    <a:lnTo>
                      <a:pt x="310" y="23"/>
                    </a:lnTo>
                    <a:lnTo>
                      <a:pt x="280" y="12"/>
                    </a:lnTo>
                    <a:lnTo>
                      <a:pt x="246" y="4"/>
                    </a:lnTo>
                    <a:lnTo>
                      <a:pt x="210" y="0"/>
                    </a:lnTo>
                    <a:lnTo>
                      <a:pt x="182" y="1"/>
                    </a:lnTo>
                    <a:lnTo>
                      <a:pt x="157" y="3"/>
                    </a:lnTo>
                    <a:lnTo>
                      <a:pt x="137" y="8"/>
                    </a:lnTo>
                    <a:lnTo>
                      <a:pt x="120" y="13"/>
                    </a:lnTo>
                    <a:lnTo>
                      <a:pt x="105" y="19"/>
                    </a:lnTo>
                    <a:lnTo>
                      <a:pt x="93" y="27"/>
                    </a:lnTo>
                    <a:lnTo>
                      <a:pt x="82" y="35"/>
                    </a:lnTo>
                    <a:lnTo>
                      <a:pt x="74" y="43"/>
                    </a:lnTo>
                    <a:lnTo>
                      <a:pt x="62" y="60"/>
                    </a:lnTo>
                    <a:lnTo>
                      <a:pt x="52" y="77"/>
                    </a:lnTo>
                    <a:lnTo>
                      <a:pt x="42" y="91"/>
                    </a:lnTo>
                    <a:lnTo>
                      <a:pt x="35" y="98"/>
                    </a:lnTo>
                    <a:lnTo>
                      <a:pt x="28" y="103"/>
                    </a:lnTo>
                    <a:lnTo>
                      <a:pt x="0" y="107"/>
                    </a:lnTo>
                    <a:lnTo>
                      <a:pt x="0" y="1041"/>
                    </a:lnTo>
                    <a:lnTo>
                      <a:pt x="4" y="1073"/>
                    </a:lnTo>
                    <a:lnTo>
                      <a:pt x="14" y="1170"/>
                    </a:lnTo>
                    <a:lnTo>
                      <a:pt x="10" y="1177"/>
                    </a:lnTo>
                    <a:lnTo>
                      <a:pt x="5" y="1183"/>
                    </a:lnTo>
                    <a:lnTo>
                      <a:pt x="0" y="1198"/>
                    </a:lnTo>
                    <a:close/>
                  </a:path>
                </a:pathLst>
              </a:custGeom>
              <a:solidFill>
                <a:srgbClr val="800000"/>
              </a:solidFill>
              <a:ln w="0">
                <a:solidFill>
                  <a:srgbClr val="000000"/>
                </a:solidFill>
                <a:prstDash val="solid"/>
                <a:round/>
                <a:headEnd/>
                <a:tailEnd/>
              </a:ln>
            </p:spPr>
            <p:txBody>
              <a:bodyPr/>
              <a:lstStyle/>
              <a:p>
                <a:endParaRPr lang="en-US"/>
              </a:p>
            </p:txBody>
          </p:sp>
          <p:sp>
            <p:nvSpPr>
              <p:cNvPr id="23717" name="Freeform 474"/>
              <p:cNvSpPr>
                <a:spLocks/>
              </p:cNvSpPr>
              <p:nvPr/>
            </p:nvSpPr>
            <p:spPr bwMode="auto">
              <a:xfrm>
                <a:off x="4089" y="1406"/>
                <a:ext cx="195" cy="418"/>
              </a:xfrm>
              <a:custGeom>
                <a:avLst/>
                <a:gdLst>
                  <a:gd name="T0" fmla="*/ 192 w 603"/>
                  <a:gd name="T1" fmla="*/ 48 h 1328"/>
                  <a:gd name="T2" fmla="*/ 174 w 603"/>
                  <a:gd name="T3" fmla="*/ 54 h 1328"/>
                  <a:gd name="T4" fmla="*/ 160 w 603"/>
                  <a:gd name="T5" fmla="*/ 66 h 1328"/>
                  <a:gd name="T6" fmla="*/ 141 w 603"/>
                  <a:gd name="T7" fmla="*/ 86 h 1328"/>
                  <a:gd name="T8" fmla="*/ 128 w 603"/>
                  <a:gd name="T9" fmla="*/ 101 h 1328"/>
                  <a:gd name="T10" fmla="*/ 118 w 603"/>
                  <a:gd name="T11" fmla="*/ 110 h 1328"/>
                  <a:gd name="T12" fmla="*/ 99 w 603"/>
                  <a:gd name="T13" fmla="*/ 110 h 1328"/>
                  <a:gd name="T14" fmla="*/ 90 w 603"/>
                  <a:gd name="T15" fmla="*/ 103 h 1328"/>
                  <a:gd name="T16" fmla="*/ 82 w 603"/>
                  <a:gd name="T17" fmla="*/ 89 h 1328"/>
                  <a:gd name="T18" fmla="*/ 82 w 603"/>
                  <a:gd name="T19" fmla="*/ 73 h 1328"/>
                  <a:gd name="T20" fmla="*/ 79 w 603"/>
                  <a:gd name="T21" fmla="*/ 61 h 1328"/>
                  <a:gd name="T22" fmla="*/ 71 w 603"/>
                  <a:gd name="T23" fmla="*/ 48 h 1328"/>
                  <a:gd name="T24" fmla="*/ 70 w 603"/>
                  <a:gd name="T25" fmla="*/ 35 h 1328"/>
                  <a:gd name="T26" fmla="*/ 61 w 603"/>
                  <a:gd name="T27" fmla="*/ 19 h 1328"/>
                  <a:gd name="T28" fmla="*/ 64 w 603"/>
                  <a:gd name="T29" fmla="*/ 6 h 1328"/>
                  <a:gd name="T30" fmla="*/ 61 w 603"/>
                  <a:gd name="T31" fmla="*/ 0 h 1328"/>
                  <a:gd name="T32" fmla="*/ 53 w 603"/>
                  <a:gd name="T33" fmla="*/ 5 h 1328"/>
                  <a:gd name="T34" fmla="*/ 48 w 603"/>
                  <a:gd name="T35" fmla="*/ 5 h 1328"/>
                  <a:gd name="T36" fmla="*/ 32 w 603"/>
                  <a:gd name="T37" fmla="*/ 2 h 1328"/>
                  <a:gd name="T38" fmla="*/ 18 w 603"/>
                  <a:gd name="T39" fmla="*/ 6 h 1328"/>
                  <a:gd name="T40" fmla="*/ 11 w 603"/>
                  <a:gd name="T41" fmla="*/ 4 h 1328"/>
                  <a:gd name="T42" fmla="*/ 5 w 603"/>
                  <a:gd name="T43" fmla="*/ 7 h 1328"/>
                  <a:gd name="T44" fmla="*/ 5 w 603"/>
                  <a:gd name="T45" fmla="*/ 14 h 1328"/>
                  <a:gd name="T46" fmla="*/ 5 w 603"/>
                  <a:gd name="T47" fmla="*/ 23 h 1328"/>
                  <a:gd name="T48" fmla="*/ 0 w 603"/>
                  <a:gd name="T49" fmla="*/ 39 h 1328"/>
                  <a:gd name="T50" fmla="*/ 3 w 603"/>
                  <a:gd name="T51" fmla="*/ 51 h 1328"/>
                  <a:gd name="T52" fmla="*/ 7 w 603"/>
                  <a:gd name="T53" fmla="*/ 59 h 1328"/>
                  <a:gd name="T54" fmla="*/ 13 w 603"/>
                  <a:gd name="T55" fmla="*/ 65 h 1328"/>
                  <a:gd name="T56" fmla="*/ 20 w 603"/>
                  <a:gd name="T57" fmla="*/ 67 h 1328"/>
                  <a:gd name="T58" fmla="*/ 25 w 603"/>
                  <a:gd name="T59" fmla="*/ 97 h 1328"/>
                  <a:gd name="T60" fmla="*/ 31 w 603"/>
                  <a:gd name="T61" fmla="*/ 104 h 1328"/>
                  <a:gd name="T62" fmla="*/ 39 w 603"/>
                  <a:gd name="T63" fmla="*/ 109 h 1328"/>
                  <a:gd name="T64" fmla="*/ 49 w 603"/>
                  <a:gd name="T65" fmla="*/ 126 h 1328"/>
                  <a:gd name="T66" fmla="*/ 61 w 603"/>
                  <a:gd name="T67" fmla="*/ 140 h 1328"/>
                  <a:gd name="T68" fmla="*/ 83 w 603"/>
                  <a:gd name="T69" fmla="*/ 163 h 1328"/>
                  <a:gd name="T70" fmla="*/ 96 w 603"/>
                  <a:gd name="T71" fmla="*/ 171 h 1328"/>
                  <a:gd name="T72" fmla="*/ 109 w 603"/>
                  <a:gd name="T73" fmla="*/ 174 h 1328"/>
                  <a:gd name="T74" fmla="*/ 130 w 603"/>
                  <a:gd name="T75" fmla="*/ 178 h 1328"/>
                  <a:gd name="T76" fmla="*/ 140 w 603"/>
                  <a:gd name="T77" fmla="*/ 189 h 1328"/>
                  <a:gd name="T78" fmla="*/ 154 w 603"/>
                  <a:gd name="T79" fmla="*/ 195 h 1328"/>
                  <a:gd name="T80" fmla="*/ 163 w 603"/>
                  <a:gd name="T81" fmla="*/ 222 h 1328"/>
                  <a:gd name="T82" fmla="*/ 168 w 603"/>
                  <a:gd name="T83" fmla="*/ 246 h 1328"/>
                  <a:gd name="T84" fmla="*/ 169 w 603"/>
                  <a:gd name="T85" fmla="*/ 286 h 1328"/>
                  <a:gd name="T86" fmla="*/ 171 w 603"/>
                  <a:gd name="T87" fmla="*/ 311 h 1328"/>
                  <a:gd name="T88" fmla="*/ 176 w 603"/>
                  <a:gd name="T89" fmla="*/ 324 h 1328"/>
                  <a:gd name="T90" fmla="*/ 179 w 603"/>
                  <a:gd name="T91" fmla="*/ 356 h 1328"/>
                  <a:gd name="T92" fmla="*/ 177 w 603"/>
                  <a:gd name="T93" fmla="*/ 381 h 1328"/>
                  <a:gd name="T94" fmla="*/ 168 w 603"/>
                  <a:gd name="T95" fmla="*/ 393 h 1328"/>
                  <a:gd name="T96" fmla="*/ 152 w 603"/>
                  <a:gd name="T97" fmla="*/ 403 h 1328"/>
                  <a:gd name="T98" fmla="*/ 150 w 603"/>
                  <a:gd name="T99" fmla="*/ 409 h 1328"/>
                  <a:gd name="T100" fmla="*/ 158 w 603"/>
                  <a:gd name="T101" fmla="*/ 413 h 1328"/>
                  <a:gd name="T102" fmla="*/ 177 w 603"/>
                  <a:gd name="T103" fmla="*/ 412 h 1328"/>
                  <a:gd name="T104" fmla="*/ 188 w 603"/>
                  <a:gd name="T105" fmla="*/ 418 h 1328"/>
                  <a:gd name="T106" fmla="*/ 195 w 603"/>
                  <a:gd name="T107" fmla="*/ 391 h 1328"/>
                  <a:gd name="T108" fmla="*/ 191 w 603"/>
                  <a:gd name="T109" fmla="*/ 401 h 1328"/>
                  <a:gd name="T110" fmla="*/ 192 w 603"/>
                  <a:gd name="T111" fmla="*/ 397 h 1328"/>
                  <a:gd name="T112" fmla="*/ 195 w 603"/>
                  <a:gd name="T113" fmla="*/ 386 h 1328"/>
                  <a:gd name="T114" fmla="*/ 192 w 603"/>
                  <a:gd name="T115" fmla="*/ 372 h 1328"/>
                  <a:gd name="T116" fmla="*/ 191 w 603"/>
                  <a:gd name="T117" fmla="*/ 332 h 13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3" h="1328">
                    <a:moveTo>
                      <a:pt x="603" y="1085"/>
                    </a:moveTo>
                    <a:lnTo>
                      <a:pt x="603" y="152"/>
                    </a:lnTo>
                    <a:lnTo>
                      <a:pt x="593" y="153"/>
                    </a:lnTo>
                    <a:lnTo>
                      <a:pt x="574" y="156"/>
                    </a:lnTo>
                    <a:lnTo>
                      <a:pt x="555" y="162"/>
                    </a:lnTo>
                    <a:lnTo>
                      <a:pt x="537" y="170"/>
                    </a:lnTo>
                    <a:lnTo>
                      <a:pt x="521" y="180"/>
                    </a:lnTo>
                    <a:lnTo>
                      <a:pt x="506" y="193"/>
                    </a:lnTo>
                    <a:lnTo>
                      <a:pt x="494" y="210"/>
                    </a:lnTo>
                    <a:lnTo>
                      <a:pt x="480" y="230"/>
                    </a:lnTo>
                    <a:lnTo>
                      <a:pt x="467" y="246"/>
                    </a:lnTo>
                    <a:lnTo>
                      <a:pt x="436" y="274"/>
                    </a:lnTo>
                    <a:lnTo>
                      <a:pt x="421" y="288"/>
                    </a:lnTo>
                    <a:lnTo>
                      <a:pt x="408" y="303"/>
                    </a:lnTo>
                    <a:lnTo>
                      <a:pt x="397" y="320"/>
                    </a:lnTo>
                    <a:lnTo>
                      <a:pt x="392" y="331"/>
                    </a:lnTo>
                    <a:lnTo>
                      <a:pt x="387" y="341"/>
                    </a:lnTo>
                    <a:lnTo>
                      <a:pt x="365" y="350"/>
                    </a:lnTo>
                    <a:lnTo>
                      <a:pt x="343" y="354"/>
                    </a:lnTo>
                    <a:lnTo>
                      <a:pt x="324" y="354"/>
                    </a:lnTo>
                    <a:lnTo>
                      <a:pt x="306" y="349"/>
                    </a:lnTo>
                    <a:lnTo>
                      <a:pt x="298" y="345"/>
                    </a:lnTo>
                    <a:lnTo>
                      <a:pt x="291" y="341"/>
                    </a:lnTo>
                    <a:lnTo>
                      <a:pt x="277" y="327"/>
                    </a:lnTo>
                    <a:lnTo>
                      <a:pt x="266" y="311"/>
                    </a:lnTo>
                    <a:lnTo>
                      <a:pt x="257" y="292"/>
                    </a:lnTo>
                    <a:lnTo>
                      <a:pt x="255" y="282"/>
                    </a:lnTo>
                    <a:lnTo>
                      <a:pt x="254" y="272"/>
                    </a:lnTo>
                    <a:lnTo>
                      <a:pt x="253" y="251"/>
                    </a:lnTo>
                    <a:lnTo>
                      <a:pt x="254" y="232"/>
                    </a:lnTo>
                    <a:lnTo>
                      <a:pt x="253" y="223"/>
                    </a:lnTo>
                    <a:lnTo>
                      <a:pt x="250" y="213"/>
                    </a:lnTo>
                    <a:lnTo>
                      <a:pt x="245" y="195"/>
                    </a:lnTo>
                    <a:lnTo>
                      <a:pt x="237" y="180"/>
                    </a:lnTo>
                    <a:lnTo>
                      <a:pt x="228" y="166"/>
                    </a:lnTo>
                    <a:lnTo>
                      <a:pt x="220" y="152"/>
                    </a:lnTo>
                    <a:lnTo>
                      <a:pt x="220" y="137"/>
                    </a:lnTo>
                    <a:lnTo>
                      <a:pt x="219" y="123"/>
                    </a:lnTo>
                    <a:lnTo>
                      <a:pt x="215" y="111"/>
                    </a:lnTo>
                    <a:lnTo>
                      <a:pt x="212" y="99"/>
                    </a:lnTo>
                    <a:lnTo>
                      <a:pt x="202" y="79"/>
                    </a:lnTo>
                    <a:lnTo>
                      <a:pt x="190" y="61"/>
                    </a:lnTo>
                    <a:lnTo>
                      <a:pt x="197" y="43"/>
                    </a:lnTo>
                    <a:lnTo>
                      <a:pt x="199" y="26"/>
                    </a:lnTo>
                    <a:lnTo>
                      <a:pt x="199" y="19"/>
                    </a:lnTo>
                    <a:lnTo>
                      <a:pt x="197" y="12"/>
                    </a:lnTo>
                    <a:lnTo>
                      <a:pt x="195" y="5"/>
                    </a:lnTo>
                    <a:lnTo>
                      <a:pt x="190" y="0"/>
                    </a:lnTo>
                    <a:lnTo>
                      <a:pt x="179" y="3"/>
                    </a:lnTo>
                    <a:lnTo>
                      <a:pt x="172" y="10"/>
                    </a:lnTo>
                    <a:lnTo>
                      <a:pt x="165" y="17"/>
                    </a:lnTo>
                    <a:lnTo>
                      <a:pt x="158" y="27"/>
                    </a:lnTo>
                    <a:lnTo>
                      <a:pt x="153" y="22"/>
                    </a:lnTo>
                    <a:lnTo>
                      <a:pt x="147" y="17"/>
                    </a:lnTo>
                    <a:lnTo>
                      <a:pt x="132" y="11"/>
                    </a:lnTo>
                    <a:lnTo>
                      <a:pt x="116" y="6"/>
                    </a:lnTo>
                    <a:lnTo>
                      <a:pt x="99" y="6"/>
                    </a:lnTo>
                    <a:lnTo>
                      <a:pt x="84" y="8"/>
                    </a:lnTo>
                    <a:lnTo>
                      <a:pt x="68" y="12"/>
                    </a:lnTo>
                    <a:lnTo>
                      <a:pt x="55" y="18"/>
                    </a:lnTo>
                    <a:lnTo>
                      <a:pt x="46" y="26"/>
                    </a:lnTo>
                    <a:lnTo>
                      <a:pt x="39" y="18"/>
                    </a:lnTo>
                    <a:lnTo>
                      <a:pt x="33" y="13"/>
                    </a:lnTo>
                    <a:lnTo>
                      <a:pt x="26" y="11"/>
                    </a:lnTo>
                    <a:lnTo>
                      <a:pt x="19" y="12"/>
                    </a:lnTo>
                    <a:lnTo>
                      <a:pt x="14" y="23"/>
                    </a:lnTo>
                    <a:lnTo>
                      <a:pt x="13" y="34"/>
                    </a:lnTo>
                    <a:lnTo>
                      <a:pt x="14" y="39"/>
                    </a:lnTo>
                    <a:lnTo>
                      <a:pt x="17" y="45"/>
                    </a:lnTo>
                    <a:lnTo>
                      <a:pt x="21" y="49"/>
                    </a:lnTo>
                    <a:lnTo>
                      <a:pt x="26" y="54"/>
                    </a:lnTo>
                    <a:lnTo>
                      <a:pt x="16" y="72"/>
                    </a:lnTo>
                    <a:lnTo>
                      <a:pt x="8" y="90"/>
                    </a:lnTo>
                    <a:lnTo>
                      <a:pt x="3" y="107"/>
                    </a:lnTo>
                    <a:lnTo>
                      <a:pt x="0" y="123"/>
                    </a:lnTo>
                    <a:lnTo>
                      <a:pt x="1" y="138"/>
                    </a:lnTo>
                    <a:lnTo>
                      <a:pt x="3" y="152"/>
                    </a:lnTo>
                    <a:lnTo>
                      <a:pt x="10" y="162"/>
                    </a:lnTo>
                    <a:lnTo>
                      <a:pt x="18" y="171"/>
                    </a:lnTo>
                    <a:lnTo>
                      <a:pt x="19" y="180"/>
                    </a:lnTo>
                    <a:lnTo>
                      <a:pt x="22" y="189"/>
                    </a:lnTo>
                    <a:lnTo>
                      <a:pt x="27" y="196"/>
                    </a:lnTo>
                    <a:lnTo>
                      <a:pt x="33" y="203"/>
                    </a:lnTo>
                    <a:lnTo>
                      <a:pt x="39" y="207"/>
                    </a:lnTo>
                    <a:lnTo>
                      <a:pt x="47" y="210"/>
                    </a:lnTo>
                    <a:lnTo>
                      <a:pt x="55" y="213"/>
                    </a:lnTo>
                    <a:lnTo>
                      <a:pt x="62" y="213"/>
                    </a:lnTo>
                    <a:lnTo>
                      <a:pt x="68" y="256"/>
                    </a:lnTo>
                    <a:lnTo>
                      <a:pt x="72" y="286"/>
                    </a:lnTo>
                    <a:lnTo>
                      <a:pt x="78" y="308"/>
                    </a:lnTo>
                    <a:lnTo>
                      <a:pt x="84" y="322"/>
                    </a:lnTo>
                    <a:lnTo>
                      <a:pt x="89" y="328"/>
                    </a:lnTo>
                    <a:lnTo>
                      <a:pt x="96" y="331"/>
                    </a:lnTo>
                    <a:lnTo>
                      <a:pt x="104" y="330"/>
                    </a:lnTo>
                    <a:lnTo>
                      <a:pt x="113" y="327"/>
                    </a:lnTo>
                    <a:lnTo>
                      <a:pt x="121" y="347"/>
                    </a:lnTo>
                    <a:lnTo>
                      <a:pt x="130" y="366"/>
                    </a:lnTo>
                    <a:lnTo>
                      <a:pt x="140" y="384"/>
                    </a:lnTo>
                    <a:lnTo>
                      <a:pt x="152" y="401"/>
                    </a:lnTo>
                    <a:lnTo>
                      <a:pt x="164" y="418"/>
                    </a:lnTo>
                    <a:lnTo>
                      <a:pt x="177" y="433"/>
                    </a:lnTo>
                    <a:lnTo>
                      <a:pt x="190" y="446"/>
                    </a:lnTo>
                    <a:lnTo>
                      <a:pt x="205" y="459"/>
                    </a:lnTo>
                    <a:lnTo>
                      <a:pt x="240" y="501"/>
                    </a:lnTo>
                    <a:lnTo>
                      <a:pt x="256" y="519"/>
                    </a:lnTo>
                    <a:lnTo>
                      <a:pt x="275" y="534"/>
                    </a:lnTo>
                    <a:lnTo>
                      <a:pt x="285" y="539"/>
                    </a:lnTo>
                    <a:lnTo>
                      <a:pt x="297" y="544"/>
                    </a:lnTo>
                    <a:lnTo>
                      <a:pt x="309" y="547"/>
                    </a:lnTo>
                    <a:lnTo>
                      <a:pt x="323" y="551"/>
                    </a:lnTo>
                    <a:lnTo>
                      <a:pt x="338" y="552"/>
                    </a:lnTo>
                    <a:lnTo>
                      <a:pt x="355" y="553"/>
                    </a:lnTo>
                    <a:lnTo>
                      <a:pt x="394" y="549"/>
                    </a:lnTo>
                    <a:lnTo>
                      <a:pt x="401" y="564"/>
                    </a:lnTo>
                    <a:lnTo>
                      <a:pt x="410" y="577"/>
                    </a:lnTo>
                    <a:lnTo>
                      <a:pt x="421" y="589"/>
                    </a:lnTo>
                    <a:lnTo>
                      <a:pt x="434" y="599"/>
                    </a:lnTo>
                    <a:lnTo>
                      <a:pt x="448" y="608"/>
                    </a:lnTo>
                    <a:lnTo>
                      <a:pt x="462" y="615"/>
                    </a:lnTo>
                    <a:lnTo>
                      <a:pt x="477" y="620"/>
                    </a:lnTo>
                    <a:lnTo>
                      <a:pt x="492" y="622"/>
                    </a:lnTo>
                    <a:lnTo>
                      <a:pt x="497" y="663"/>
                    </a:lnTo>
                    <a:lnTo>
                      <a:pt x="503" y="704"/>
                    </a:lnTo>
                    <a:lnTo>
                      <a:pt x="509" y="743"/>
                    </a:lnTo>
                    <a:lnTo>
                      <a:pt x="513" y="763"/>
                    </a:lnTo>
                    <a:lnTo>
                      <a:pt x="518" y="782"/>
                    </a:lnTo>
                    <a:lnTo>
                      <a:pt x="521" y="814"/>
                    </a:lnTo>
                    <a:lnTo>
                      <a:pt x="522" y="845"/>
                    </a:lnTo>
                    <a:lnTo>
                      <a:pt x="522" y="910"/>
                    </a:lnTo>
                    <a:lnTo>
                      <a:pt x="522" y="941"/>
                    </a:lnTo>
                    <a:lnTo>
                      <a:pt x="525" y="972"/>
                    </a:lnTo>
                    <a:lnTo>
                      <a:pt x="528" y="987"/>
                    </a:lnTo>
                    <a:lnTo>
                      <a:pt x="531" y="1002"/>
                    </a:lnTo>
                    <a:lnTo>
                      <a:pt x="536" y="1015"/>
                    </a:lnTo>
                    <a:lnTo>
                      <a:pt x="543" y="1030"/>
                    </a:lnTo>
                    <a:lnTo>
                      <a:pt x="550" y="1080"/>
                    </a:lnTo>
                    <a:lnTo>
                      <a:pt x="552" y="1107"/>
                    </a:lnTo>
                    <a:lnTo>
                      <a:pt x="554" y="1132"/>
                    </a:lnTo>
                    <a:lnTo>
                      <a:pt x="554" y="1158"/>
                    </a:lnTo>
                    <a:lnTo>
                      <a:pt x="552" y="1184"/>
                    </a:lnTo>
                    <a:lnTo>
                      <a:pt x="548" y="1209"/>
                    </a:lnTo>
                    <a:lnTo>
                      <a:pt x="540" y="1235"/>
                    </a:lnTo>
                    <a:lnTo>
                      <a:pt x="530" y="1242"/>
                    </a:lnTo>
                    <a:lnTo>
                      <a:pt x="518" y="1250"/>
                    </a:lnTo>
                    <a:lnTo>
                      <a:pt x="492" y="1264"/>
                    </a:lnTo>
                    <a:lnTo>
                      <a:pt x="480" y="1272"/>
                    </a:lnTo>
                    <a:lnTo>
                      <a:pt x="471" y="1280"/>
                    </a:lnTo>
                    <a:lnTo>
                      <a:pt x="467" y="1289"/>
                    </a:lnTo>
                    <a:lnTo>
                      <a:pt x="465" y="1292"/>
                    </a:lnTo>
                    <a:lnTo>
                      <a:pt x="465" y="1298"/>
                    </a:lnTo>
                    <a:lnTo>
                      <a:pt x="470" y="1305"/>
                    </a:lnTo>
                    <a:lnTo>
                      <a:pt x="478" y="1309"/>
                    </a:lnTo>
                    <a:lnTo>
                      <a:pt x="488" y="1313"/>
                    </a:lnTo>
                    <a:lnTo>
                      <a:pt x="500" y="1315"/>
                    </a:lnTo>
                    <a:lnTo>
                      <a:pt x="523" y="1314"/>
                    </a:lnTo>
                    <a:lnTo>
                      <a:pt x="547" y="1309"/>
                    </a:lnTo>
                    <a:lnTo>
                      <a:pt x="557" y="1318"/>
                    </a:lnTo>
                    <a:lnTo>
                      <a:pt x="569" y="1325"/>
                    </a:lnTo>
                    <a:lnTo>
                      <a:pt x="581" y="1327"/>
                    </a:lnTo>
                    <a:lnTo>
                      <a:pt x="596" y="1328"/>
                    </a:lnTo>
                    <a:lnTo>
                      <a:pt x="603" y="1328"/>
                    </a:lnTo>
                    <a:lnTo>
                      <a:pt x="603" y="1242"/>
                    </a:lnTo>
                    <a:lnTo>
                      <a:pt x="601" y="1246"/>
                    </a:lnTo>
                    <a:lnTo>
                      <a:pt x="595" y="1264"/>
                    </a:lnTo>
                    <a:lnTo>
                      <a:pt x="592" y="1273"/>
                    </a:lnTo>
                    <a:lnTo>
                      <a:pt x="587" y="1281"/>
                    </a:lnTo>
                    <a:lnTo>
                      <a:pt x="589" y="1272"/>
                    </a:lnTo>
                    <a:lnTo>
                      <a:pt x="593" y="1262"/>
                    </a:lnTo>
                    <a:lnTo>
                      <a:pt x="598" y="1243"/>
                    </a:lnTo>
                    <a:lnTo>
                      <a:pt x="601" y="1234"/>
                    </a:lnTo>
                    <a:lnTo>
                      <a:pt x="602" y="1225"/>
                    </a:lnTo>
                    <a:lnTo>
                      <a:pt x="602" y="1216"/>
                    </a:lnTo>
                    <a:lnTo>
                      <a:pt x="598" y="1207"/>
                    </a:lnTo>
                    <a:lnTo>
                      <a:pt x="595" y="1182"/>
                    </a:lnTo>
                    <a:lnTo>
                      <a:pt x="593" y="1157"/>
                    </a:lnTo>
                    <a:lnTo>
                      <a:pt x="592" y="1106"/>
                    </a:lnTo>
                    <a:lnTo>
                      <a:pt x="592" y="1055"/>
                    </a:lnTo>
                    <a:lnTo>
                      <a:pt x="590" y="1004"/>
                    </a:lnTo>
                    <a:lnTo>
                      <a:pt x="603" y="1085"/>
                    </a:lnTo>
                    <a:close/>
                  </a:path>
                </a:pathLst>
              </a:custGeom>
              <a:solidFill>
                <a:srgbClr val="800000"/>
              </a:solidFill>
              <a:ln w="0">
                <a:solidFill>
                  <a:srgbClr val="000000"/>
                </a:solidFill>
                <a:prstDash val="solid"/>
                <a:round/>
                <a:headEnd/>
                <a:tailEnd/>
              </a:ln>
            </p:spPr>
            <p:txBody>
              <a:bodyPr/>
              <a:lstStyle/>
              <a:p>
                <a:endParaRPr lang="en-US"/>
              </a:p>
            </p:txBody>
          </p:sp>
          <p:sp>
            <p:nvSpPr>
              <p:cNvPr id="23718" name="Freeform 475"/>
              <p:cNvSpPr>
                <a:spLocks/>
              </p:cNvSpPr>
              <p:nvPr/>
            </p:nvSpPr>
            <p:spPr bwMode="auto">
              <a:xfrm>
                <a:off x="4290" y="1614"/>
                <a:ext cx="127" cy="11"/>
              </a:xfrm>
              <a:custGeom>
                <a:avLst/>
                <a:gdLst>
                  <a:gd name="T0" fmla="*/ 127 w 395"/>
                  <a:gd name="T1" fmla="*/ 2 h 36"/>
                  <a:gd name="T2" fmla="*/ 117 w 395"/>
                  <a:gd name="T3" fmla="*/ 6 h 36"/>
                  <a:gd name="T4" fmla="*/ 108 w 395"/>
                  <a:gd name="T5" fmla="*/ 8 h 36"/>
                  <a:gd name="T6" fmla="*/ 100 w 395"/>
                  <a:gd name="T7" fmla="*/ 9 h 36"/>
                  <a:gd name="T8" fmla="*/ 92 w 395"/>
                  <a:gd name="T9" fmla="*/ 10 h 36"/>
                  <a:gd name="T10" fmla="*/ 84 w 395"/>
                  <a:gd name="T11" fmla="*/ 10 h 36"/>
                  <a:gd name="T12" fmla="*/ 76 w 395"/>
                  <a:gd name="T13" fmla="*/ 10 h 36"/>
                  <a:gd name="T14" fmla="*/ 68 w 395"/>
                  <a:gd name="T15" fmla="*/ 9 h 36"/>
                  <a:gd name="T16" fmla="*/ 60 w 395"/>
                  <a:gd name="T17" fmla="*/ 8 h 36"/>
                  <a:gd name="T18" fmla="*/ 53 w 395"/>
                  <a:gd name="T19" fmla="*/ 7 h 36"/>
                  <a:gd name="T20" fmla="*/ 46 w 395"/>
                  <a:gd name="T21" fmla="*/ 6 h 36"/>
                  <a:gd name="T22" fmla="*/ 39 w 395"/>
                  <a:gd name="T23" fmla="*/ 4 h 36"/>
                  <a:gd name="T24" fmla="*/ 31 w 395"/>
                  <a:gd name="T25" fmla="*/ 3 h 36"/>
                  <a:gd name="T26" fmla="*/ 23 w 395"/>
                  <a:gd name="T27" fmla="*/ 2 h 36"/>
                  <a:gd name="T28" fmla="*/ 16 w 395"/>
                  <a:gd name="T29" fmla="*/ 1 h 36"/>
                  <a:gd name="T30" fmla="*/ 8 w 395"/>
                  <a:gd name="T31" fmla="*/ 0 h 36"/>
                  <a:gd name="T32" fmla="*/ 0 w 395"/>
                  <a:gd name="T33" fmla="*/ 0 h 36"/>
                  <a:gd name="T34" fmla="*/ 4 w 395"/>
                  <a:gd name="T35" fmla="*/ 1 h 36"/>
                  <a:gd name="T36" fmla="*/ 12 w 395"/>
                  <a:gd name="T37" fmla="*/ 2 h 36"/>
                  <a:gd name="T38" fmla="*/ 20 w 395"/>
                  <a:gd name="T39" fmla="*/ 2 h 36"/>
                  <a:gd name="T40" fmla="*/ 27 w 395"/>
                  <a:gd name="T41" fmla="*/ 3 h 36"/>
                  <a:gd name="T42" fmla="*/ 35 w 395"/>
                  <a:gd name="T43" fmla="*/ 5 h 36"/>
                  <a:gd name="T44" fmla="*/ 42 w 395"/>
                  <a:gd name="T45" fmla="*/ 6 h 36"/>
                  <a:gd name="T46" fmla="*/ 50 w 395"/>
                  <a:gd name="T47" fmla="*/ 8 h 36"/>
                  <a:gd name="T48" fmla="*/ 57 w 395"/>
                  <a:gd name="T49" fmla="*/ 9 h 36"/>
                  <a:gd name="T50" fmla="*/ 64 w 395"/>
                  <a:gd name="T51" fmla="*/ 9 h 36"/>
                  <a:gd name="T52" fmla="*/ 72 w 395"/>
                  <a:gd name="T53" fmla="*/ 11 h 36"/>
                  <a:gd name="T54" fmla="*/ 79 w 395"/>
                  <a:gd name="T55" fmla="*/ 11 h 36"/>
                  <a:gd name="T56" fmla="*/ 87 w 395"/>
                  <a:gd name="T57" fmla="*/ 11 h 36"/>
                  <a:gd name="T58" fmla="*/ 96 w 395"/>
                  <a:gd name="T59" fmla="*/ 10 h 36"/>
                  <a:gd name="T60" fmla="*/ 104 w 395"/>
                  <a:gd name="T61" fmla="*/ 9 h 36"/>
                  <a:gd name="T62" fmla="*/ 113 w 395"/>
                  <a:gd name="T63" fmla="*/ 8 h 36"/>
                  <a:gd name="T64" fmla="*/ 122 w 395"/>
                  <a:gd name="T65" fmla="*/ 5 h 36"/>
                  <a:gd name="T66" fmla="*/ 127 w 395"/>
                  <a:gd name="T67" fmla="*/ 3 h 36"/>
                  <a:gd name="T68" fmla="*/ 127 w 395"/>
                  <a:gd name="T69" fmla="*/ 3 h 36"/>
                  <a:gd name="T70" fmla="*/ 127 w 395"/>
                  <a:gd name="T71" fmla="*/ 3 h 36"/>
                  <a:gd name="T72" fmla="*/ 127 w 395"/>
                  <a:gd name="T73" fmla="*/ 3 h 36"/>
                  <a:gd name="T74" fmla="*/ 127 w 395"/>
                  <a:gd name="T75" fmla="*/ 3 h 36"/>
                  <a:gd name="T76" fmla="*/ 127 w 395"/>
                  <a:gd name="T77" fmla="*/ 3 h 36"/>
                  <a:gd name="T78" fmla="*/ 127 w 395"/>
                  <a:gd name="T79" fmla="*/ 3 h 36"/>
                  <a:gd name="T80" fmla="*/ 127 w 395"/>
                  <a:gd name="T81" fmla="*/ 3 h 36"/>
                  <a:gd name="T82" fmla="*/ 127 w 395"/>
                  <a:gd name="T83" fmla="*/ 2 h 36"/>
                  <a:gd name="T84" fmla="*/ 127 w 395"/>
                  <a:gd name="T85" fmla="*/ 2 h 36"/>
                  <a:gd name="T86" fmla="*/ 127 w 395"/>
                  <a:gd name="T87" fmla="*/ 2 h 36"/>
                  <a:gd name="T88" fmla="*/ 127 w 395"/>
                  <a:gd name="T89" fmla="*/ 2 h 36"/>
                  <a:gd name="T90" fmla="*/ 127 w 395"/>
                  <a:gd name="T91" fmla="*/ 2 h 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5" h="36">
                    <a:moveTo>
                      <a:pt x="395" y="8"/>
                    </a:moveTo>
                    <a:lnTo>
                      <a:pt x="394" y="8"/>
                    </a:lnTo>
                    <a:lnTo>
                      <a:pt x="379" y="13"/>
                    </a:lnTo>
                    <a:lnTo>
                      <a:pt x="365" y="18"/>
                    </a:lnTo>
                    <a:lnTo>
                      <a:pt x="350" y="21"/>
                    </a:lnTo>
                    <a:lnTo>
                      <a:pt x="337" y="25"/>
                    </a:lnTo>
                    <a:lnTo>
                      <a:pt x="324" y="27"/>
                    </a:lnTo>
                    <a:lnTo>
                      <a:pt x="311" y="29"/>
                    </a:lnTo>
                    <a:lnTo>
                      <a:pt x="298" y="31"/>
                    </a:lnTo>
                    <a:lnTo>
                      <a:pt x="285" y="32"/>
                    </a:lnTo>
                    <a:lnTo>
                      <a:pt x="272" y="32"/>
                    </a:lnTo>
                    <a:lnTo>
                      <a:pt x="260" y="32"/>
                    </a:lnTo>
                    <a:lnTo>
                      <a:pt x="248" y="32"/>
                    </a:lnTo>
                    <a:lnTo>
                      <a:pt x="236" y="32"/>
                    </a:lnTo>
                    <a:lnTo>
                      <a:pt x="223" y="31"/>
                    </a:lnTo>
                    <a:lnTo>
                      <a:pt x="212" y="30"/>
                    </a:lnTo>
                    <a:lnTo>
                      <a:pt x="201" y="28"/>
                    </a:lnTo>
                    <a:lnTo>
                      <a:pt x="188" y="27"/>
                    </a:lnTo>
                    <a:lnTo>
                      <a:pt x="177" y="25"/>
                    </a:lnTo>
                    <a:lnTo>
                      <a:pt x="166" y="23"/>
                    </a:lnTo>
                    <a:lnTo>
                      <a:pt x="154" y="21"/>
                    </a:lnTo>
                    <a:lnTo>
                      <a:pt x="143" y="19"/>
                    </a:lnTo>
                    <a:lnTo>
                      <a:pt x="132" y="17"/>
                    </a:lnTo>
                    <a:lnTo>
                      <a:pt x="120" y="14"/>
                    </a:lnTo>
                    <a:lnTo>
                      <a:pt x="108" y="12"/>
                    </a:lnTo>
                    <a:lnTo>
                      <a:pt x="96" y="10"/>
                    </a:lnTo>
                    <a:lnTo>
                      <a:pt x="85" y="9"/>
                    </a:lnTo>
                    <a:lnTo>
                      <a:pt x="73" y="6"/>
                    </a:lnTo>
                    <a:lnTo>
                      <a:pt x="61" y="4"/>
                    </a:lnTo>
                    <a:lnTo>
                      <a:pt x="49" y="3"/>
                    </a:lnTo>
                    <a:lnTo>
                      <a:pt x="38" y="2"/>
                    </a:lnTo>
                    <a:lnTo>
                      <a:pt x="25" y="1"/>
                    </a:lnTo>
                    <a:lnTo>
                      <a:pt x="13" y="0"/>
                    </a:lnTo>
                    <a:lnTo>
                      <a:pt x="0" y="0"/>
                    </a:lnTo>
                    <a:lnTo>
                      <a:pt x="0" y="3"/>
                    </a:lnTo>
                    <a:lnTo>
                      <a:pt x="13" y="3"/>
                    </a:lnTo>
                    <a:lnTo>
                      <a:pt x="25" y="4"/>
                    </a:lnTo>
                    <a:lnTo>
                      <a:pt x="36" y="5"/>
                    </a:lnTo>
                    <a:lnTo>
                      <a:pt x="49" y="6"/>
                    </a:lnTo>
                    <a:lnTo>
                      <a:pt x="61" y="8"/>
                    </a:lnTo>
                    <a:lnTo>
                      <a:pt x="73" y="10"/>
                    </a:lnTo>
                    <a:lnTo>
                      <a:pt x="84" y="11"/>
                    </a:lnTo>
                    <a:lnTo>
                      <a:pt x="96" y="13"/>
                    </a:lnTo>
                    <a:lnTo>
                      <a:pt x="108" y="15"/>
                    </a:lnTo>
                    <a:lnTo>
                      <a:pt x="119" y="18"/>
                    </a:lnTo>
                    <a:lnTo>
                      <a:pt x="130" y="20"/>
                    </a:lnTo>
                    <a:lnTo>
                      <a:pt x="142" y="22"/>
                    </a:lnTo>
                    <a:lnTo>
                      <a:pt x="154" y="25"/>
                    </a:lnTo>
                    <a:lnTo>
                      <a:pt x="166" y="26"/>
                    </a:lnTo>
                    <a:lnTo>
                      <a:pt x="177" y="28"/>
                    </a:lnTo>
                    <a:lnTo>
                      <a:pt x="188" y="30"/>
                    </a:lnTo>
                    <a:lnTo>
                      <a:pt x="200" y="31"/>
                    </a:lnTo>
                    <a:lnTo>
                      <a:pt x="212" y="32"/>
                    </a:lnTo>
                    <a:lnTo>
                      <a:pt x="223" y="35"/>
                    </a:lnTo>
                    <a:lnTo>
                      <a:pt x="236" y="35"/>
                    </a:lnTo>
                    <a:lnTo>
                      <a:pt x="247" y="36"/>
                    </a:lnTo>
                    <a:lnTo>
                      <a:pt x="260" y="36"/>
                    </a:lnTo>
                    <a:lnTo>
                      <a:pt x="272" y="36"/>
                    </a:lnTo>
                    <a:lnTo>
                      <a:pt x="285" y="35"/>
                    </a:lnTo>
                    <a:lnTo>
                      <a:pt x="298" y="34"/>
                    </a:lnTo>
                    <a:lnTo>
                      <a:pt x="311" y="32"/>
                    </a:lnTo>
                    <a:lnTo>
                      <a:pt x="324" y="30"/>
                    </a:lnTo>
                    <a:lnTo>
                      <a:pt x="338" y="28"/>
                    </a:lnTo>
                    <a:lnTo>
                      <a:pt x="352" y="25"/>
                    </a:lnTo>
                    <a:lnTo>
                      <a:pt x="365" y="20"/>
                    </a:lnTo>
                    <a:lnTo>
                      <a:pt x="380" y="15"/>
                    </a:lnTo>
                    <a:lnTo>
                      <a:pt x="395" y="11"/>
                    </a:lnTo>
                    <a:lnTo>
                      <a:pt x="394" y="10"/>
                    </a:lnTo>
                    <a:lnTo>
                      <a:pt x="395" y="11"/>
                    </a:lnTo>
                    <a:lnTo>
                      <a:pt x="395" y="10"/>
                    </a:lnTo>
                    <a:lnTo>
                      <a:pt x="395" y="9"/>
                    </a:lnTo>
                    <a:lnTo>
                      <a:pt x="395" y="8"/>
                    </a:lnTo>
                    <a:lnTo>
                      <a:pt x="394" y="8"/>
                    </a:lnTo>
                    <a:lnTo>
                      <a:pt x="395" y="8"/>
                    </a:lnTo>
                    <a:close/>
                  </a:path>
                </a:pathLst>
              </a:custGeom>
              <a:solidFill>
                <a:srgbClr val="800000"/>
              </a:solidFill>
              <a:ln w="0">
                <a:solidFill>
                  <a:srgbClr val="000000"/>
                </a:solidFill>
                <a:prstDash val="solid"/>
                <a:round/>
                <a:headEnd/>
                <a:tailEnd/>
              </a:ln>
            </p:spPr>
            <p:txBody>
              <a:bodyPr/>
              <a:lstStyle/>
              <a:p>
                <a:endParaRPr lang="en-US"/>
              </a:p>
            </p:txBody>
          </p:sp>
          <p:sp>
            <p:nvSpPr>
              <p:cNvPr id="23719" name="Freeform 476"/>
              <p:cNvSpPr>
                <a:spLocks/>
              </p:cNvSpPr>
              <p:nvPr/>
            </p:nvSpPr>
            <p:spPr bwMode="auto">
              <a:xfrm>
                <a:off x="4416" y="1615"/>
                <a:ext cx="21" cy="46"/>
              </a:xfrm>
              <a:custGeom>
                <a:avLst/>
                <a:gdLst>
                  <a:gd name="T0" fmla="*/ 21 w 64"/>
                  <a:gd name="T1" fmla="*/ 45 h 142"/>
                  <a:gd name="T2" fmla="*/ 17 w 64"/>
                  <a:gd name="T3" fmla="*/ 42 h 142"/>
                  <a:gd name="T4" fmla="*/ 15 w 64"/>
                  <a:gd name="T5" fmla="*/ 40 h 142"/>
                  <a:gd name="T6" fmla="*/ 12 w 64"/>
                  <a:gd name="T7" fmla="*/ 37 h 142"/>
                  <a:gd name="T8" fmla="*/ 11 w 64"/>
                  <a:gd name="T9" fmla="*/ 34 h 142"/>
                  <a:gd name="T10" fmla="*/ 10 w 64"/>
                  <a:gd name="T11" fmla="*/ 31 h 142"/>
                  <a:gd name="T12" fmla="*/ 10 w 64"/>
                  <a:gd name="T13" fmla="*/ 29 h 142"/>
                  <a:gd name="T14" fmla="*/ 9 w 64"/>
                  <a:gd name="T15" fmla="*/ 25 h 142"/>
                  <a:gd name="T16" fmla="*/ 9 w 64"/>
                  <a:gd name="T17" fmla="*/ 22 h 142"/>
                  <a:gd name="T18" fmla="*/ 9 w 64"/>
                  <a:gd name="T19" fmla="*/ 19 h 142"/>
                  <a:gd name="T20" fmla="*/ 8 w 64"/>
                  <a:gd name="T21" fmla="*/ 16 h 142"/>
                  <a:gd name="T22" fmla="*/ 8 w 64"/>
                  <a:gd name="T23" fmla="*/ 13 h 142"/>
                  <a:gd name="T24" fmla="*/ 8 w 64"/>
                  <a:gd name="T25" fmla="*/ 10 h 142"/>
                  <a:gd name="T26" fmla="*/ 7 w 64"/>
                  <a:gd name="T27" fmla="*/ 7 h 142"/>
                  <a:gd name="T28" fmla="*/ 5 w 64"/>
                  <a:gd name="T29" fmla="*/ 5 h 142"/>
                  <a:gd name="T30" fmla="*/ 3 w 64"/>
                  <a:gd name="T31" fmla="*/ 2 h 142"/>
                  <a:gd name="T32" fmla="*/ 1 w 64"/>
                  <a:gd name="T33" fmla="*/ 0 h 142"/>
                  <a:gd name="T34" fmla="*/ 2 w 64"/>
                  <a:gd name="T35" fmla="*/ 2 h 142"/>
                  <a:gd name="T36" fmla="*/ 4 w 64"/>
                  <a:gd name="T37" fmla="*/ 4 h 142"/>
                  <a:gd name="T38" fmla="*/ 5 w 64"/>
                  <a:gd name="T39" fmla="*/ 6 h 142"/>
                  <a:gd name="T40" fmla="*/ 7 w 64"/>
                  <a:gd name="T41" fmla="*/ 9 h 142"/>
                  <a:gd name="T42" fmla="*/ 7 w 64"/>
                  <a:gd name="T43" fmla="*/ 12 h 142"/>
                  <a:gd name="T44" fmla="*/ 8 w 64"/>
                  <a:gd name="T45" fmla="*/ 15 h 142"/>
                  <a:gd name="T46" fmla="*/ 8 w 64"/>
                  <a:gd name="T47" fmla="*/ 18 h 142"/>
                  <a:gd name="T48" fmla="*/ 8 w 64"/>
                  <a:gd name="T49" fmla="*/ 21 h 142"/>
                  <a:gd name="T50" fmla="*/ 8 w 64"/>
                  <a:gd name="T51" fmla="*/ 24 h 142"/>
                  <a:gd name="T52" fmla="*/ 8 w 64"/>
                  <a:gd name="T53" fmla="*/ 27 h 142"/>
                  <a:gd name="T54" fmla="*/ 9 w 64"/>
                  <a:gd name="T55" fmla="*/ 30 h 142"/>
                  <a:gd name="T56" fmla="*/ 10 w 64"/>
                  <a:gd name="T57" fmla="*/ 33 h 142"/>
                  <a:gd name="T58" fmla="*/ 11 w 64"/>
                  <a:gd name="T59" fmla="*/ 36 h 142"/>
                  <a:gd name="T60" fmla="*/ 13 w 64"/>
                  <a:gd name="T61" fmla="*/ 39 h 142"/>
                  <a:gd name="T62" fmla="*/ 15 w 64"/>
                  <a:gd name="T63" fmla="*/ 42 h 142"/>
                  <a:gd name="T64" fmla="*/ 18 w 64"/>
                  <a:gd name="T65" fmla="*/ 45 h 142"/>
                  <a:gd name="T66" fmla="*/ 20 w 64"/>
                  <a:gd name="T67" fmla="*/ 46 h 142"/>
                  <a:gd name="T68" fmla="*/ 20 w 64"/>
                  <a:gd name="T69" fmla="*/ 46 h 142"/>
                  <a:gd name="T70" fmla="*/ 21 w 64"/>
                  <a:gd name="T71" fmla="*/ 46 h 142"/>
                  <a:gd name="T72" fmla="*/ 21 w 64"/>
                  <a:gd name="T73" fmla="*/ 46 h 142"/>
                  <a:gd name="T74" fmla="*/ 21 w 64"/>
                  <a:gd name="T75" fmla="*/ 46 h 142"/>
                  <a:gd name="T76" fmla="*/ 21 w 64"/>
                  <a:gd name="T77" fmla="*/ 46 h 142"/>
                  <a:gd name="T78" fmla="*/ 21 w 64"/>
                  <a:gd name="T79" fmla="*/ 46 h 142"/>
                  <a:gd name="T80" fmla="*/ 21 w 64"/>
                  <a:gd name="T81" fmla="*/ 46 h 142"/>
                  <a:gd name="T82" fmla="*/ 21 w 64"/>
                  <a:gd name="T83" fmla="*/ 46 h 142"/>
                  <a:gd name="T84" fmla="*/ 21 w 64"/>
                  <a:gd name="T85" fmla="*/ 46 h 142"/>
                  <a:gd name="T86" fmla="*/ 21 w 64"/>
                  <a:gd name="T87" fmla="*/ 46 h 142"/>
                  <a:gd name="T88" fmla="*/ 21 w 64"/>
                  <a:gd name="T89" fmla="*/ 45 h 142"/>
                  <a:gd name="T90" fmla="*/ 21 w 64"/>
                  <a:gd name="T91" fmla="*/ 45 h 142"/>
                  <a:gd name="T92" fmla="*/ 21 w 64"/>
                  <a:gd name="T93" fmla="*/ 45 h 1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 h="142">
                    <a:moveTo>
                      <a:pt x="64" y="141"/>
                    </a:moveTo>
                    <a:lnTo>
                      <a:pt x="63" y="140"/>
                    </a:lnTo>
                    <a:lnTo>
                      <a:pt x="57" y="136"/>
                    </a:lnTo>
                    <a:lnTo>
                      <a:pt x="53" y="131"/>
                    </a:lnTo>
                    <a:lnTo>
                      <a:pt x="48" y="128"/>
                    </a:lnTo>
                    <a:lnTo>
                      <a:pt x="45" y="123"/>
                    </a:lnTo>
                    <a:lnTo>
                      <a:pt x="41" y="119"/>
                    </a:lnTo>
                    <a:lnTo>
                      <a:pt x="38" y="114"/>
                    </a:lnTo>
                    <a:lnTo>
                      <a:pt x="36" y="110"/>
                    </a:lnTo>
                    <a:lnTo>
                      <a:pt x="34" y="106"/>
                    </a:lnTo>
                    <a:lnTo>
                      <a:pt x="32" y="100"/>
                    </a:lnTo>
                    <a:lnTo>
                      <a:pt x="31" y="97"/>
                    </a:lnTo>
                    <a:lnTo>
                      <a:pt x="30" y="91"/>
                    </a:lnTo>
                    <a:lnTo>
                      <a:pt x="29" y="88"/>
                    </a:lnTo>
                    <a:lnTo>
                      <a:pt x="28" y="82"/>
                    </a:lnTo>
                    <a:lnTo>
                      <a:pt x="28" y="78"/>
                    </a:lnTo>
                    <a:lnTo>
                      <a:pt x="28" y="73"/>
                    </a:lnTo>
                    <a:lnTo>
                      <a:pt x="28" y="69"/>
                    </a:lnTo>
                    <a:lnTo>
                      <a:pt x="26" y="64"/>
                    </a:lnTo>
                    <a:lnTo>
                      <a:pt x="26" y="60"/>
                    </a:lnTo>
                    <a:lnTo>
                      <a:pt x="26" y="54"/>
                    </a:lnTo>
                    <a:lnTo>
                      <a:pt x="25" y="49"/>
                    </a:lnTo>
                    <a:lnTo>
                      <a:pt x="25" y="45"/>
                    </a:lnTo>
                    <a:lnTo>
                      <a:pt x="24" y="40"/>
                    </a:lnTo>
                    <a:lnTo>
                      <a:pt x="24" y="36"/>
                    </a:lnTo>
                    <a:lnTo>
                      <a:pt x="23" y="31"/>
                    </a:lnTo>
                    <a:lnTo>
                      <a:pt x="22" y="27"/>
                    </a:lnTo>
                    <a:lnTo>
                      <a:pt x="20" y="22"/>
                    </a:lnTo>
                    <a:lnTo>
                      <a:pt x="19" y="19"/>
                    </a:lnTo>
                    <a:lnTo>
                      <a:pt x="16" y="14"/>
                    </a:lnTo>
                    <a:lnTo>
                      <a:pt x="13" y="11"/>
                    </a:lnTo>
                    <a:lnTo>
                      <a:pt x="9" y="6"/>
                    </a:lnTo>
                    <a:lnTo>
                      <a:pt x="6" y="3"/>
                    </a:lnTo>
                    <a:lnTo>
                      <a:pt x="2" y="0"/>
                    </a:lnTo>
                    <a:lnTo>
                      <a:pt x="0" y="2"/>
                    </a:lnTo>
                    <a:lnTo>
                      <a:pt x="5" y="5"/>
                    </a:lnTo>
                    <a:lnTo>
                      <a:pt x="8" y="9"/>
                    </a:lnTo>
                    <a:lnTo>
                      <a:pt x="12" y="12"/>
                    </a:lnTo>
                    <a:lnTo>
                      <a:pt x="14" y="17"/>
                    </a:lnTo>
                    <a:lnTo>
                      <a:pt x="16" y="20"/>
                    </a:lnTo>
                    <a:lnTo>
                      <a:pt x="17" y="24"/>
                    </a:lnTo>
                    <a:lnTo>
                      <a:pt x="20" y="28"/>
                    </a:lnTo>
                    <a:lnTo>
                      <a:pt x="21" y="32"/>
                    </a:lnTo>
                    <a:lnTo>
                      <a:pt x="22" y="37"/>
                    </a:lnTo>
                    <a:lnTo>
                      <a:pt x="22" y="41"/>
                    </a:lnTo>
                    <a:lnTo>
                      <a:pt x="23" y="46"/>
                    </a:lnTo>
                    <a:lnTo>
                      <a:pt x="23" y="51"/>
                    </a:lnTo>
                    <a:lnTo>
                      <a:pt x="24" y="55"/>
                    </a:lnTo>
                    <a:lnTo>
                      <a:pt x="24" y="60"/>
                    </a:lnTo>
                    <a:lnTo>
                      <a:pt x="24" y="64"/>
                    </a:lnTo>
                    <a:lnTo>
                      <a:pt x="24" y="69"/>
                    </a:lnTo>
                    <a:lnTo>
                      <a:pt x="25" y="73"/>
                    </a:lnTo>
                    <a:lnTo>
                      <a:pt x="25" y="79"/>
                    </a:lnTo>
                    <a:lnTo>
                      <a:pt x="25" y="83"/>
                    </a:lnTo>
                    <a:lnTo>
                      <a:pt x="26" y="88"/>
                    </a:lnTo>
                    <a:lnTo>
                      <a:pt x="28" y="92"/>
                    </a:lnTo>
                    <a:lnTo>
                      <a:pt x="29" y="97"/>
                    </a:lnTo>
                    <a:lnTo>
                      <a:pt x="30" y="103"/>
                    </a:lnTo>
                    <a:lnTo>
                      <a:pt x="32" y="107"/>
                    </a:lnTo>
                    <a:lnTo>
                      <a:pt x="33" y="112"/>
                    </a:lnTo>
                    <a:lnTo>
                      <a:pt x="37" y="116"/>
                    </a:lnTo>
                    <a:lnTo>
                      <a:pt x="39" y="121"/>
                    </a:lnTo>
                    <a:lnTo>
                      <a:pt x="42" y="125"/>
                    </a:lnTo>
                    <a:lnTo>
                      <a:pt x="47" y="130"/>
                    </a:lnTo>
                    <a:lnTo>
                      <a:pt x="51" y="134"/>
                    </a:lnTo>
                    <a:lnTo>
                      <a:pt x="56" y="138"/>
                    </a:lnTo>
                    <a:lnTo>
                      <a:pt x="62" y="142"/>
                    </a:lnTo>
                    <a:lnTo>
                      <a:pt x="62" y="141"/>
                    </a:lnTo>
                    <a:lnTo>
                      <a:pt x="62" y="142"/>
                    </a:lnTo>
                    <a:lnTo>
                      <a:pt x="63" y="142"/>
                    </a:lnTo>
                    <a:lnTo>
                      <a:pt x="64" y="142"/>
                    </a:lnTo>
                    <a:lnTo>
                      <a:pt x="64" y="141"/>
                    </a:lnTo>
                    <a:lnTo>
                      <a:pt x="64" y="140"/>
                    </a:lnTo>
                    <a:lnTo>
                      <a:pt x="63" y="140"/>
                    </a:lnTo>
                    <a:lnTo>
                      <a:pt x="64" y="141"/>
                    </a:lnTo>
                    <a:close/>
                  </a:path>
                </a:pathLst>
              </a:custGeom>
              <a:solidFill>
                <a:srgbClr val="800000"/>
              </a:solidFill>
              <a:ln w="0">
                <a:solidFill>
                  <a:srgbClr val="000000"/>
                </a:solidFill>
                <a:prstDash val="solid"/>
                <a:round/>
                <a:headEnd/>
                <a:tailEnd/>
              </a:ln>
            </p:spPr>
            <p:txBody>
              <a:bodyPr/>
              <a:lstStyle/>
              <a:p>
                <a:endParaRPr lang="en-US"/>
              </a:p>
            </p:txBody>
          </p:sp>
          <p:sp>
            <p:nvSpPr>
              <p:cNvPr id="23720" name="Freeform 477"/>
              <p:cNvSpPr>
                <a:spLocks/>
              </p:cNvSpPr>
              <p:nvPr/>
            </p:nvSpPr>
            <p:spPr bwMode="auto">
              <a:xfrm>
                <a:off x="4435" y="1661"/>
                <a:ext cx="8" cy="43"/>
              </a:xfrm>
              <a:custGeom>
                <a:avLst/>
                <a:gdLst>
                  <a:gd name="T0" fmla="*/ 8 w 22"/>
                  <a:gd name="T1" fmla="*/ 42 h 139"/>
                  <a:gd name="T2" fmla="*/ 8 w 22"/>
                  <a:gd name="T3" fmla="*/ 42 h 139"/>
                  <a:gd name="T4" fmla="*/ 1 w 22"/>
                  <a:gd name="T5" fmla="*/ 0 h 139"/>
                  <a:gd name="T6" fmla="*/ 0 w 22"/>
                  <a:gd name="T7" fmla="*/ 0 h 139"/>
                  <a:gd name="T8" fmla="*/ 7 w 22"/>
                  <a:gd name="T9" fmla="*/ 42 h 139"/>
                  <a:gd name="T10" fmla="*/ 7 w 22"/>
                  <a:gd name="T11" fmla="*/ 42 h 139"/>
                  <a:gd name="T12" fmla="*/ 7 w 22"/>
                  <a:gd name="T13" fmla="*/ 42 h 139"/>
                  <a:gd name="T14" fmla="*/ 7 w 22"/>
                  <a:gd name="T15" fmla="*/ 42 h 139"/>
                  <a:gd name="T16" fmla="*/ 7 w 22"/>
                  <a:gd name="T17" fmla="*/ 43 h 139"/>
                  <a:gd name="T18" fmla="*/ 7 w 22"/>
                  <a:gd name="T19" fmla="*/ 43 h 139"/>
                  <a:gd name="T20" fmla="*/ 7 w 22"/>
                  <a:gd name="T21" fmla="*/ 43 h 139"/>
                  <a:gd name="T22" fmla="*/ 7 w 22"/>
                  <a:gd name="T23" fmla="*/ 43 h 139"/>
                  <a:gd name="T24" fmla="*/ 8 w 22"/>
                  <a:gd name="T25" fmla="*/ 43 h 139"/>
                  <a:gd name="T26" fmla="*/ 8 w 22"/>
                  <a:gd name="T27" fmla="*/ 43 h 139"/>
                  <a:gd name="T28" fmla="*/ 8 w 22"/>
                  <a:gd name="T29" fmla="*/ 43 h 139"/>
                  <a:gd name="T30" fmla="*/ 8 w 22"/>
                  <a:gd name="T31" fmla="*/ 43 h 139"/>
                  <a:gd name="T32" fmla="*/ 8 w 22"/>
                  <a:gd name="T33" fmla="*/ 43 h 139"/>
                  <a:gd name="T34" fmla="*/ 8 w 22"/>
                  <a:gd name="T35" fmla="*/ 43 h 139"/>
                  <a:gd name="T36" fmla="*/ 8 w 22"/>
                  <a:gd name="T37" fmla="*/ 43 h 139"/>
                  <a:gd name="T38" fmla="*/ 8 w 22"/>
                  <a:gd name="T39" fmla="*/ 43 h 139"/>
                  <a:gd name="T40" fmla="*/ 8 w 22"/>
                  <a:gd name="T41" fmla="*/ 43 h 139"/>
                  <a:gd name="T42" fmla="*/ 8 w 22"/>
                  <a:gd name="T43" fmla="*/ 43 h 139"/>
                  <a:gd name="T44" fmla="*/ 8 w 22"/>
                  <a:gd name="T45" fmla="*/ 43 h 139"/>
                  <a:gd name="T46" fmla="*/ 8 w 22"/>
                  <a:gd name="T47" fmla="*/ 42 h 139"/>
                  <a:gd name="T48" fmla="*/ 8 w 22"/>
                  <a:gd name="T49" fmla="*/ 42 h 139"/>
                  <a:gd name="T50" fmla="*/ 8 w 22"/>
                  <a:gd name="T51" fmla="*/ 42 h 139"/>
                  <a:gd name="T52" fmla="*/ 8 w 22"/>
                  <a:gd name="T53" fmla="*/ 42 h 139"/>
                  <a:gd name="T54" fmla="*/ 8 w 22"/>
                  <a:gd name="T55" fmla="*/ 42 h 139"/>
                  <a:gd name="T56" fmla="*/ 8 w 22"/>
                  <a:gd name="T57" fmla="*/ 42 h 1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 h="139">
                    <a:moveTo>
                      <a:pt x="22" y="137"/>
                    </a:moveTo>
                    <a:lnTo>
                      <a:pt x="22" y="137"/>
                    </a:lnTo>
                    <a:lnTo>
                      <a:pt x="2" y="0"/>
                    </a:lnTo>
                    <a:lnTo>
                      <a:pt x="0" y="0"/>
                    </a:lnTo>
                    <a:lnTo>
                      <a:pt x="20" y="137"/>
                    </a:lnTo>
                    <a:lnTo>
                      <a:pt x="20" y="139"/>
                    </a:lnTo>
                    <a:lnTo>
                      <a:pt x="21" y="139"/>
                    </a:lnTo>
                    <a:lnTo>
                      <a:pt x="22" y="139"/>
                    </a:lnTo>
                    <a:lnTo>
                      <a:pt x="22" y="137"/>
                    </a:lnTo>
                    <a:close/>
                  </a:path>
                </a:pathLst>
              </a:custGeom>
              <a:solidFill>
                <a:srgbClr val="800000"/>
              </a:solidFill>
              <a:ln w="0">
                <a:solidFill>
                  <a:srgbClr val="000000"/>
                </a:solidFill>
                <a:prstDash val="solid"/>
                <a:round/>
                <a:headEnd/>
                <a:tailEnd/>
              </a:ln>
            </p:spPr>
            <p:txBody>
              <a:bodyPr/>
              <a:lstStyle/>
              <a:p>
                <a:endParaRPr lang="en-US"/>
              </a:p>
            </p:txBody>
          </p:sp>
          <p:sp>
            <p:nvSpPr>
              <p:cNvPr id="23721" name="Freeform 478"/>
              <p:cNvSpPr>
                <a:spLocks/>
              </p:cNvSpPr>
              <p:nvPr/>
            </p:nvSpPr>
            <p:spPr bwMode="auto">
              <a:xfrm>
                <a:off x="4442" y="1704"/>
                <a:ext cx="3" cy="27"/>
              </a:xfrm>
              <a:custGeom>
                <a:avLst/>
                <a:gdLst>
                  <a:gd name="T0" fmla="*/ 3 w 11"/>
                  <a:gd name="T1" fmla="*/ 26 h 84"/>
                  <a:gd name="T2" fmla="*/ 2 w 11"/>
                  <a:gd name="T3" fmla="*/ 25 h 84"/>
                  <a:gd name="T4" fmla="*/ 2 w 11"/>
                  <a:gd name="T5" fmla="*/ 23 h 84"/>
                  <a:gd name="T6" fmla="*/ 2 w 11"/>
                  <a:gd name="T7" fmla="*/ 22 h 84"/>
                  <a:gd name="T8" fmla="*/ 1 w 11"/>
                  <a:gd name="T9" fmla="*/ 20 h 84"/>
                  <a:gd name="T10" fmla="*/ 1 w 11"/>
                  <a:gd name="T11" fmla="*/ 18 h 84"/>
                  <a:gd name="T12" fmla="*/ 1 w 11"/>
                  <a:gd name="T13" fmla="*/ 17 h 84"/>
                  <a:gd name="T14" fmla="*/ 1 w 11"/>
                  <a:gd name="T15" fmla="*/ 15 h 84"/>
                  <a:gd name="T16" fmla="*/ 1 w 11"/>
                  <a:gd name="T17" fmla="*/ 14 h 84"/>
                  <a:gd name="T18" fmla="*/ 1 w 11"/>
                  <a:gd name="T19" fmla="*/ 12 h 84"/>
                  <a:gd name="T20" fmla="*/ 1 w 11"/>
                  <a:gd name="T21" fmla="*/ 10 h 84"/>
                  <a:gd name="T22" fmla="*/ 1 w 11"/>
                  <a:gd name="T23" fmla="*/ 8 h 84"/>
                  <a:gd name="T24" fmla="*/ 1 w 11"/>
                  <a:gd name="T25" fmla="*/ 7 h 84"/>
                  <a:gd name="T26" fmla="*/ 1 w 11"/>
                  <a:gd name="T27" fmla="*/ 5 h 84"/>
                  <a:gd name="T28" fmla="*/ 1 w 11"/>
                  <a:gd name="T29" fmla="*/ 4 h 84"/>
                  <a:gd name="T30" fmla="*/ 1 w 11"/>
                  <a:gd name="T31" fmla="*/ 2 h 84"/>
                  <a:gd name="T32" fmla="*/ 1 w 11"/>
                  <a:gd name="T33" fmla="*/ 0 h 84"/>
                  <a:gd name="T34" fmla="*/ 0 w 11"/>
                  <a:gd name="T35" fmla="*/ 1 h 84"/>
                  <a:gd name="T36" fmla="*/ 0 w 11"/>
                  <a:gd name="T37" fmla="*/ 3 h 84"/>
                  <a:gd name="T38" fmla="*/ 0 w 11"/>
                  <a:gd name="T39" fmla="*/ 5 h 84"/>
                  <a:gd name="T40" fmla="*/ 0 w 11"/>
                  <a:gd name="T41" fmla="*/ 6 h 84"/>
                  <a:gd name="T42" fmla="*/ 0 w 11"/>
                  <a:gd name="T43" fmla="*/ 8 h 84"/>
                  <a:gd name="T44" fmla="*/ 0 w 11"/>
                  <a:gd name="T45" fmla="*/ 9 h 84"/>
                  <a:gd name="T46" fmla="*/ 0 w 11"/>
                  <a:gd name="T47" fmla="*/ 11 h 84"/>
                  <a:gd name="T48" fmla="*/ 0 w 11"/>
                  <a:gd name="T49" fmla="*/ 13 h 84"/>
                  <a:gd name="T50" fmla="*/ 0 w 11"/>
                  <a:gd name="T51" fmla="*/ 14 h 84"/>
                  <a:gd name="T52" fmla="*/ 0 w 11"/>
                  <a:gd name="T53" fmla="*/ 16 h 84"/>
                  <a:gd name="T54" fmla="*/ 0 w 11"/>
                  <a:gd name="T55" fmla="*/ 18 h 84"/>
                  <a:gd name="T56" fmla="*/ 0 w 11"/>
                  <a:gd name="T57" fmla="*/ 19 h 84"/>
                  <a:gd name="T58" fmla="*/ 1 w 11"/>
                  <a:gd name="T59" fmla="*/ 21 h 84"/>
                  <a:gd name="T60" fmla="*/ 1 w 11"/>
                  <a:gd name="T61" fmla="*/ 23 h 84"/>
                  <a:gd name="T62" fmla="*/ 2 w 11"/>
                  <a:gd name="T63" fmla="*/ 24 h 84"/>
                  <a:gd name="T64" fmla="*/ 2 w 11"/>
                  <a:gd name="T65" fmla="*/ 26 h 84"/>
                  <a:gd name="T66" fmla="*/ 2 w 11"/>
                  <a:gd name="T67" fmla="*/ 26 h 84"/>
                  <a:gd name="T68" fmla="*/ 2 w 11"/>
                  <a:gd name="T69" fmla="*/ 27 h 84"/>
                  <a:gd name="T70" fmla="*/ 2 w 11"/>
                  <a:gd name="T71" fmla="*/ 27 h 84"/>
                  <a:gd name="T72" fmla="*/ 3 w 11"/>
                  <a:gd name="T73" fmla="*/ 27 h 84"/>
                  <a:gd name="T74" fmla="*/ 3 w 11"/>
                  <a:gd name="T75" fmla="*/ 27 h 84"/>
                  <a:gd name="T76" fmla="*/ 3 w 11"/>
                  <a:gd name="T77" fmla="*/ 27 h 84"/>
                  <a:gd name="T78" fmla="*/ 3 w 11"/>
                  <a:gd name="T79" fmla="*/ 27 h 84"/>
                  <a:gd name="T80" fmla="*/ 3 w 11"/>
                  <a:gd name="T81" fmla="*/ 27 h 84"/>
                  <a:gd name="T82" fmla="*/ 3 w 11"/>
                  <a:gd name="T83" fmla="*/ 27 h 84"/>
                  <a:gd name="T84" fmla="*/ 3 w 11"/>
                  <a:gd name="T85" fmla="*/ 27 h 84"/>
                  <a:gd name="T86" fmla="*/ 3 w 11"/>
                  <a:gd name="T87" fmla="*/ 27 h 84"/>
                  <a:gd name="T88" fmla="*/ 3 w 11"/>
                  <a:gd name="T89" fmla="*/ 27 h 84"/>
                  <a:gd name="T90" fmla="*/ 3 w 11"/>
                  <a:gd name="T91" fmla="*/ 26 h 84"/>
                  <a:gd name="T92" fmla="*/ 3 w 11"/>
                  <a:gd name="T93" fmla="*/ 26 h 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 h="84">
                    <a:moveTo>
                      <a:pt x="11" y="83"/>
                    </a:moveTo>
                    <a:lnTo>
                      <a:pt x="11" y="82"/>
                    </a:lnTo>
                    <a:lnTo>
                      <a:pt x="10" y="80"/>
                    </a:lnTo>
                    <a:lnTo>
                      <a:pt x="9" y="77"/>
                    </a:lnTo>
                    <a:lnTo>
                      <a:pt x="8" y="75"/>
                    </a:lnTo>
                    <a:lnTo>
                      <a:pt x="7" y="72"/>
                    </a:lnTo>
                    <a:lnTo>
                      <a:pt x="6" y="69"/>
                    </a:lnTo>
                    <a:lnTo>
                      <a:pt x="6" y="67"/>
                    </a:lnTo>
                    <a:lnTo>
                      <a:pt x="4" y="65"/>
                    </a:lnTo>
                    <a:lnTo>
                      <a:pt x="4" y="63"/>
                    </a:lnTo>
                    <a:lnTo>
                      <a:pt x="3" y="60"/>
                    </a:lnTo>
                    <a:lnTo>
                      <a:pt x="3" y="57"/>
                    </a:lnTo>
                    <a:lnTo>
                      <a:pt x="3" y="55"/>
                    </a:lnTo>
                    <a:lnTo>
                      <a:pt x="3" y="52"/>
                    </a:lnTo>
                    <a:lnTo>
                      <a:pt x="2" y="50"/>
                    </a:lnTo>
                    <a:lnTo>
                      <a:pt x="2" y="47"/>
                    </a:lnTo>
                    <a:lnTo>
                      <a:pt x="2" y="45"/>
                    </a:lnTo>
                    <a:lnTo>
                      <a:pt x="2" y="42"/>
                    </a:lnTo>
                    <a:lnTo>
                      <a:pt x="2" y="40"/>
                    </a:lnTo>
                    <a:lnTo>
                      <a:pt x="2" y="37"/>
                    </a:lnTo>
                    <a:lnTo>
                      <a:pt x="2" y="34"/>
                    </a:lnTo>
                    <a:lnTo>
                      <a:pt x="3" y="32"/>
                    </a:lnTo>
                    <a:lnTo>
                      <a:pt x="3" y="29"/>
                    </a:lnTo>
                    <a:lnTo>
                      <a:pt x="3" y="26"/>
                    </a:lnTo>
                    <a:lnTo>
                      <a:pt x="3" y="24"/>
                    </a:lnTo>
                    <a:lnTo>
                      <a:pt x="3" y="22"/>
                    </a:lnTo>
                    <a:lnTo>
                      <a:pt x="3" y="18"/>
                    </a:lnTo>
                    <a:lnTo>
                      <a:pt x="3" y="16"/>
                    </a:lnTo>
                    <a:lnTo>
                      <a:pt x="3" y="14"/>
                    </a:lnTo>
                    <a:lnTo>
                      <a:pt x="3" y="11"/>
                    </a:lnTo>
                    <a:lnTo>
                      <a:pt x="3" y="8"/>
                    </a:lnTo>
                    <a:lnTo>
                      <a:pt x="3" y="6"/>
                    </a:lnTo>
                    <a:lnTo>
                      <a:pt x="3" y="4"/>
                    </a:lnTo>
                    <a:lnTo>
                      <a:pt x="3" y="0"/>
                    </a:lnTo>
                    <a:lnTo>
                      <a:pt x="1" y="0"/>
                    </a:lnTo>
                    <a:lnTo>
                      <a:pt x="1" y="4"/>
                    </a:lnTo>
                    <a:lnTo>
                      <a:pt x="1" y="6"/>
                    </a:lnTo>
                    <a:lnTo>
                      <a:pt x="1" y="8"/>
                    </a:lnTo>
                    <a:lnTo>
                      <a:pt x="1" y="11"/>
                    </a:lnTo>
                    <a:lnTo>
                      <a:pt x="1" y="14"/>
                    </a:lnTo>
                    <a:lnTo>
                      <a:pt x="1" y="16"/>
                    </a:lnTo>
                    <a:lnTo>
                      <a:pt x="1" y="18"/>
                    </a:lnTo>
                    <a:lnTo>
                      <a:pt x="1" y="21"/>
                    </a:lnTo>
                    <a:lnTo>
                      <a:pt x="1" y="24"/>
                    </a:lnTo>
                    <a:lnTo>
                      <a:pt x="1" y="26"/>
                    </a:lnTo>
                    <a:lnTo>
                      <a:pt x="0" y="29"/>
                    </a:lnTo>
                    <a:lnTo>
                      <a:pt x="0" y="31"/>
                    </a:lnTo>
                    <a:lnTo>
                      <a:pt x="0" y="34"/>
                    </a:lnTo>
                    <a:lnTo>
                      <a:pt x="0" y="37"/>
                    </a:lnTo>
                    <a:lnTo>
                      <a:pt x="0" y="40"/>
                    </a:lnTo>
                    <a:lnTo>
                      <a:pt x="0" y="42"/>
                    </a:lnTo>
                    <a:lnTo>
                      <a:pt x="0" y="45"/>
                    </a:lnTo>
                    <a:lnTo>
                      <a:pt x="0" y="48"/>
                    </a:lnTo>
                    <a:lnTo>
                      <a:pt x="0" y="50"/>
                    </a:lnTo>
                    <a:lnTo>
                      <a:pt x="0" y="52"/>
                    </a:lnTo>
                    <a:lnTo>
                      <a:pt x="1" y="55"/>
                    </a:lnTo>
                    <a:lnTo>
                      <a:pt x="1" y="58"/>
                    </a:lnTo>
                    <a:lnTo>
                      <a:pt x="1" y="60"/>
                    </a:lnTo>
                    <a:lnTo>
                      <a:pt x="2" y="63"/>
                    </a:lnTo>
                    <a:lnTo>
                      <a:pt x="2" y="66"/>
                    </a:lnTo>
                    <a:lnTo>
                      <a:pt x="2" y="68"/>
                    </a:lnTo>
                    <a:lnTo>
                      <a:pt x="3" y="71"/>
                    </a:lnTo>
                    <a:lnTo>
                      <a:pt x="4" y="73"/>
                    </a:lnTo>
                    <a:lnTo>
                      <a:pt x="6" y="76"/>
                    </a:lnTo>
                    <a:lnTo>
                      <a:pt x="7" y="79"/>
                    </a:lnTo>
                    <a:lnTo>
                      <a:pt x="8" y="81"/>
                    </a:lnTo>
                    <a:lnTo>
                      <a:pt x="9" y="83"/>
                    </a:lnTo>
                    <a:lnTo>
                      <a:pt x="9" y="82"/>
                    </a:lnTo>
                    <a:lnTo>
                      <a:pt x="9" y="83"/>
                    </a:lnTo>
                    <a:lnTo>
                      <a:pt x="9" y="84"/>
                    </a:lnTo>
                    <a:lnTo>
                      <a:pt x="10" y="84"/>
                    </a:lnTo>
                    <a:lnTo>
                      <a:pt x="10" y="83"/>
                    </a:lnTo>
                    <a:lnTo>
                      <a:pt x="11" y="83"/>
                    </a:lnTo>
                    <a:lnTo>
                      <a:pt x="11" y="82"/>
                    </a:lnTo>
                    <a:lnTo>
                      <a:pt x="11" y="83"/>
                    </a:lnTo>
                    <a:close/>
                  </a:path>
                </a:pathLst>
              </a:custGeom>
              <a:solidFill>
                <a:srgbClr val="800000"/>
              </a:solidFill>
              <a:ln w="0">
                <a:solidFill>
                  <a:srgbClr val="000000"/>
                </a:solidFill>
                <a:prstDash val="solid"/>
                <a:round/>
                <a:headEnd/>
                <a:tailEnd/>
              </a:ln>
            </p:spPr>
            <p:txBody>
              <a:bodyPr/>
              <a:lstStyle/>
              <a:p>
                <a:endParaRPr lang="en-US"/>
              </a:p>
            </p:txBody>
          </p:sp>
          <p:sp>
            <p:nvSpPr>
              <p:cNvPr id="23722" name="Freeform 479"/>
              <p:cNvSpPr>
                <a:spLocks/>
              </p:cNvSpPr>
              <p:nvPr/>
            </p:nvSpPr>
            <p:spPr bwMode="auto">
              <a:xfrm>
                <a:off x="4442" y="1729"/>
                <a:ext cx="3" cy="22"/>
              </a:xfrm>
              <a:custGeom>
                <a:avLst/>
                <a:gdLst>
                  <a:gd name="T0" fmla="*/ 2 w 11"/>
                  <a:gd name="T1" fmla="*/ 21 h 68"/>
                  <a:gd name="T2" fmla="*/ 2 w 11"/>
                  <a:gd name="T3" fmla="*/ 20 h 68"/>
                  <a:gd name="T4" fmla="*/ 1 w 11"/>
                  <a:gd name="T5" fmla="*/ 19 h 68"/>
                  <a:gd name="T6" fmla="*/ 1 w 11"/>
                  <a:gd name="T7" fmla="*/ 17 h 68"/>
                  <a:gd name="T8" fmla="*/ 1 w 11"/>
                  <a:gd name="T9" fmla="*/ 16 h 68"/>
                  <a:gd name="T10" fmla="*/ 1 w 11"/>
                  <a:gd name="T11" fmla="*/ 15 h 68"/>
                  <a:gd name="T12" fmla="*/ 1 w 11"/>
                  <a:gd name="T13" fmla="*/ 14 h 68"/>
                  <a:gd name="T14" fmla="*/ 1 w 11"/>
                  <a:gd name="T15" fmla="*/ 12 h 68"/>
                  <a:gd name="T16" fmla="*/ 1 w 11"/>
                  <a:gd name="T17" fmla="*/ 11 h 68"/>
                  <a:gd name="T18" fmla="*/ 1 w 11"/>
                  <a:gd name="T19" fmla="*/ 10 h 68"/>
                  <a:gd name="T20" fmla="*/ 1 w 11"/>
                  <a:gd name="T21" fmla="*/ 9 h 68"/>
                  <a:gd name="T22" fmla="*/ 1 w 11"/>
                  <a:gd name="T23" fmla="*/ 7 h 68"/>
                  <a:gd name="T24" fmla="*/ 2 w 11"/>
                  <a:gd name="T25" fmla="*/ 6 h 68"/>
                  <a:gd name="T26" fmla="*/ 2 w 11"/>
                  <a:gd name="T27" fmla="*/ 5 h 68"/>
                  <a:gd name="T28" fmla="*/ 2 w 11"/>
                  <a:gd name="T29" fmla="*/ 3 h 68"/>
                  <a:gd name="T30" fmla="*/ 2 w 11"/>
                  <a:gd name="T31" fmla="*/ 2 h 68"/>
                  <a:gd name="T32" fmla="*/ 3 w 11"/>
                  <a:gd name="T33" fmla="*/ 0 h 68"/>
                  <a:gd name="T34" fmla="*/ 2 w 11"/>
                  <a:gd name="T35" fmla="*/ 1 h 68"/>
                  <a:gd name="T36" fmla="*/ 2 w 11"/>
                  <a:gd name="T37" fmla="*/ 2 h 68"/>
                  <a:gd name="T38" fmla="*/ 1 w 11"/>
                  <a:gd name="T39" fmla="*/ 4 h 68"/>
                  <a:gd name="T40" fmla="*/ 1 w 11"/>
                  <a:gd name="T41" fmla="*/ 5 h 68"/>
                  <a:gd name="T42" fmla="*/ 1 w 11"/>
                  <a:gd name="T43" fmla="*/ 6 h 68"/>
                  <a:gd name="T44" fmla="*/ 0 w 11"/>
                  <a:gd name="T45" fmla="*/ 8 h 68"/>
                  <a:gd name="T46" fmla="*/ 0 w 11"/>
                  <a:gd name="T47" fmla="*/ 9 h 68"/>
                  <a:gd name="T48" fmla="*/ 0 w 11"/>
                  <a:gd name="T49" fmla="*/ 10 h 68"/>
                  <a:gd name="T50" fmla="*/ 0 w 11"/>
                  <a:gd name="T51" fmla="*/ 12 h 68"/>
                  <a:gd name="T52" fmla="*/ 0 w 11"/>
                  <a:gd name="T53" fmla="*/ 13 h 68"/>
                  <a:gd name="T54" fmla="*/ 0 w 11"/>
                  <a:gd name="T55" fmla="*/ 14 h 68"/>
                  <a:gd name="T56" fmla="*/ 0 w 11"/>
                  <a:gd name="T57" fmla="*/ 16 h 68"/>
                  <a:gd name="T58" fmla="*/ 0 w 11"/>
                  <a:gd name="T59" fmla="*/ 17 h 68"/>
                  <a:gd name="T60" fmla="*/ 0 w 11"/>
                  <a:gd name="T61" fmla="*/ 18 h 68"/>
                  <a:gd name="T62" fmla="*/ 1 w 11"/>
                  <a:gd name="T63" fmla="*/ 19 h 68"/>
                  <a:gd name="T64" fmla="*/ 1 w 11"/>
                  <a:gd name="T65" fmla="*/ 21 h 68"/>
                  <a:gd name="T66" fmla="*/ 1 w 11"/>
                  <a:gd name="T67" fmla="*/ 21 h 68"/>
                  <a:gd name="T68" fmla="*/ 1 w 11"/>
                  <a:gd name="T69" fmla="*/ 22 h 68"/>
                  <a:gd name="T70" fmla="*/ 1 w 11"/>
                  <a:gd name="T71" fmla="*/ 22 h 68"/>
                  <a:gd name="T72" fmla="*/ 1 w 11"/>
                  <a:gd name="T73" fmla="*/ 22 h 68"/>
                  <a:gd name="T74" fmla="*/ 1 w 11"/>
                  <a:gd name="T75" fmla="*/ 22 h 68"/>
                  <a:gd name="T76" fmla="*/ 2 w 11"/>
                  <a:gd name="T77" fmla="*/ 22 h 68"/>
                  <a:gd name="T78" fmla="*/ 2 w 11"/>
                  <a:gd name="T79" fmla="*/ 22 h 68"/>
                  <a:gd name="T80" fmla="*/ 2 w 11"/>
                  <a:gd name="T81" fmla="*/ 22 h 68"/>
                  <a:gd name="T82" fmla="*/ 2 w 11"/>
                  <a:gd name="T83" fmla="*/ 22 h 68"/>
                  <a:gd name="T84" fmla="*/ 2 w 11"/>
                  <a:gd name="T85" fmla="*/ 22 h 68"/>
                  <a:gd name="T86" fmla="*/ 2 w 11"/>
                  <a:gd name="T87" fmla="*/ 22 h 68"/>
                  <a:gd name="T88" fmla="*/ 2 w 11"/>
                  <a:gd name="T89" fmla="*/ 22 h 68"/>
                  <a:gd name="T90" fmla="*/ 2 w 11"/>
                  <a:gd name="T91" fmla="*/ 21 h 68"/>
                  <a:gd name="T92" fmla="*/ 2 w 11"/>
                  <a:gd name="T93" fmla="*/ 22 h 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 h="68">
                    <a:moveTo>
                      <a:pt x="6" y="67"/>
                    </a:moveTo>
                    <a:lnTo>
                      <a:pt x="7" y="66"/>
                    </a:lnTo>
                    <a:lnTo>
                      <a:pt x="6" y="63"/>
                    </a:lnTo>
                    <a:lnTo>
                      <a:pt x="6" y="61"/>
                    </a:lnTo>
                    <a:lnTo>
                      <a:pt x="4" y="59"/>
                    </a:lnTo>
                    <a:lnTo>
                      <a:pt x="4" y="58"/>
                    </a:lnTo>
                    <a:lnTo>
                      <a:pt x="3" y="56"/>
                    </a:lnTo>
                    <a:lnTo>
                      <a:pt x="3" y="53"/>
                    </a:lnTo>
                    <a:lnTo>
                      <a:pt x="3" y="51"/>
                    </a:lnTo>
                    <a:lnTo>
                      <a:pt x="3" y="50"/>
                    </a:lnTo>
                    <a:lnTo>
                      <a:pt x="2" y="48"/>
                    </a:lnTo>
                    <a:lnTo>
                      <a:pt x="2" y="45"/>
                    </a:lnTo>
                    <a:lnTo>
                      <a:pt x="2" y="44"/>
                    </a:lnTo>
                    <a:lnTo>
                      <a:pt x="2" y="42"/>
                    </a:lnTo>
                    <a:lnTo>
                      <a:pt x="2" y="40"/>
                    </a:lnTo>
                    <a:lnTo>
                      <a:pt x="2" y="38"/>
                    </a:lnTo>
                    <a:lnTo>
                      <a:pt x="2" y="36"/>
                    </a:lnTo>
                    <a:lnTo>
                      <a:pt x="2" y="34"/>
                    </a:lnTo>
                    <a:lnTo>
                      <a:pt x="2" y="33"/>
                    </a:lnTo>
                    <a:lnTo>
                      <a:pt x="2" y="31"/>
                    </a:lnTo>
                    <a:lnTo>
                      <a:pt x="3" y="28"/>
                    </a:lnTo>
                    <a:lnTo>
                      <a:pt x="3" y="27"/>
                    </a:lnTo>
                    <a:lnTo>
                      <a:pt x="3" y="25"/>
                    </a:lnTo>
                    <a:lnTo>
                      <a:pt x="4" y="23"/>
                    </a:lnTo>
                    <a:lnTo>
                      <a:pt x="4" y="21"/>
                    </a:lnTo>
                    <a:lnTo>
                      <a:pt x="6" y="19"/>
                    </a:lnTo>
                    <a:lnTo>
                      <a:pt x="6" y="17"/>
                    </a:lnTo>
                    <a:lnTo>
                      <a:pt x="7" y="15"/>
                    </a:lnTo>
                    <a:lnTo>
                      <a:pt x="7" y="12"/>
                    </a:lnTo>
                    <a:lnTo>
                      <a:pt x="8" y="10"/>
                    </a:lnTo>
                    <a:lnTo>
                      <a:pt x="9" y="8"/>
                    </a:lnTo>
                    <a:lnTo>
                      <a:pt x="9" y="6"/>
                    </a:lnTo>
                    <a:lnTo>
                      <a:pt x="10" y="4"/>
                    </a:lnTo>
                    <a:lnTo>
                      <a:pt x="11" y="1"/>
                    </a:lnTo>
                    <a:lnTo>
                      <a:pt x="9" y="0"/>
                    </a:lnTo>
                    <a:lnTo>
                      <a:pt x="8" y="2"/>
                    </a:lnTo>
                    <a:lnTo>
                      <a:pt x="8" y="4"/>
                    </a:lnTo>
                    <a:lnTo>
                      <a:pt x="7" y="7"/>
                    </a:lnTo>
                    <a:lnTo>
                      <a:pt x="6" y="9"/>
                    </a:lnTo>
                    <a:lnTo>
                      <a:pt x="4" y="11"/>
                    </a:lnTo>
                    <a:lnTo>
                      <a:pt x="4" y="14"/>
                    </a:lnTo>
                    <a:lnTo>
                      <a:pt x="3" y="16"/>
                    </a:lnTo>
                    <a:lnTo>
                      <a:pt x="3" y="18"/>
                    </a:lnTo>
                    <a:lnTo>
                      <a:pt x="2" y="20"/>
                    </a:lnTo>
                    <a:lnTo>
                      <a:pt x="2" y="23"/>
                    </a:lnTo>
                    <a:lnTo>
                      <a:pt x="1" y="24"/>
                    </a:lnTo>
                    <a:lnTo>
                      <a:pt x="1" y="26"/>
                    </a:lnTo>
                    <a:lnTo>
                      <a:pt x="0" y="28"/>
                    </a:lnTo>
                    <a:lnTo>
                      <a:pt x="0" y="31"/>
                    </a:lnTo>
                    <a:lnTo>
                      <a:pt x="0" y="32"/>
                    </a:lnTo>
                    <a:lnTo>
                      <a:pt x="0" y="34"/>
                    </a:lnTo>
                    <a:lnTo>
                      <a:pt x="0" y="36"/>
                    </a:lnTo>
                    <a:lnTo>
                      <a:pt x="0" y="38"/>
                    </a:lnTo>
                    <a:lnTo>
                      <a:pt x="0" y="40"/>
                    </a:lnTo>
                    <a:lnTo>
                      <a:pt x="0" y="42"/>
                    </a:lnTo>
                    <a:lnTo>
                      <a:pt x="0" y="44"/>
                    </a:lnTo>
                    <a:lnTo>
                      <a:pt x="0" y="45"/>
                    </a:lnTo>
                    <a:lnTo>
                      <a:pt x="0" y="48"/>
                    </a:lnTo>
                    <a:lnTo>
                      <a:pt x="0" y="50"/>
                    </a:lnTo>
                    <a:lnTo>
                      <a:pt x="1" y="52"/>
                    </a:lnTo>
                    <a:lnTo>
                      <a:pt x="1" y="54"/>
                    </a:lnTo>
                    <a:lnTo>
                      <a:pt x="1" y="56"/>
                    </a:lnTo>
                    <a:lnTo>
                      <a:pt x="2" y="58"/>
                    </a:lnTo>
                    <a:lnTo>
                      <a:pt x="2" y="60"/>
                    </a:lnTo>
                    <a:lnTo>
                      <a:pt x="3" y="62"/>
                    </a:lnTo>
                    <a:lnTo>
                      <a:pt x="3" y="65"/>
                    </a:lnTo>
                    <a:lnTo>
                      <a:pt x="4" y="67"/>
                    </a:lnTo>
                    <a:lnTo>
                      <a:pt x="4" y="66"/>
                    </a:lnTo>
                    <a:lnTo>
                      <a:pt x="4" y="67"/>
                    </a:lnTo>
                    <a:lnTo>
                      <a:pt x="4" y="68"/>
                    </a:lnTo>
                    <a:lnTo>
                      <a:pt x="6" y="68"/>
                    </a:lnTo>
                    <a:lnTo>
                      <a:pt x="6" y="67"/>
                    </a:lnTo>
                    <a:lnTo>
                      <a:pt x="7" y="67"/>
                    </a:lnTo>
                    <a:lnTo>
                      <a:pt x="7" y="66"/>
                    </a:lnTo>
                    <a:lnTo>
                      <a:pt x="6" y="67"/>
                    </a:lnTo>
                    <a:close/>
                  </a:path>
                </a:pathLst>
              </a:custGeom>
              <a:solidFill>
                <a:srgbClr val="800000"/>
              </a:solidFill>
              <a:ln w="0">
                <a:solidFill>
                  <a:srgbClr val="000000"/>
                </a:solidFill>
                <a:prstDash val="solid"/>
                <a:round/>
                <a:headEnd/>
                <a:tailEnd/>
              </a:ln>
            </p:spPr>
            <p:txBody>
              <a:bodyPr/>
              <a:lstStyle/>
              <a:p>
                <a:endParaRPr lang="en-US"/>
              </a:p>
            </p:txBody>
          </p:sp>
          <p:sp>
            <p:nvSpPr>
              <p:cNvPr id="23723" name="Freeform 480"/>
              <p:cNvSpPr>
                <a:spLocks/>
              </p:cNvSpPr>
              <p:nvPr/>
            </p:nvSpPr>
            <p:spPr bwMode="auto">
              <a:xfrm>
                <a:off x="4414" y="1750"/>
                <a:ext cx="29" cy="56"/>
              </a:xfrm>
              <a:custGeom>
                <a:avLst/>
                <a:gdLst>
                  <a:gd name="T0" fmla="*/ 1 w 93"/>
                  <a:gd name="T1" fmla="*/ 56 h 181"/>
                  <a:gd name="T2" fmla="*/ 3 w 93"/>
                  <a:gd name="T3" fmla="*/ 52 h 181"/>
                  <a:gd name="T4" fmla="*/ 5 w 93"/>
                  <a:gd name="T5" fmla="*/ 49 h 181"/>
                  <a:gd name="T6" fmla="*/ 7 w 93"/>
                  <a:gd name="T7" fmla="*/ 45 h 181"/>
                  <a:gd name="T8" fmla="*/ 9 w 93"/>
                  <a:gd name="T9" fmla="*/ 41 h 181"/>
                  <a:gd name="T10" fmla="*/ 11 w 93"/>
                  <a:gd name="T11" fmla="*/ 38 h 181"/>
                  <a:gd name="T12" fmla="*/ 12 w 93"/>
                  <a:gd name="T13" fmla="*/ 35 h 181"/>
                  <a:gd name="T14" fmla="*/ 14 w 93"/>
                  <a:gd name="T15" fmla="*/ 32 h 181"/>
                  <a:gd name="T16" fmla="*/ 16 w 93"/>
                  <a:gd name="T17" fmla="*/ 28 h 181"/>
                  <a:gd name="T18" fmla="*/ 17 w 93"/>
                  <a:gd name="T19" fmla="*/ 24 h 181"/>
                  <a:gd name="T20" fmla="*/ 19 w 93"/>
                  <a:gd name="T21" fmla="*/ 21 h 181"/>
                  <a:gd name="T22" fmla="*/ 21 w 93"/>
                  <a:gd name="T23" fmla="*/ 18 h 181"/>
                  <a:gd name="T24" fmla="*/ 22 w 93"/>
                  <a:gd name="T25" fmla="*/ 14 h 181"/>
                  <a:gd name="T26" fmla="*/ 24 w 93"/>
                  <a:gd name="T27" fmla="*/ 11 h 181"/>
                  <a:gd name="T28" fmla="*/ 26 w 93"/>
                  <a:gd name="T29" fmla="*/ 8 h 181"/>
                  <a:gd name="T30" fmla="*/ 27 w 93"/>
                  <a:gd name="T31" fmla="*/ 4 h 181"/>
                  <a:gd name="T32" fmla="*/ 29 w 93"/>
                  <a:gd name="T33" fmla="*/ 1 h 181"/>
                  <a:gd name="T34" fmla="*/ 27 w 93"/>
                  <a:gd name="T35" fmla="*/ 2 h 181"/>
                  <a:gd name="T36" fmla="*/ 26 w 93"/>
                  <a:gd name="T37" fmla="*/ 5 h 181"/>
                  <a:gd name="T38" fmla="*/ 24 w 93"/>
                  <a:gd name="T39" fmla="*/ 9 h 181"/>
                  <a:gd name="T40" fmla="*/ 22 w 93"/>
                  <a:gd name="T41" fmla="*/ 12 h 181"/>
                  <a:gd name="T42" fmla="*/ 21 w 93"/>
                  <a:gd name="T43" fmla="*/ 15 h 181"/>
                  <a:gd name="T44" fmla="*/ 19 w 93"/>
                  <a:gd name="T45" fmla="*/ 19 h 181"/>
                  <a:gd name="T46" fmla="*/ 17 w 93"/>
                  <a:gd name="T47" fmla="*/ 22 h 181"/>
                  <a:gd name="T48" fmla="*/ 16 w 93"/>
                  <a:gd name="T49" fmla="*/ 26 h 181"/>
                  <a:gd name="T50" fmla="*/ 14 w 93"/>
                  <a:gd name="T51" fmla="*/ 29 h 181"/>
                  <a:gd name="T52" fmla="*/ 12 w 93"/>
                  <a:gd name="T53" fmla="*/ 32 h 181"/>
                  <a:gd name="T54" fmla="*/ 11 w 93"/>
                  <a:gd name="T55" fmla="*/ 36 h 181"/>
                  <a:gd name="T56" fmla="*/ 9 w 93"/>
                  <a:gd name="T57" fmla="*/ 40 h 181"/>
                  <a:gd name="T58" fmla="*/ 7 w 93"/>
                  <a:gd name="T59" fmla="*/ 43 h 181"/>
                  <a:gd name="T60" fmla="*/ 5 w 93"/>
                  <a:gd name="T61" fmla="*/ 46 h 181"/>
                  <a:gd name="T62" fmla="*/ 3 w 93"/>
                  <a:gd name="T63" fmla="*/ 50 h 181"/>
                  <a:gd name="T64" fmla="*/ 1 w 93"/>
                  <a:gd name="T65" fmla="*/ 53 h 181"/>
                  <a:gd name="T66" fmla="*/ 0 w 93"/>
                  <a:gd name="T67" fmla="*/ 55 h 181"/>
                  <a:gd name="T68" fmla="*/ 0 w 93"/>
                  <a:gd name="T69" fmla="*/ 55 h 181"/>
                  <a:gd name="T70" fmla="*/ 0 w 93"/>
                  <a:gd name="T71" fmla="*/ 55 h 181"/>
                  <a:gd name="T72" fmla="*/ 0 w 93"/>
                  <a:gd name="T73" fmla="*/ 55 h 181"/>
                  <a:gd name="T74" fmla="*/ 0 w 93"/>
                  <a:gd name="T75" fmla="*/ 55 h 181"/>
                  <a:gd name="T76" fmla="*/ 0 w 93"/>
                  <a:gd name="T77" fmla="*/ 56 h 181"/>
                  <a:gd name="T78" fmla="*/ 0 w 93"/>
                  <a:gd name="T79" fmla="*/ 56 h 181"/>
                  <a:gd name="T80" fmla="*/ 0 w 93"/>
                  <a:gd name="T81" fmla="*/ 56 h 181"/>
                  <a:gd name="T82" fmla="*/ 0 w 93"/>
                  <a:gd name="T83" fmla="*/ 56 h 181"/>
                  <a:gd name="T84" fmla="*/ 0 w 93"/>
                  <a:gd name="T85" fmla="*/ 56 h 181"/>
                  <a:gd name="T86" fmla="*/ 0 w 93"/>
                  <a:gd name="T87" fmla="*/ 56 h 181"/>
                  <a:gd name="T88" fmla="*/ 0 w 93"/>
                  <a:gd name="T89" fmla="*/ 56 h 181"/>
                  <a:gd name="T90" fmla="*/ 1 w 93"/>
                  <a:gd name="T91" fmla="*/ 56 h 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3" h="181">
                    <a:moveTo>
                      <a:pt x="2" y="180"/>
                    </a:moveTo>
                    <a:lnTo>
                      <a:pt x="2" y="180"/>
                    </a:lnTo>
                    <a:lnTo>
                      <a:pt x="5" y="174"/>
                    </a:lnTo>
                    <a:lnTo>
                      <a:pt x="9" y="169"/>
                    </a:lnTo>
                    <a:lnTo>
                      <a:pt x="12" y="163"/>
                    </a:lnTo>
                    <a:lnTo>
                      <a:pt x="15" y="157"/>
                    </a:lnTo>
                    <a:lnTo>
                      <a:pt x="19" y="152"/>
                    </a:lnTo>
                    <a:lnTo>
                      <a:pt x="22" y="146"/>
                    </a:lnTo>
                    <a:lnTo>
                      <a:pt x="26" y="140"/>
                    </a:lnTo>
                    <a:lnTo>
                      <a:pt x="28" y="134"/>
                    </a:lnTo>
                    <a:lnTo>
                      <a:pt x="31" y="130"/>
                    </a:lnTo>
                    <a:lnTo>
                      <a:pt x="34" y="123"/>
                    </a:lnTo>
                    <a:lnTo>
                      <a:pt x="37" y="119"/>
                    </a:lnTo>
                    <a:lnTo>
                      <a:pt x="40" y="113"/>
                    </a:lnTo>
                    <a:lnTo>
                      <a:pt x="43" y="107"/>
                    </a:lnTo>
                    <a:lnTo>
                      <a:pt x="45" y="102"/>
                    </a:lnTo>
                    <a:lnTo>
                      <a:pt x="48" y="96"/>
                    </a:lnTo>
                    <a:lnTo>
                      <a:pt x="51" y="90"/>
                    </a:lnTo>
                    <a:lnTo>
                      <a:pt x="53" y="85"/>
                    </a:lnTo>
                    <a:lnTo>
                      <a:pt x="56" y="79"/>
                    </a:lnTo>
                    <a:lnTo>
                      <a:pt x="59" y="73"/>
                    </a:lnTo>
                    <a:lnTo>
                      <a:pt x="61" y="69"/>
                    </a:lnTo>
                    <a:lnTo>
                      <a:pt x="64" y="63"/>
                    </a:lnTo>
                    <a:lnTo>
                      <a:pt x="66" y="57"/>
                    </a:lnTo>
                    <a:lnTo>
                      <a:pt x="69" y="52"/>
                    </a:lnTo>
                    <a:lnTo>
                      <a:pt x="72" y="46"/>
                    </a:lnTo>
                    <a:lnTo>
                      <a:pt x="74" y="40"/>
                    </a:lnTo>
                    <a:lnTo>
                      <a:pt x="77" y="35"/>
                    </a:lnTo>
                    <a:lnTo>
                      <a:pt x="79" y="29"/>
                    </a:lnTo>
                    <a:lnTo>
                      <a:pt x="82" y="25"/>
                    </a:lnTo>
                    <a:lnTo>
                      <a:pt x="85" y="19"/>
                    </a:lnTo>
                    <a:lnTo>
                      <a:pt x="88" y="13"/>
                    </a:lnTo>
                    <a:lnTo>
                      <a:pt x="90" y="8"/>
                    </a:lnTo>
                    <a:lnTo>
                      <a:pt x="93" y="2"/>
                    </a:lnTo>
                    <a:lnTo>
                      <a:pt x="91" y="0"/>
                    </a:lnTo>
                    <a:lnTo>
                      <a:pt x="88" y="5"/>
                    </a:lnTo>
                    <a:lnTo>
                      <a:pt x="86" y="11"/>
                    </a:lnTo>
                    <a:lnTo>
                      <a:pt x="82" y="17"/>
                    </a:lnTo>
                    <a:lnTo>
                      <a:pt x="80" y="22"/>
                    </a:lnTo>
                    <a:lnTo>
                      <a:pt x="78" y="28"/>
                    </a:lnTo>
                    <a:lnTo>
                      <a:pt x="74" y="34"/>
                    </a:lnTo>
                    <a:lnTo>
                      <a:pt x="72" y="39"/>
                    </a:lnTo>
                    <a:lnTo>
                      <a:pt x="70" y="45"/>
                    </a:lnTo>
                    <a:lnTo>
                      <a:pt x="66" y="49"/>
                    </a:lnTo>
                    <a:lnTo>
                      <a:pt x="64" y="56"/>
                    </a:lnTo>
                    <a:lnTo>
                      <a:pt x="62" y="61"/>
                    </a:lnTo>
                    <a:lnTo>
                      <a:pt x="60" y="66"/>
                    </a:lnTo>
                    <a:lnTo>
                      <a:pt x="56" y="72"/>
                    </a:lnTo>
                    <a:lnTo>
                      <a:pt x="54" y="78"/>
                    </a:lnTo>
                    <a:lnTo>
                      <a:pt x="52" y="83"/>
                    </a:lnTo>
                    <a:lnTo>
                      <a:pt x="48" y="89"/>
                    </a:lnTo>
                    <a:lnTo>
                      <a:pt x="46" y="95"/>
                    </a:lnTo>
                    <a:lnTo>
                      <a:pt x="44" y="100"/>
                    </a:lnTo>
                    <a:lnTo>
                      <a:pt x="40" y="105"/>
                    </a:lnTo>
                    <a:lnTo>
                      <a:pt x="38" y="111"/>
                    </a:lnTo>
                    <a:lnTo>
                      <a:pt x="35" y="116"/>
                    </a:lnTo>
                    <a:lnTo>
                      <a:pt x="32" y="122"/>
                    </a:lnTo>
                    <a:lnTo>
                      <a:pt x="29" y="128"/>
                    </a:lnTo>
                    <a:lnTo>
                      <a:pt x="26" y="133"/>
                    </a:lnTo>
                    <a:lnTo>
                      <a:pt x="23" y="139"/>
                    </a:lnTo>
                    <a:lnTo>
                      <a:pt x="20" y="145"/>
                    </a:lnTo>
                    <a:lnTo>
                      <a:pt x="17" y="150"/>
                    </a:lnTo>
                    <a:lnTo>
                      <a:pt x="13" y="156"/>
                    </a:lnTo>
                    <a:lnTo>
                      <a:pt x="10" y="161"/>
                    </a:lnTo>
                    <a:lnTo>
                      <a:pt x="6" y="166"/>
                    </a:lnTo>
                    <a:lnTo>
                      <a:pt x="3" y="172"/>
                    </a:lnTo>
                    <a:lnTo>
                      <a:pt x="0" y="178"/>
                    </a:lnTo>
                    <a:lnTo>
                      <a:pt x="0" y="179"/>
                    </a:lnTo>
                    <a:lnTo>
                      <a:pt x="0" y="180"/>
                    </a:lnTo>
                    <a:lnTo>
                      <a:pt x="1" y="181"/>
                    </a:lnTo>
                    <a:lnTo>
                      <a:pt x="1" y="180"/>
                    </a:lnTo>
                    <a:lnTo>
                      <a:pt x="2" y="180"/>
                    </a:lnTo>
                    <a:close/>
                  </a:path>
                </a:pathLst>
              </a:custGeom>
              <a:solidFill>
                <a:srgbClr val="800000"/>
              </a:solidFill>
              <a:ln w="0">
                <a:solidFill>
                  <a:srgbClr val="000000"/>
                </a:solidFill>
                <a:prstDash val="solid"/>
                <a:round/>
                <a:headEnd/>
                <a:tailEnd/>
              </a:ln>
            </p:spPr>
            <p:txBody>
              <a:bodyPr/>
              <a:lstStyle/>
              <a:p>
                <a:endParaRPr lang="en-US"/>
              </a:p>
            </p:txBody>
          </p:sp>
          <p:sp>
            <p:nvSpPr>
              <p:cNvPr id="23724" name="Freeform 481"/>
              <p:cNvSpPr>
                <a:spLocks/>
              </p:cNvSpPr>
              <p:nvPr/>
            </p:nvSpPr>
            <p:spPr bwMode="auto">
              <a:xfrm>
                <a:off x="4379" y="1806"/>
                <a:ext cx="35" cy="27"/>
              </a:xfrm>
              <a:custGeom>
                <a:avLst/>
                <a:gdLst>
                  <a:gd name="T0" fmla="*/ 1 w 111"/>
                  <a:gd name="T1" fmla="*/ 27 h 86"/>
                  <a:gd name="T2" fmla="*/ 2 w 111"/>
                  <a:gd name="T3" fmla="*/ 25 h 86"/>
                  <a:gd name="T4" fmla="*/ 3 w 111"/>
                  <a:gd name="T5" fmla="*/ 24 h 86"/>
                  <a:gd name="T6" fmla="*/ 4 w 111"/>
                  <a:gd name="T7" fmla="*/ 22 h 86"/>
                  <a:gd name="T8" fmla="*/ 7 w 111"/>
                  <a:gd name="T9" fmla="*/ 21 h 86"/>
                  <a:gd name="T10" fmla="*/ 9 w 111"/>
                  <a:gd name="T11" fmla="*/ 20 h 86"/>
                  <a:gd name="T12" fmla="*/ 11 w 111"/>
                  <a:gd name="T13" fmla="*/ 20 h 86"/>
                  <a:gd name="T14" fmla="*/ 13 w 111"/>
                  <a:gd name="T15" fmla="*/ 19 h 86"/>
                  <a:gd name="T16" fmla="*/ 15 w 111"/>
                  <a:gd name="T17" fmla="*/ 18 h 86"/>
                  <a:gd name="T18" fmla="*/ 18 w 111"/>
                  <a:gd name="T19" fmla="*/ 17 h 86"/>
                  <a:gd name="T20" fmla="*/ 20 w 111"/>
                  <a:gd name="T21" fmla="*/ 16 h 86"/>
                  <a:gd name="T22" fmla="*/ 23 w 111"/>
                  <a:gd name="T23" fmla="*/ 14 h 86"/>
                  <a:gd name="T24" fmla="*/ 25 w 111"/>
                  <a:gd name="T25" fmla="*/ 12 h 86"/>
                  <a:gd name="T26" fmla="*/ 28 w 111"/>
                  <a:gd name="T27" fmla="*/ 10 h 86"/>
                  <a:gd name="T28" fmla="*/ 30 w 111"/>
                  <a:gd name="T29" fmla="*/ 8 h 86"/>
                  <a:gd name="T30" fmla="*/ 33 w 111"/>
                  <a:gd name="T31" fmla="*/ 4 h 86"/>
                  <a:gd name="T32" fmla="*/ 35 w 111"/>
                  <a:gd name="T33" fmla="*/ 0 h 86"/>
                  <a:gd name="T34" fmla="*/ 33 w 111"/>
                  <a:gd name="T35" fmla="*/ 2 h 86"/>
                  <a:gd name="T36" fmla="*/ 31 w 111"/>
                  <a:gd name="T37" fmla="*/ 5 h 86"/>
                  <a:gd name="T38" fmla="*/ 28 w 111"/>
                  <a:gd name="T39" fmla="*/ 8 h 86"/>
                  <a:gd name="T40" fmla="*/ 26 w 111"/>
                  <a:gd name="T41" fmla="*/ 11 h 86"/>
                  <a:gd name="T42" fmla="*/ 23 w 111"/>
                  <a:gd name="T43" fmla="*/ 13 h 86"/>
                  <a:gd name="T44" fmla="*/ 21 w 111"/>
                  <a:gd name="T45" fmla="*/ 14 h 86"/>
                  <a:gd name="T46" fmla="*/ 19 w 111"/>
                  <a:gd name="T47" fmla="*/ 16 h 86"/>
                  <a:gd name="T48" fmla="*/ 16 w 111"/>
                  <a:gd name="T49" fmla="*/ 17 h 86"/>
                  <a:gd name="T50" fmla="*/ 14 w 111"/>
                  <a:gd name="T51" fmla="*/ 18 h 86"/>
                  <a:gd name="T52" fmla="*/ 12 w 111"/>
                  <a:gd name="T53" fmla="*/ 19 h 86"/>
                  <a:gd name="T54" fmla="*/ 9 w 111"/>
                  <a:gd name="T55" fmla="*/ 19 h 86"/>
                  <a:gd name="T56" fmla="*/ 7 w 111"/>
                  <a:gd name="T57" fmla="*/ 20 h 86"/>
                  <a:gd name="T58" fmla="*/ 5 w 111"/>
                  <a:gd name="T59" fmla="*/ 21 h 86"/>
                  <a:gd name="T60" fmla="*/ 3 w 111"/>
                  <a:gd name="T61" fmla="*/ 22 h 86"/>
                  <a:gd name="T62" fmla="*/ 2 w 111"/>
                  <a:gd name="T63" fmla="*/ 24 h 86"/>
                  <a:gd name="T64" fmla="*/ 1 w 111"/>
                  <a:gd name="T65" fmla="*/ 25 h 86"/>
                  <a:gd name="T66" fmla="*/ 0 w 111"/>
                  <a:gd name="T67" fmla="*/ 26 h 86"/>
                  <a:gd name="T68" fmla="*/ 0 w 111"/>
                  <a:gd name="T69" fmla="*/ 26 h 86"/>
                  <a:gd name="T70" fmla="*/ 0 w 111"/>
                  <a:gd name="T71" fmla="*/ 26 h 86"/>
                  <a:gd name="T72" fmla="*/ 0 w 111"/>
                  <a:gd name="T73" fmla="*/ 27 h 86"/>
                  <a:gd name="T74" fmla="*/ 0 w 111"/>
                  <a:gd name="T75" fmla="*/ 27 h 86"/>
                  <a:gd name="T76" fmla="*/ 0 w 111"/>
                  <a:gd name="T77" fmla="*/ 27 h 86"/>
                  <a:gd name="T78" fmla="*/ 0 w 111"/>
                  <a:gd name="T79" fmla="*/ 27 h 86"/>
                  <a:gd name="T80" fmla="*/ 0 w 111"/>
                  <a:gd name="T81" fmla="*/ 27 h 86"/>
                  <a:gd name="T82" fmla="*/ 0 w 111"/>
                  <a:gd name="T83" fmla="*/ 27 h 86"/>
                  <a:gd name="T84" fmla="*/ 0 w 111"/>
                  <a:gd name="T85" fmla="*/ 27 h 86"/>
                  <a:gd name="T86" fmla="*/ 0 w 111"/>
                  <a:gd name="T87" fmla="*/ 27 h 86"/>
                  <a:gd name="T88" fmla="*/ 0 w 111"/>
                  <a:gd name="T89" fmla="*/ 27 h 86"/>
                  <a:gd name="T90" fmla="*/ 0 w 111"/>
                  <a:gd name="T91" fmla="*/ 27 h 86"/>
                  <a:gd name="T92" fmla="*/ 1 w 111"/>
                  <a:gd name="T93" fmla="*/ 2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1" h="86">
                    <a:moveTo>
                      <a:pt x="2" y="86"/>
                    </a:moveTo>
                    <a:lnTo>
                      <a:pt x="2" y="85"/>
                    </a:lnTo>
                    <a:lnTo>
                      <a:pt x="3" y="82"/>
                    </a:lnTo>
                    <a:lnTo>
                      <a:pt x="5" y="80"/>
                    </a:lnTo>
                    <a:lnTo>
                      <a:pt x="8" y="77"/>
                    </a:lnTo>
                    <a:lnTo>
                      <a:pt x="10" y="76"/>
                    </a:lnTo>
                    <a:lnTo>
                      <a:pt x="12" y="73"/>
                    </a:lnTo>
                    <a:lnTo>
                      <a:pt x="14" y="71"/>
                    </a:lnTo>
                    <a:lnTo>
                      <a:pt x="18" y="70"/>
                    </a:lnTo>
                    <a:lnTo>
                      <a:pt x="21" y="68"/>
                    </a:lnTo>
                    <a:lnTo>
                      <a:pt x="23" y="67"/>
                    </a:lnTo>
                    <a:lnTo>
                      <a:pt x="27" y="65"/>
                    </a:lnTo>
                    <a:lnTo>
                      <a:pt x="30" y="64"/>
                    </a:lnTo>
                    <a:lnTo>
                      <a:pt x="34" y="63"/>
                    </a:lnTo>
                    <a:lnTo>
                      <a:pt x="37" y="62"/>
                    </a:lnTo>
                    <a:lnTo>
                      <a:pt x="40" y="61"/>
                    </a:lnTo>
                    <a:lnTo>
                      <a:pt x="45" y="59"/>
                    </a:lnTo>
                    <a:lnTo>
                      <a:pt x="48" y="58"/>
                    </a:lnTo>
                    <a:lnTo>
                      <a:pt x="53" y="56"/>
                    </a:lnTo>
                    <a:lnTo>
                      <a:pt x="56" y="54"/>
                    </a:lnTo>
                    <a:lnTo>
                      <a:pt x="60" y="53"/>
                    </a:lnTo>
                    <a:lnTo>
                      <a:pt x="64" y="51"/>
                    </a:lnTo>
                    <a:lnTo>
                      <a:pt x="68" y="48"/>
                    </a:lnTo>
                    <a:lnTo>
                      <a:pt x="72" y="46"/>
                    </a:lnTo>
                    <a:lnTo>
                      <a:pt x="77" y="43"/>
                    </a:lnTo>
                    <a:lnTo>
                      <a:pt x="80" y="39"/>
                    </a:lnTo>
                    <a:lnTo>
                      <a:pt x="85" y="36"/>
                    </a:lnTo>
                    <a:lnTo>
                      <a:pt x="88" y="33"/>
                    </a:lnTo>
                    <a:lnTo>
                      <a:pt x="93" y="28"/>
                    </a:lnTo>
                    <a:lnTo>
                      <a:pt x="96" y="24"/>
                    </a:lnTo>
                    <a:lnTo>
                      <a:pt x="101" y="19"/>
                    </a:lnTo>
                    <a:lnTo>
                      <a:pt x="104" y="13"/>
                    </a:lnTo>
                    <a:lnTo>
                      <a:pt x="107" y="8"/>
                    </a:lnTo>
                    <a:lnTo>
                      <a:pt x="111" y="1"/>
                    </a:lnTo>
                    <a:lnTo>
                      <a:pt x="110" y="0"/>
                    </a:lnTo>
                    <a:lnTo>
                      <a:pt x="106" y="5"/>
                    </a:lnTo>
                    <a:lnTo>
                      <a:pt x="102" y="11"/>
                    </a:lnTo>
                    <a:lnTo>
                      <a:pt x="98" y="17"/>
                    </a:lnTo>
                    <a:lnTo>
                      <a:pt x="95" y="21"/>
                    </a:lnTo>
                    <a:lnTo>
                      <a:pt x="90" y="26"/>
                    </a:lnTo>
                    <a:lnTo>
                      <a:pt x="87" y="30"/>
                    </a:lnTo>
                    <a:lnTo>
                      <a:pt x="82" y="34"/>
                    </a:lnTo>
                    <a:lnTo>
                      <a:pt x="79" y="37"/>
                    </a:lnTo>
                    <a:lnTo>
                      <a:pt x="74" y="41"/>
                    </a:lnTo>
                    <a:lnTo>
                      <a:pt x="71" y="43"/>
                    </a:lnTo>
                    <a:lnTo>
                      <a:pt x="68" y="45"/>
                    </a:lnTo>
                    <a:lnTo>
                      <a:pt x="63" y="47"/>
                    </a:lnTo>
                    <a:lnTo>
                      <a:pt x="60" y="50"/>
                    </a:lnTo>
                    <a:lnTo>
                      <a:pt x="55" y="52"/>
                    </a:lnTo>
                    <a:lnTo>
                      <a:pt x="52" y="53"/>
                    </a:lnTo>
                    <a:lnTo>
                      <a:pt x="48" y="54"/>
                    </a:lnTo>
                    <a:lnTo>
                      <a:pt x="44" y="56"/>
                    </a:lnTo>
                    <a:lnTo>
                      <a:pt x="40" y="58"/>
                    </a:lnTo>
                    <a:lnTo>
                      <a:pt x="37" y="59"/>
                    </a:lnTo>
                    <a:lnTo>
                      <a:pt x="32" y="60"/>
                    </a:lnTo>
                    <a:lnTo>
                      <a:pt x="29" y="61"/>
                    </a:lnTo>
                    <a:lnTo>
                      <a:pt x="26" y="62"/>
                    </a:lnTo>
                    <a:lnTo>
                      <a:pt x="23" y="64"/>
                    </a:lnTo>
                    <a:lnTo>
                      <a:pt x="20" y="65"/>
                    </a:lnTo>
                    <a:lnTo>
                      <a:pt x="17" y="67"/>
                    </a:lnTo>
                    <a:lnTo>
                      <a:pt x="14" y="69"/>
                    </a:lnTo>
                    <a:lnTo>
                      <a:pt x="11" y="71"/>
                    </a:lnTo>
                    <a:lnTo>
                      <a:pt x="9" y="72"/>
                    </a:lnTo>
                    <a:lnTo>
                      <a:pt x="6" y="75"/>
                    </a:lnTo>
                    <a:lnTo>
                      <a:pt x="3" y="78"/>
                    </a:lnTo>
                    <a:lnTo>
                      <a:pt x="2" y="80"/>
                    </a:lnTo>
                    <a:lnTo>
                      <a:pt x="0" y="84"/>
                    </a:lnTo>
                    <a:lnTo>
                      <a:pt x="0" y="85"/>
                    </a:lnTo>
                    <a:lnTo>
                      <a:pt x="0" y="86"/>
                    </a:lnTo>
                    <a:lnTo>
                      <a:pt x="1" y="86"/>
                    </a:lnTo>
                    <a:lnTo>
                      <a:pt x="2" y="86"/>
                    </a:lnTo>
                    <a:lnTo>
                      <a:pt x="2" y="85"/>
                    </a:lnTo>
                    <a:lnTo>
                      <a:pt x="2" y="86"/>
                    </a:lnTo>
                    <a:close/>
                  </a:path>
                </a:pathLst>
              </a:custGeom>
              <a:solidFill>
                <a:srgbClr val="800000"/>
              </a:solidFill>
              <a:ln w="0">
                <a:solidFill>
                  <a:srgbClr val="000000"/>
                </a:solidFill>
                <a:prstDash val="solid"/>
                <a:round/>
                <a:headEnd/>
                <a:tailEnd/>
              </a:ln>
            </p:spPr>
            <p:txBody>
              <a:bodyPr/>
              <a:lstStyle/>
              <a:p>
                <a:endParaRPr lang="en-US"/>
              </a:p>
            </p:txBody>
          </p:sp>
          <p:sp>
            <p:nvSpPr>
              <p:cNvPr id="23725" name="Freeform 482"/>
              <p:cNvSpPr>
                <a:spLocks/>
              </p:cNvSpPr>
              <p:nvPr/>
            </p:nvSpPr>
            <p:spPr bwMode="auto">
              <a:xfrm>
                <a:off x="4377" y="1825"/>
                <a:ext cx="40" cy="11"/>
              </a:xfrm>
              <a:custGeom>
                <a:avLst/>
                <a:gdLst>
                  <a:gd name="T0" fmla="*/ 39 w 125"/>
                  <a:gd name="T1" fmla="*/ 1 h 36"/>
                  <a:gd name="T2" fmla="*/ 39 w 125"/>
                  <a:gd name="T3" fmla="*/ 2 h 36"/>
                  <a:gd name="T4" fmla="*/ 39 w 125"/>
                  <a:gd name="T5" fmla="*/ 3 h 36"/>
                  <a:gd name="T6" fmla="*/ 37 w 125"/>
                  <a:gd name="T7" fmla="*/ 5 h 36"/>
                  <a:gd name="T8" fmla="*/ 35 w 125"/>
                  <a:gd name="T9" fmla="*/ 6 h 36"/>
                  <a:gd name="T10" fmla="*/ 31 w 125"/>
                  <a:gd name="T11" fmla="*/ 6 h 36"/>
                  <a:gd name="T12" fmla="*/ 28 w 125"/>
                  <a:gd name="T13" fmla="*/ 8 h 36"/>
                  <a:gd name="T14" fmla="*/ 24 w 125"/>
                  <a:gd name="T15" fmla="*/ 9 h 36"/>
                  <a:gd name="T16" fmla="*/ 20 w 125"/>
                  <a:gd name="T17" fmla="*/ 9 h 36"/>
                  <a:gd name="T18" fmla="*/ 16 w 125"/>
                  <a:gd name="T19" fmla="*/ 10 h 36"/>
                  <a:gd name="T20" fmla="*/ 12 w 125"/>
                  <a:gd name="T21" fmla="*/ 10 h 36"/>
                  <a:gd name="T22" fmla="*/ 9 w 125"/>
                  <a:gd name="T23" fmla="*/ 10 h 36"/>
                  <a:gd name="T24" fmla="*/ 5 w 125"/>
                  <a:gd name="T25" fmla="*/ 10 h 36"/>
                  <a:gd name="T26" fmla="*/ 3 w 125"/>
                  <a:gd name="T27" fmla="*/ 10 h 36"/>
                  <a:gd name="T28" fmla="*/ 1 w 125"/>
                  <a:gd name="T29" fmla="*/ 9 h 36"/>
                  <a:gd name="T30" fmla="*/ 1 w 125"/>
                  <a:gd name="T31" fmla="*/ 8 h 36"/>
                  <a:gd name="T32" fmla="*/ 1 w 125"/>
                  <a:gd name="T33" fmla="*/ 8 h 36"/>
                  <a:gd name="T34" fmla="*/ 0 w 125"/>
                  <a:gd name="T35" fmla="*/ 8 h 36"/>
                  <a:gd name="T36" fmla="*/ 1 w 125"/>
                  <a:gd name="T37" fmla="*/ 9 h 36"/>
                  <a:gd name="T38" fmla="*/ 2 w 125"/>
                  <a:gd name="T39" fmla="*/ 10 h 36"/>
                  <a:gd name="T40" fmla="*/ 4 w 125"/>
                  <a:gd name="T41" fmla="*/ 11 h 36"/>
                  <a:gd name="T42" fmla="*/ 7 w 125"/>
                  <a:gd name="T43" fmla="*/ 11 h 36"/>
                  <a:gd name="T44" fmla="*/ 10 w 125"/>
                  <a:gd name="T45" fmla="*/ 11 h 36"/>
                  <a:gd name="T46" fmla="*/ 14 w 125"/>
                  <a:gd name="T47" fmla="*/ 11 h 36"/>
                  <a:gd name="T48" fmla="*/ 18 w 125"/>
                  <a:gd name="T49" fmla="*/ 10 h 36"/>
                  <a:gd name="T50" fmla="*/ 22 w 125"/>
                  <a:gd name="T51" fmla="*/ 10 h 36"/>
                  <a:gd name="T52" fmla="*/ 26 w 125"/>
                  <a:gd name="T53" fmla="*/ 9 h 36"/>
                  <a:gd name="T54" fmla="*/ 30 w 125"/>
                  <a:gd name="T55" fmla="*/ 8 h 36"/>
                  <a:gd name="T56" fmla="*/ 33 w 125"/>
                  <a:gd name="T57" fmla="*/ 7 h 36"/>
                  <a:gd name="T58" fmla="*/ 36 w 125"/>
                  <a:gd name="T59" fmla="*/ 6 h 36"/>
                  <a:gd name="T60" fmla="*/ 38 w 125"/>
                  <a:gd name="T61" fmla="*/ 5 h 36"/>
                  <a:gd name="T62" fmla="*/ 40 w 125"/>
                  <a:gd name="T63" fmla="*/ 3 h 36"/>
                  <a:gd name="T64" fmla="*/ 40 w 125"/>
                  <a:gd name="T65" fmla="*/ 1 h 36"/>
                  <a:gd name="T66" fmla="*/ 40 w 125"/>
                  <a:gd name="T67" fmla="*/ 1 h 36"/>
                  <a:gd name="T68" fmla="*/ 40 w 125"/>
                  <a:gd name="T69" fmla="*/ 0 h 36"/>
                  <a:gd name="T70" fmla="*/ 40 w 125"/>
                  <a:gd name="T71" fmla="*/ 0 h 36"/>
                  <a:gd name="T72" fmla="*/ 40 w 125"/>
                  <a:gd name="T73" fmla="*/ 0 h 36"/>
                  <a:gd name="T74" fmla="*/ 40 w 125"/>
                  <a:gd name="T75" fmla="*/ 0 h 36"/>
                  <a:gd name="T76" fmla="*/ 39 w 125"/>
                  <a:gd name="T77" fmla="*/ 0 h 36"/>
                  <a:gd name="T78" fmla="*/ 39 w 125"/>
                  <a:gd name="T79" fmla="*/ 0 h 36"/>
                  <a:gd name="T80" fmla="*/ 39 w 125"/>
                  <a:gd name="T81" fmla="*/ 0 h 36"/>
                  <a:gd name="T82" fmla="*/ 39 w 125"/>
                  <a:gd name="T83" fmla="*/ 0 h 36"/>
                  <a:gd name="T84" fmla="*/ 39 w 125"/>
                  <a:gd name="T85" fmla="*/ 0 h 36"/>
                  <a:gd name="T86" fmla="*/ 39 w 125"/>
                  <a:gd name="T87" fmla="*/ 0 h 36"/>
                  <a:gd name="T88" fmla="*/ 39 w 125"/>
                  <a:gd name="T89" fmla="*/ 1 h 36"/>
                  <a:gd name="T90" fmla="*/ 39 w 125"/>
                  <a:gd name="T91" fmla="*/ 1 h 36"/>
                  <a:gd name="T92" fmla="*/ 39 w 125"/>
                  <a:gd name="T93" fmla="*/ 0 h 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36">
                    <a:moveTo>
                      <a:pt x="123" y="0"/>
                    </a:moveTo>
                    <a:lnTo>
                      <a:pt x="123" y="2"/>
                    </a:lnTo>
                    <a:lnTo>
                      <a:pt x="123" y="4"/>
                    </a:lnTo>
                    <a:lnTo>
                      <a:pt x="123" y="7"/>
                    </a:lnTo>
                    <a:lnTo>
                      <a:pt x="122" y="8"/>
                    </a:lnTo>
                    <a:lnTo>
                      <a:pt x="121" y="10"/>
                    </a:lnTo>
                    <a:lnTo>
                      <a:pt x="118" y="12"/>
                    </a:lnTo>
                    <a:lnTo>
                      <a:pt x="115" y="15"/>
                    </a:lnTo>
                    <a:lnTo>
                      <a:pt x="112" y="17"/>
                    </a:lnTo>
                    <a:lnTo>
                      <a:pt x="108" y="18"/>
                    </a:lnTo>
                    <a:lnTo>
                      <a:pt x="104" y="20"/>
                    </a:lnTo>
                    <a:lnTo>
                      <a:pt x="98" y="21"/>
                    </a:lnTo>
                    <a:lnTo>
                      <a:pt x="92" y="24"/>
                    </a:lnTo>
                    <a:lnTo>
                      <a:pt x="87" y="25"/>
                    </a:lnTo>
                    <a:lnTo>
                      <a:pt x="81" y="27"/>
                    </a:lnTo>
                    <a:lnTo>
                      <a:pt x="75" y="28"/>
                    </a:lnTo>
                    <a:lnTo>
                      <a:pt x="68" y="29"/>
                    </a:lnTo>
                    <a:lnTo>
                      <a:pt x="63" y="29"/>
                    </a:lnTo>
                    <a:lnTo>
                      <a:pt x="56" y="30"/>
                    </a:lnTo>
                    <a:lnTo>
                      <a:pt x="50" y="32"/>
                    </a:lnTo>
                    <a:lnTo>
                      <a:pt x="44" y="33"/>
                    </a:lnTo>
                    <a:lnTo>
                      <a:pt x="38" y="33"/>
                    </a:lnTo>
                    <a:lnTo>
                      <a:pt x="32" y="33"/>
                    </a:lnTo>
                    <a:lnTo>
                      <a:pt x="27" y="33"/>
                    </a:lnTo>
                    <a:lnTo>
                      <a:pt x="22" y="33"/>
                    </a:lnTo>
                    <a:lnTo>
                      <a:pt x="17" y="33"/>
                    </a:lnTo>
                    <a:lnTo>
                      <a:pt x="13" y="32"/>
                    </a:lnTo>
                    <a:lnTo>
                      <a:pt x="10" y="32"/>
                    </a:lnTo>
                    <a:lnTo>
                      <a:pt x="7" y="30"/>
                    </a:lnTo>
                    <a:lnTo>
                      <a:pt x="4" y="29"/>
                    </a:lnTo>
                    <a:lnTo>
                      <a:pt x="3" y="28"/>
                    </a:lnTo>
                    <a:lnTo>
                      <a:pt x="3" y="27"/>
                    </a:lnTo>
                    <a:lnTo>
                      <a:pt x="3" y="26"/>
                    </a:lnTo>
                    <a:lnTo>
                      <a:pt x="2" y="24"/>
                    </a:lnTo>
                    <a:lnTo>
                      <a:pt x="0" y="26"/>
                    </a:lnTo>
                    <a:lnTo>
                      <a:pt x="0" y="28"/>
                    </a:lnTo>
                    <a:lnTo>
                      <a:pt x="2" y="30"/>
                    </a:lnTo>
                    <a:lnTo>
                      <a:pt x="4" y="33"/>
                    </a:lnTo>
                    <a:lnTo>
                      <a:pt x="6" y="34"/>
                    </a:lnTo>
                    <a:lnTo>
                      <a:pt x="10" y="34"/>
                    </a:lnTo>
                    <a:lnTo>
                      <a:pt x="13" y="35"/>
                    </a:lnTo>
                    <a:lnTo>
                      <a:pt x="17" y="35"/>
                    </a:lnTo>
                    <a:lnTo>
                      <a:pt x="22" y="36"/>
                    </a:lnTo>
                    <a:lnTo>
                      <a:pt x="27" y="36"/>
                    </a:lnTo>
                    <a:lnTo>
                      <a:pt x="32" y="36"/>
                    </a:lnTo>
                    <a:lnTo>
                      <a:pt x="38" y="35"/>
                    </a:lnTo>
                    <a:lnTo>
                      <a:pt x="44" y="35"/>
                    </a:lnTo>
                    <a:lnTo>
                      <a:pt x="50" y="35"/>
                    </a:lnTo>
                    <a:lnTo>
                      <a:pt x="56" y="34"/>
                    </a:lnTo>
                    <a:lnTo>
                      <a:pt x="63" y="33"/>
                    </a:lnTo>
                    <a:lnTo>
                      <a:pt x="70" y="32"/>
                    </a:lnTo>
                    <a:lnTo>
                      <a:pt x="75" y="30"/>
                    </a:lnTo>
                    <a:lnTo>
                      <a:pt x="81" y="29"/>
                    </a:lnTo>
                    <a:lnTo>
                      <a:pt x="88" y="28"/>
                    </a:lnTo>
                    <a:lnTo>
                      <a:pt x="93" y="27"/>
                    </a:lnTo>
                    <a:lnTo>
                      <a:pt x="99" y="25"/>
                    </a:lnTo>
                    <a:lnTo>
                      <a:pt x="104" y="22"/>
                    </a:lnTo>
                    <a:lnTo>
                      <a:pt x="108" y="21"/>
                    </a:lnTo>
                    <a:lnTo>
                      <a:pt x="113" y="19"/>
                    </a:lnTo>
                    <a:lnTo>
                      <a:pt x="116" y="17"/>
                    </a:lnTo>
                    <a:lnTo>
                      <a:pt x="120" y="15"/>
                    </a:lnTo>
                    <a:lnTo>
                      <a:pt x="122" y="12"/>
                    </a:lnTo>
                    <a:lnTo>
                      <a:pt x="124" y="10"/>
                    </a:lnTo>
                    <a:lnTo>
                      <a:pt x="125" y="7"/>
                    </a:lnTo>
                    <a:lnTo>
                      <a:pt x="125" y="4"/>
                    </a:lnTo>
                    <a:lnTo>
                      <a:pt x="124" y="1"/>
                    </a:lnTo>
                    <a:lnTo>
                      <a:pt x="124" y="3"/>
                    </a:lnTo>
                    <a:lnTo>
                      <a:pt x="124" y="1"/>
                    </a:lnTo>
                    <a:lnTo>
                      <a:pt x="124" y="0"/>
                    </a:lnTo>
                    <a:lnTo>
                      <a:pt x="123" y="0"/>
                    </a:lnTo>
                    <a:lnTo>
                      <a:pt x="123" y="1"/>
                    </a:lnTo>
                    <a:lnTo>
                      <a:pt x="122" y="1"/>
                    </a:lnTo>
                    <a:lnTo>
                      <a:pt x="122" y="2"/>
                    </a:lnTo>
                    <a:lnTo>
                      <a:pt x="123" y="2"/>
                    </a:lnTo>
                    <a:lnTo>
                      <a:pt x="123" y="0"/>
                    </a:lnTo>
                    <a:close/>
                  </a:path>
                </a:pathLst>
              </a:custGeom>
              <a:solidFill>
                <a:srgbClr val="800000"/>
              </a:solidFill>
              <a:ln w="0">
                <a:solidFill>
                  <a:srgbClr val="000000"/>
                </a:solidFill>
                <a:prstDash val="solid"/>
                <a:round/>
                <a:headEnd/>
                <a:tailEnd/>
              </a:ln>
            </p:spPr>
            <p:txBody>
              <a:bodyPr/>
              <a:lstStyle/>
              <a:p>
                <a:endParaRPr lang="en-US"/>
              </a:p>
            </p:txBody>
          </p:sp>
          <p:sp>
            <p:nvSpPr>
              <p:cNvPr id="23726" name="Freeform 483"/>
              <p:cNvSpPr>
                <a:spLocks/>
              </p:cNvSpPr>
              <p:nvPr/>
            </p:nvSpPr>
            <p:spPr bwMode="auto">
              <a:xfrm>
                <a:off x="4417" y="1810"/>
                <a:ext cx="10" cy="17"/>
              </a:xfrm>
              <a:custGeom>
                <a:avLst/>
                <a:gdLst>
                  <a:gd name="T0" fmla="*/ 9 w 29"/>
                  <a:gd name="T1" fmla="*/ 0 h 54"/>
                  <a:gd name="T2" fmla="*/ 9 w 29"/>
                  <a:gd name="T3" fmla="*/ 2 h 54"/>
                  <a:gd name="T4" fmla="*/ 9 w 29"/>
                  <a:gd name="T5" fmla="*/ 3 h 54"/>
                  <a:gd name="T6" fmla="*/ 9 w 29"/>
                  <a:gd name="T7" fmla="*/ 5 h 54"/>
                  <a:gd name="T8" fmla="*/ 9 w 29"/>
                  <a:gd name="T9" fmla="*/ 6 h 54"/>
                  <a:gd name="T10" fmla="*/ 8 w 29"/>
                  <a:gd name="T11" fmla="*/ 8 h 54"/>
                  <a:gd name="T12" fmla="*/ 8 w 29"/>
                  <a:gd name="T13" fmla="*/ 9 h 54"/>
                  <a:gd name="T14" fmla="*/ 8 w 29"/>
                  <a:gd name="T15" fmla="*/ 9 h 54"/>
                  <a:gd name="T16" fmla="*/ 7 w 29"/>
                  <a:gd name="T17" fmla="*/ 11 h 54"/>
                  <a:gd name="T18" fmla="*/ 7 w 29"/>
                  <a:gd name="T19" fmla="*/ 11 h 54"/>
                  <a:gd name="T20" fmla="*/ 6 w 29"/>
                  <a:gd name="T21" fmla="*/ 12 h 54"/>
                  <a:gd name="T22" fmla="*/ 6 w 29"/>
                  <a:gd name="T23" fmla="*/ 13 h 54"/>
                  <a:gd name="T24" fmla="*/ 5 w 29"/>
                  <a:gd name="T25" fmla="*/ 14 h 54"/>
                  <a:gd name="T26" fmla="*/ 4 w 29"/>
                  <a:gd name="T27" fmla="*/ 14 h 54"/>
                  <a:gd name="T28" fmla="*/ 3 w 29"/>
                  <a:gd name="T29" fmla="*/ 15 h 54"/>
                  <a:gd name="T30" fmla="*/ 1 w 29"/>
                  <a:gd name="T31" fmla="*/ 16 h 54"/>
                  <a:gd name="T32" fmla="*/ 0 w 29"/>
                  <a:gd name="T33" fmla="*/ 16 h 54"/>
                  <a:gd name="T34" fmla="*/ 1 w 29"/>
                  <a:gd name="T35" fmla="*/ 17 h 54"/>
                  <a:gd name="T36" fmla="*/ 2 w 29"/>
                  <a:gd name="T37" fmla="*/ 16 h 54"/>
                  <a:gd name="T38" fmla="*/ 3 w 29"/>
                  <a:gd name="T39" fmla="*/ 15 h 54"/>
                  <a:gd name="T40" fmla="*/ 5 w 29"/>
                  <a:gd name="T41" fmla="*/ 15 h 54"/>
                  <a:gd name="T42" fmla="*/ 6 w 29"/>
                  <a:gd name="T43" fmla="*/ 14 h 54"/>
                  <a:gd name="T44" fmla="*/ 7 w 29"/>
                  <a:gd name="T45" fmla="*/ 13 h 54"/>
                  <a:gd name="T46" fmla="*/ 7 w 29"/>
                  <a:gd name="T47" fmla="*/ 12 h 54"/>
                  <a:gd name="T48" fmla="*/ 8 w 29"/>
                  <a:gd name="T49" fmla="*/ 11 h 54"/>
                  <a:gd name="T50" fmla="*/ 8 w 29"/>
                  <a:gd name="T51" fmla="*/ 11 h 54"/>
                  <a:gd name="T52" fmla="*/ 9 w 29"/>
                  <a:gd name="T53" fmla="*/ 9 h 54"/>
                  <a:gd name="T54" fmla="*/ 9 w 29"/>
                  <a:gd name="T55" fmla="*/ 9 h 54"/>
                  <a:gd name="T56" fmla="*/ 9 w 29"/>
                  <a:gd name="T57" fmla="*/ 7 h 54"/>
                  <a:gd name="T58" fmla="*/ 10 w 29"/>
                  <a:gd name="T59" fmla="*/ 6 h 54"/>
                  <a:gd name="T60" fmla="*/ 10 w 29"/>
                  <a:gd name="T61" fmla="*/ 5 h 54"/>
                  <a:gd name="T62" fmla="*/ 10 w 29"/>
                  <a:gd name="T63" fmla="*/ 3 h 54"/>
                  <a:gd name="T64" fmla="*/ 10 w 29"/>
                  <a:gd name="T65" fmla="*/ 1 h 54"/>
                  <a:gd name="T66" fmla="*/ 10 w 29"/>
                  <a:gd name="T67" fmla="*/ 1 h 54"/>
                  <a:gd name="T68" fmla="*/ 10 w 29"/>
                  <a:gd name="T69" fmla="*/ 0 h 54"/>
                  <a:gd name="T70" fmla="*/ 10 w 29"/>
                  <a:gd name="T71" fmla="*/ 0 h 54"/>
                  <a:gd name="T72" fmla="*/ 10 w 29"/>
                  <a:gd name="T73" fmla="*/ 0 h 54"/>
                  <a:gd name="T74" fmla="*/ 10 w 29"/>
                  <a:gd name="T75" fmla="*/ 0 h 54"/>
                  <a:gd name="T76" fmla="*/ 10 w 29"/>
                  <a:gd name="T77" fmla="*/ 0 h 54"/>
                  <a:gd name="T78" fmla="*/ 10 w 29"/>
                  <a:gd name="T79" fmla="*/ 0 h 54"/>
                  <a:gd name="T80" fmla="*/ 10 w 29"/>
                  <a:gd name="T81" fmla="*/ 0 h 54"/>
                  <a:gd name="T82" fmla="*/ 10 w 29"/>
                  <a:gd name="T83" fmla="*/ 0 h 54"/>
                  <a:gd name="T84" fmla="*/ 10 w 29"/>
                  <a:gd name="T85" fmla="*/ 0 h 54"/>
                  <a:gd name="T86" fmla="*/ 10 w 29"/>
                  <a:gd name="T87" fmla="*/ 0 h 54"/>
                  <a:gd name="T88" fmla="*/ 9 w 29"/>
                  <a:gd name="T89" fmla="*/ 0 h 54"/>
                  <a:gd name="T90" fmla="*/ 9 w 29"/>
                  <a:gd name="T91" fmla="*/ 0 h 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 h="54">
                    <a:moveTo>
                      <a:pt x="27" y="1"/>
                    </a:moveTo>
                    <a:lnTo>
                      <a:pt x="27" y="1"/>
                    </a:lnTo>
                    <a:lnTo>
                      <a:pt x="27" y="3"/>
                    </a:lnTo>
                    <a:lnTo>
                      <a:pt x="27" y="7"/>
                    </a:lnTo>
                    <a:lnTo>
                      <a:pt x="27" y="9"/>
                    </a:lnTo>
                    <a:lnTo>
                      <a:pt x="26" y="11"/>
                    </a:lnTo>
                    <a:lnTo>
                      <a:pt x="26" y="13"/>
                    </a:lnTo>
                    <a:lnTo>
                      <a:pt x="26" y="16"/>
                    </a:lnTo>
                    <a:lnTo>
                      <a:pt x="25" y="18"/>
                    </a:lnTo>
                    <a:lnTo>
                      <a:pt x="25" y="20"/>
                    </a:lnTo>
                    <a:lnTo>
                      <a:pt x="25" y="22"/>
                    </a:lnTo>
                    <a:lnTo>
                      <a:pt x="24" y="24"/>
                    </a:lnTo>
                    <a:lnTo>
                      <a:pt x="24" y="26"/>
                    </a:lnTo>
                    <a:lnTo>
                      <a:pt x="24" y="27"/>
                    </a:lnTo>
                    <a:lnTo>
                      <a:pt x="23" y="29"/>
                    </a:lnTo>
                    <a:lnTo>
                      <a:pt x="23" y="30"/>
                    </a:lnTo>
                    <a:lnTo>
                      <a:pt x="21" y="32"/>
                    </a:lnTo>
                    <a:lnTo>
                      <a:pt x="21" y="34"/>
                    </a:lnTo>
                    <a:lnTo>
                      <a:pt x="20" y="35"/>
                    </a:lnTo>
                    <a:lnTo>
                      <a:pt x="19" y="36"/>
                    </a:lnTo>
                    <a:lnTo>
                      <a:pt x="19" y="37"/>
                    </a:lnTo>
                    <a:lnTo>
                      <a:pt x="18" y="38"/>
                    </a:lnTo>
                    <a:lnTo>
                      <a:pt x="17" y="39"/>
                    </a:lnTo>
                    <a:lnTo>
                      <a:pt x="16" y="41"/>
                    </a:lnTo>
                    <a:lnTo>
                      <a:pt x="15" y="42"/>
                    </a:lnTo>
                    <a:lnTo>
                      <a:pt x="14" y="43"/>
                    </a:lnTo>
                    <a:lnTo>
                      <a:pt x="12" y="44"/>
                    </a:lnTo>
                    <a:lnTo>
                      <a:pt x="11" y="45"/>
                    </a:lnTo>
                    <a:lnTo>
                      <a:pt x="9" y="46"/>
                    </a:lnTo>
                    <a:lnTo>
                      <a:pt x="8" y="47"/>
                    </a:lnTo>
                    <a:lnTo>
                      <a:pt x="6" y="49"/>
                    </a:lnTo>
                    <a:lnTo>
                      <a:pt x="3" y="50"/>
                    </a:lnTo>
                    <a:lnTo>
                      <a:pt x="2" y="51"/>
                    </a:lnTo>
                    <a:lnTo>
                      <a:pt x="0" y="52"/>
                    </a:lnTo>
                    <a:lnTo>
                      <a:pt x="0" y="54"/>
                    </a:lnTo>
                    <a:lnTo>
                      <a:pt x="2" y="53"/>
                    </a:lnTo>
                    <a:lnTo>
                      <a:pt x="4" y="52"/>
                    </a:lnTo>
                    <a:lnTo>
                      <a:pt x="7" y="51"/>
                    </a:lnTo>
                    <a:lnTo>
                      <a:pt x="9" y="50"/>
                    </a:lnTo>
                    <a:lnTo>
                      <a:pt x="10" y="49"/>
                    </a:lnTo>
                    <a:lnTo>
                      <a:pt x="12" y="47"/>
                    </a:lnTo>
                    <a:lnTo>
                      <a:pt x="14" y="47"/>
                    </a:lnTo>
                    <a:lnTo>
                      <a:pt x="15" y="45"/>
                    </a:lnTo>
                    <a:lnTo>
                      <a:pt x="16" y="44"/>
                    </a:lnTo>
                    <a:lnTo>
                      <a:pt x="18" y="43"/>
                    </a:lnTo>
                    <a:lnTo>
                      <a:pt x="19" y="42"/>
                    </a:lnTo>
                    <a:lnTo>
                      <a:pt x="19" y="41"/>
                    </a:lnTo>
                    <a:lnTo>
                      <a:pt x="20" y="39"/>
                    </a:lnTo>
                    <a:lnTo>
                      <a:pt x="21" y="38"/>
                    </a:lnTo>
                    <a:lnTo>
                      <a:pt x="23" y="36"/>
                    </a:lnTo>
                    <a:lnTo>
                      <a:pt x="24" y="35"/>
                    </a:lnTo>
                    <a:lnTo>
                      <a:pt x="24" y="34"/>
                    </a:lnTo>
                    <a:lnTo>
                      <a:pt x="25" y="32"/>
                    </a:lnTo>
                    <a:lnTo>
                      <a:pt x="25" y="30"/>
                    </a:lnTo>
                    <a:lnTo>
                      <a:pt x="26" y="28"/>
                    </a:lnTo>
                    <a:lnTo>
                      <a:pt x="26" y="27"/>
                    </a:lnTo>
                    <a:lnTo>
                      <a:pt x="27" y="25"/>
                    </a:lnTo>
                    <a:lnTo>
                      <a:pt x="27" y="22"/>
                    </a:lnTo>
                    <a:lnTo>
                      <a:pt x="27" y="20"/>
                    </a:lnTo>
                    <a:lnTo>
                      <a:pt x="28" y="19"/>
                    </a:lnTo>
                    <a:lnTo>
                      <a:pt x="28" y="17"/>
                    </a:lnTo>
                    <a:lnTo>
                      <a:pt x="28" y="15"/>
                    </a:lnTo>
                    <a:lnTo>
                      <a:pt x="28" y="12"/>
                    </a:lnTo>
                    <a:lnTo>
                      <a:pt x="29" y="9"/>
                    </a:lnTo>
                    <a:lnTo>
                      <a:pt x="29" y="7"/>
                    </a:lnTo>
                    <a:lnTo>
                      <a:pt x="29" y="4"/>
                    </a:lnTo>
                    <a:lnTo>
                      <a:pt x="29" y="1"/>
                    </a:lnTo>
                    <a:lnTo>
                      <a:pt x="29" y="2"/>
                    </a:lnTo>
                    <a:lnTo>
                      <a:pt x="29" y="1"/>
                    </a:lnTo>
                    <a:lnTo>
                      <a:pt x="29" y="0"/>
                    </a:lnTo>
                    <a:lnTo>
                      <a:pt x="28" y="0"/>
                    </a:lnTo>
                    <a:lnTo>
                      <a:pt x="27" y="0"/>
                    </a:lnTo>
                    <a:lnTo>
                      <a:pt x="27" y="1"/>
                    </a:lnTo>
                    <a:close/>
                  </a:path>
                </a:pathLst>
              </a:custGeom>
              <a:solidFill>
                <a:srgbClr val="800000"/>
              </a:solidFill>
              <a:ln w="0">
                <a:solidFill>
                  <a:srgbClr val="000000"/>
                </a:solidFill>
                <a:prstDash val="solid"/>
                <a:round/>
                <a:headEnd/>
                <a:tailEnd/>
              </a:ln>
            </p:spPr>
            <p:txBody>
              <a:bodyPr/>
              <a:lstStyle/>
              <a:p>
                <a:endParaRPr lang="en-US"/>
              </a:p>
            </p:txBody>
          </p:sp>
          <p:sp>
            <p:nvSpPr>
              <p:cNvPr id="23727" name="Freeform 484"/>
              <p:cNvSpPr>
                <a:spLocks/>
              </p:cNvSpPr>
              <p:nvPr/>
            </p:nvSpPr>
            <p:spPr bwMode="auto">
              <a:xfrm>
                <a:off x="4427" y="1737"/>
                <a:ext cx="39" cy="73"/>
              </a:xfrm>
              <a:custGeom>
                <a:avLst/>
                <a:gdLst>
                  <a:gd name="T0" fmla="*/ 38 w 120"/>
                  <a:gd name="T1" fmla="*/ 0 h 229"/>
                  <a:gd name="T2" fmla="*/ 36 w 120"/>
                  <a:gd name="T3" fmla="*/ 5 h 229"/>
                  <a:gd name="T4" fmla="*/ 33 w 120"/>
                  <a:gd name="T5" fmla="*/ 9 h 229"/>
                  <a:gd name="T6" fmla="*/ 30 w 120"/>
                  <a:gd name="T7" fmla="*/ 13 h 229"/>
                  <a:gd name="T8" fmla="*/ 28 w 120"/>
                  <a:gd name="T9" fmla="*/ 18 h 229"/>
                  <a:gd name="T10" fmla="*/ 25 w 120"/>
                  <a:gd name="T11" fmla="*/ 22 h 229"/>
                  <a:gd name="T12" fmla="*/ 22 w 120"/>
                  <a:gd name="T13" fmla="*/ 26 h 229"/>
                  <a:gd name="T14" fmla="*/ 19 w 120"/>
                  <a:gd name="T15" fmla="*/ 31 h 229"/>
                  <a:gd name="T16" fmla="*/ 17 w 120"/>
                  <a:gd name="T17" fmla="*/ 35 h 229"/>
                  <a:gd name="T18" fmla="*/ 14 w 120"/>
                  <a:gd name="T19" fmla="*/ 40 h 229"/>
                  <a:gd name="T20" fmla="*/ 12 w 120"/>
                  <a:gd name="T21" fmla="*/ 44 h 229"/>
                  <a:gd name="T22" fmla="*/ 9 w 120"/>
                  <a:gd name="T23" fmla="*/ 49 h 229"/>
                  <a:gd name="T24" fmla="*/ 7 w 120"/>
                  <a:gd name="T25" fmla="*/ 54 h 229"/>
                  <a:gd name="T26" fmla="*/ 5 w 120"/>
                  <a:gd name="T27" fmla="*/ 58 h 229"/>
                  <a:gd name="T28" fmla="*/ 3 w 120"/>
                  <a:gd name="T29" fmla="*/ 63 h 229"/>
                  <a:gd name="T30" fmla="*/ 2 w 120"/>
                  <a:gd name="T31" fmla="*/ 68 h 229"/>
                  <a:gd name="T32" fmla="*/ 0 w 120"/>
                  <a:gd name="T33" fmla="*/ 73 h 229"/>
                  <a:gd name="T34" fmla="*/ 2 w 120"/>
                  <a:gd name="T35" fmla="*/ 70 h 229"/>
                  <a:gd name="T36" fmla="*/ 3 w 120"/>
                  <a:gd name="T37" fmla="*/ 66 h 229"/>
                  <a:gd name="T38" fmla="*/ 5 w 120"/>
                  <a:gd name="T39" fmla="*/ 61 h 229"/>
                  <a:gd name="T40" fmla="*/ 7 w 120"/>
                  <a:gd name="T41" fmla="*/ 56 h 229"/>
                  <a:gd name="T42" fmla="*/ 9 w 120"/>
                  <a:gd name="T43" fmla="*/ 52 h 229"/>
                  <a:gd name="T44" fmla="*/ 11 w 120"/>
                  <a:gd name="T45" fmla="*/ 47 h 229"/>
                  <a:gd name="T46" fmla="*/ 14 w 120"/>
                  <a:gd name="T47" fmla="*/ 43 h 229"/>
                  <a:gd name="T48" fmla="*/ 16 w 120"/>
                  <a:gd name="T49" fmla="*/ 38 h 229"/>
                  <a:gd name="T50" fmla="*/ 19 w 120"/>
                  <a:gd name="T51" fmla="*/ 33 h 229"/>
                  <a:gd name="T52" fmla="*/ 21 w 120"/>
                  <a:gd name="T53" fmla="*/ 29 h 229"/>
                  <a:gd name="T54" fmla="*/ 24 w 120"/>
                  <a:gd name="T55" fmla="*/ 25 h 229"/>
                  <a:gd name="T56" fmla="*/ 27 w 120"/>
                  <a:gd name="T57" fmla="*/ 21 h 229"/>
                  <a:gd name="T58" fmla="*/ 30 w 120"/>
                  <a:gd name="T59" fmla="*/ 16 h 229"/>
                  <a:gd name="T60" fmla="*/ 33 w 120"/>
                  <a:gd name="T61" fmla="*/ 11 h 229"/>
                  <a:gd name="T62" fmla="*/ 35 w 120"/>
                  <a:gd name="T63" fmla="*/ 7 h 229"/>
                  <a:gd name="T64" fmla="*/ 38 w 120"/>
                  <a:gd name="T65" fmla="*/ 3 h 229"/>
                  <a:gd name="T66" fmla="*/ 39 w 120"/>
                  <a:gd name="T67" fmla="*/ 1 h 229"/>
                  <a:gd name="T68" fmla="*/ 39 w 120"/>
                  <a:gd name="T69" fmla="*/ 1 h 229"/>
                  <a:gd name="T70" fmla="*/ 39 w 120"/>
                  <a:gd name="T71" fmla="*/ 0 h 229"/>
                  <a:gd name="T72" fmla="*/ 39 w 120"/>
                  <a:gd name="T73" fmla="*/ 0 h 229"/>
                  <a:gd name="T74" fmla="*/ 39 w 120"/>
                  <a:gd name="T75" fmla="*/ 0 h 229"/>
                  <a:gd name="T76" fmla="*/ 39 w 120"/>
                  <a:gd name="T77" fmla="*/ 0 h 229"/>
                  <a:gd name="T78" fmla="*/ 39 w 120"/>
                  <a:gd name="T79" fmla="*/ 0 h 229"/>
                  <a:gd name="T80" fmla="*/ 39 w 120"/>
                  <a:gd name="T81" fmla="*/ 0 h 229"/>
                  <a:gd name="T82" fmla="*/ 39 w 120"/>
                  <a:gd name="T83" fmla="*/ 0 h 229"/>
                  <a:gd name="T84" fmla="*/ 39 w 120"/>
                  <a:gd name="T85" fmla="*/ 0 h 229"/>
                  <a:gd name="T86" fmla="*/ 38 w 120"/>
                  <a:gd name="T87" fmla="*/ 0 h 229"/>
                  <a:gd name="T88" fmla="*/ 38 w 120"/>
                  <a:gd name="T89" fmla="*/ 0 h 2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0" h="229">
                    <a:moveTo>
                      <a:pt x="118" y="0"/>
                    </a:moveTo>
                    <a:lnTo>
                      <a:pt x="118" y="0"/>
                    </a:lnTo>
                    <a:lnTo>
                      <a:pt x="115" y="8"/>
                    </a:lnTo>
                    <a:lnTo>
                      <a:pt x="110" y="15"/>
                    </a:lnTo>
                    <a:lnTo>
                      <a:pt x="106" y="21"/>
                    </a:lnTo>
                    <a:lnTo>
                      <a:pt x="102" y="28"/>
                    </a:lnTo>
                    <a:lnTo>
                      <a:pt x="98" y="35"/>
                    </a:lnTo>
                    <a:lnTo>
                      <a:pt x="93" y="42"/>
                    </a:lnTo>
                    <a:lnTo>
                      <a:pt x="89" y="49"/>
                    </a:lnTo>
                    <a:lnTo>
                      <a:pt x="85" y="55"/>
                    </a:lnTo>
                    <a:lnTo>
                      <a:pt x="81" y="62"/>
                    </a:lnTo>
                    <a:lnTo>
                      <a:pt x="76" y="69"/>
                    </a:lnTo>
                    <a:lnTo>
                      <a:pt x="73" y="76"/>
                    </a:lnTo>
                    <a:lnTo>
                      <a:pt x="68" y="83"/>
                    </a:lnTo>
                    <a:lnTo>
                      <a:pt x="64" y="89"/>
                    </a:lnTo>
                    <a:lnTo>
                      <a:pt x="59" y="96"/>
                    </a:lnTo>
                    <a:lnTo>
                      <a:pt x="56" y="104"/>
                    </a:lnTo>
                    <a:lnTo>
                      <a:pt x="51" y="111"/>
                    </a:lnTo>
                    <a:lnTo>
                      <a:pt x="48" y="118"/>
                    </a:lnTo>
                    <a:lnTo>
                      <a:pt x="43" y="125"/>
                    </a:lnTo>
                    <a:lnTo>
                      <a:pt x="40" y="131"/>
                    </a:lnTo>
                    <a:lnTo>
                      <a:pt x="37" y="139"/>
                    </a:lnTo>
                    <a:lnTo>
                      <a:pt x="32" y="146"/>
                    </a:lnTo>
                    <a:lnTo>
                      <a:pt x="29" y="153"/>
                    </a:lnTo>
                    <a:lnTo>
                      <a:pt x="25" y="161"/>
                    </a:lnTo>
                    <a:lnTo>
                      <a:pt x="22" y="168"/>
                    </a:lnTo>
                    <a:lnTo>
                      <a:pt x="18" y="174"/>
                    </a:lnTo>
                    <a:lnTo>
                      <a:pt x="16" y="182"/>
                    </a:lnTo>
                    <a:lnTo>
                      <a:pt x="13" y="190"/>
                    </a:lnTo>
                    <a:lnTo>
                      <a:pt x="9" y="197"/>
                    </a:lnTo>
                    <a:lnTo>
                      <a:pt x="7" y="205"/>
                    </a:lnTo>
                    <a:lnTo>
                      <a:pt x="5" y="213"/>
                    </a:lnTo>
                    <a:lnTo>
                      <a:pt x="3" y="221"/>
                    </a:lnTo>
                    <a:lnTo>
                      <a:pt x="0" y="228"/>
                    </a:lnTo>
                    <a:lnTo>
                      <a:pt x="3" y="229"/>
                    </a:lnTo>
                    <a:lnTo>
                      <a:pt x="5" y="221"/>
                    </a:lnTo>
                    <a:lnTo>
                      <a:pt x="7" y="214"/>
                    </a:lnTo>
                    <a:lnTo>
                      <a:pt x="9" y="206"/>
                    </a:lnTo>
                    <a:lnTo>
                      <a:pt x="12" y="198"/>
                    </a:lnTo>
                    <a:lnTo>
                      <a:pt x="15" y="192"/>
                    </a:lnTo>
                    <a:lnTo>
                      <a:pt x="18" y="184"/>
                    </a:lnTo>
                    <a:lnTo>
                      <a:pt x="21" y="177"/>
                    </a:lnTo>
                    <a:lnTo>
                      <a:pt x="24" y="169"/>
                    </a:lnTo>
                    <a:lnTo>
                      <a:pt x="27" y="162"/>
                    </a:lnTo>
                    <a:lnTo>
                      <a:pt x="31" y="155"/>
                    </a:lnTo>
                    <a:lnTo>
                      <a:pt x="34" y="147"/>
                    </a:lnTo>
                    <a:lnTo>
                      <a:pt x="38" y="140"/>
                    </a:lnTo>
                    <a:lnTo>
                      <a:pt x="42" y="134"/>
                    </a:lnTo>
                    <a:lnTo>
                      <a:pt x="46" y="127"/>
                    </a:lnTo>
                    <a:lnTo>
                      <a:pt x="50" y="119"/>
                    </a:lnTo>
                    <a:lnTo>
                      <a:pt x="54" y="112"/>
                    </a:lnTo>
                    <a:lnTo>
                      <a:pt x="58" y="105"/>
                    </a:lnTo>
                    <a:lnTo>
                      <a:pt x="61" y="99"/>
                    </a:lnTo>
                    <a:lnTo>
                      <a:pt x="66" y="92"/>
                    </a:lnTo>
                    <a:lnTo>
                      <a:pt x="71" y="85"/>
                    </a:lnTo>
                    <a:lnTo>
                      <a:pt x="74" y="78"/>
                    </a:lnTo>
                    <a:lnTo>
                      <a:pt x="78" y="71"/>
                    </a:lnTo>
                    <a:lnTo>
                      <a:pt x="83" y="65"/>
                    </a:lnTo>
                    <a:lnTo>
                      <a:pt x="88" y="58"/>
                    </a:lnTo>
                    <a:lnTo>
                      <a:pt x="91" y="51"/>
                    </a:lnTo>
                    <a:lnTo>
                      <a:pt x="95" y="43"/>
                    </a:lnTo>
                    <a:lnTo>
                      <a:pt x="100" y="36"/>
                    </a:lnTo>
                    <a:lnTo>
                      <a:pt x="103" y="29"/>
                    </a:lnTo>
                    <a:lnTo>
                      <a:pt x="108" y="23"/>
                    </a:lnTo>
                    <a:lnTo>
                      <a:pt x="112" y="16"/>
                    </a:lnTo>
                    <a:lnTo>
                      <a:pt x="116" y="9"/>
                    </a:lnTo>
                    <a:lnTo>
                      <a:pt x="120" y="2"/>
                    </a:lnTo>
                    <a:lnTo>
                      <a:pt x="120" y="1"/>
                    </a:lnTo>
                    <a:lnTo>
                      <a:pt x="120" y="0"/>
                    </a:lnTo>
                    <a:lnTo>
                      <a:pt x="119" y="0"/>
                    </a:lnTo>
                    <a:lnTo>
                      <a:pt x="118" y="0"/>
                    </a:lnTo>
                    <a:close/>
                  </a:path>
                </a:pathLst>
              </a:custGeom>
              <a:solidFill>
                <a:srgbClr val="800000"/>
              </a:solidFill>
              <a:ln w="0">
                <a:solidFill>
                  <a:srgbClr val="000000"/>
                </a:solidFill>
                <a:prstDash val="solid"/>
                <a:round/>
                <a:headEnd/>
                <a:tailEnd/>
              </a:ln>
            </p:spPr>
            <p:txBody>
              <a:bodyPr/>
              <a:lstStyle/>
              <a:p>
                <a:endParaRPr lang="en-US"/>
              </a:p>
            </p:txBody>
          </p:sp>
          <p:sp>
            <p:nvSpPr>
              <p:cNvPr id="23728" name="Freeform 485"/>
              <p:cNvSpPr>
                <a:spLocks/>
              </p:cNvSpPr>
              <p:nvPr/>
            </p:nvSpPr>
            <p:spPr bwMode="auto">
              <a:xfrm>
                <a:off x="4464" y="1723"/>
                <a:ext cx="3" cy="16"/>
              </a:xfrm>
              <a:custGeom>
                <a:avLst/>
                <a:gdLst>
                  <a:gd name="T0" fmla="*/ 0 w 9"/>
                  <a:gd name="T1" fmla="*/ 1 h 50"/>
                  <a:gd name="T2" fmla="*/ 0 w 9"/>
                  <a:gd name="T3" fmla="*/ 2 h 50"/>
                  <a:gd name="T4" fmla="*/ 1 w 9"/>
                  <a:gd name="T5" fmla="*/ 3 h 50"/>
                  <a:gd name="T6" fmla="*/ 1 w 9"/>
                  <a:gd name="T7" fmla="*/ 3 h 50"/>
                  <a:gd name="T8" fmla="*/ 2 w 9"/>
                  <a:gd name="T9" fmla="*/ 4 h 50"/>
                  <a:gd name="T10" fmla="*/ 2 w 9"/>
                  <a:gd name="T11" fmla="*/ 5 h 50"/>
                  <a:gd name="T12" fmla="*/ 2 w 9"/>
                  <a:gd name="T13" fmla="*/ 5 h 50"/>
                  <a:gd name="T14" fmla="*/ 2 w 9"/>
                  <a:gd name="T15" fmla="*/ 7 h 50"/>
                  <a:gd name="T16" fmla="*/ 2 w 9"/>
                  <a:gd name="T17" fmla="*/ 7 h 50"/>
                  <a:gd name="T18" fmla="*/ 2 w 9"/>
                  <a:gd name="T19" fmla="*/ 8 h 50"/>
                  <a:gd name="T20" fmla="*/ 2 w 9"/>
                  <a:gd name="T21" fmla="*/ 9 h 50"/>
                  <a:gd name="T22" fmla="*/ 2 w 9"/>
                  <a:gd name="T23" fmla="*/ 10 h 50"/>
                  <a:gd name="T24" fmla="*/ 2 w 9"/>
                  <a:gd name="T25" fmla="*/ 11 h 50"/>
                  <a:gd name="T26" fmla="*/ 2 w 9"/>
                  <a:gd name="T27" fmla="*/ 12 h 50"/>
                  <a:gd name="T28" fmla="*/ 1 w 9"/>
                  <a:gd name="T29" fmla="*/ 13 h 50"/>
                  <a:gd name="T30" fmla="*/ 1 w 9"/>
                  <a:gd name="T31" fmla="*/ 15 h 50"/>
                  <a:gd name="T32" fmla="*/ 0 w 9"/>
                  <a:gd name="T33" fmla="*/ 16 h 50"/>
                  <a:gd name="T34" fmla="*/ 1 w 9"/>
                  <a:gd name="T35" fmla="*/ 15 h 50"/>
                  <a:gd name="T36" fmla="*/ 2 w 9"/>
                  <a:gd name="T37" fmla="*/ 14 h 50"/>
                  <a:gd name="T38" fmla="*/ 2 w 9"/>
                  <a:gd name="T39" fmla="*/ 13 h 50"/>
                  <a:gd name="T40" fmla="*/ 3 w 9"/>
                  <a:gd name="T41" fmla="*/ 12 h 50"/>
                  <a:gd name="T42" fmla="*/ 3 w 9"/>
                  <a:gd name="T43" fmla="*/ 11 h 50"/>
                  <a:gd name="T44" fmla="*/ 3 w 9"/>
                  <a:gd name="T45" fmla="*/ 10 h 50"/>
                  <a:gd name="T46" fmla="*/ 3 w 9"/>
                  <a:gd name="T47" fmla="*/ 9 h 50"/>
                  <a:gd name="T48" fmla="*/ 3 w 9"/>
                  <a:gd name="T49" fmla="*/ 8 h 50"/>
                  <a:gd name="T50" fmla="*/ 3 w 9"/>
                  <a:gd name="T51" fmla="*/ 7 h 50"/>
                  <a:gd name="T52" fmla="*/ 3 w 9"/>
                  <a:gd name="T53" fmla="*/ 6 h 50"/>
                  <a:gd name="T54" fmla="*/ 3 w 9"/>
                  <a:gd name="T55" fmla="*/ 5 h 50"/>
                  <a:gd name="T56" fmla="*/ 2 w 9"/>
                  <a:gd name="T57" fmla="*/ 4 h 50"/>
                  <a:gd name="T58" fmla="*/ 2 w 9"/>
                  <a:gd name="T59" fmla="*/ 3 h 50"/>
                  <a:gd name="T60" fmla="*/ 2 w 9"/>
                  <a:gd name="T61" fmla="*/ 3 h 50"/>
                  <a:gd name="T62" fmla="*/ 2 w 9"/>
                  <a:gd name="T63" fmla="*/ 2 h 50"/>
                  <a:gd name="T64" fmla="*/ 1 w 9"/>
                  <a:gd name="T65" fmla="*/ 1 h 50"/>
                  <a:gd name="T66" fmla="*/ 1 w 9"/>
                  <a:gd name="T67" fmla="*/ 0 h 50"/>
                  <a:gd name="T68" fmla="*/ 1 w 9"/>
                  <a:gd name="T69" fmla="*/ 0 h 50"/>
                  <a:gd name="T70" fmla="*/ 1 w 9"/>
                  <a:gd name="T71" fmla="*/ 0 h 50"/>
                  <a:gd name="T72" fmla="*/ 1 w 9"/>
                  <a:gd name="T73" fmla="*/ 0 h 50"/>
                  <a:gd name="T74" fmla="*/ 1 w 9"/>
                  <a:gd name="T75" fmla="*/ 0 h 50"/>
                  <a:gd name="T76" fmla="*/ 0 w 9"/>
                  <a:gd name="T77" fmla="*/ 0 h 50"/>
                  <a:gd name="T78" fmla="*/ 0 w 9"/>
                  <a:gd name="T79" fmla="*/ 0 h 50"/>
                  <a:gd name="T80" fmla="*/ 0 w 9"/>
                  <a:gd name="T81" fmla="*/ 0 h 50"/>
                  <a:gd name="T82" fmla="*/ 0 w 9"/>
                  <a:gd name="T83" fmla="*/ 0 h 50"/>
                  <a:gd name="T84" fmla="*/ 0 w 9"/>
                  <a:gd name="T85" fmla="*/ 0 h 50"/>
                  <a:gd name="T86" fmla="*/ 0 w 9"/>
                  <a:gd name="T87" fmla="*/ 0 h 50"/>
                  <a:gd name="T88" fmla="*/ 0 w 9"/>
                  <a:gd name="T89" fmla="*/ 1 h 50"/>
                  <a:gd name="T90" fmla="*/ 0 w 9"/>
                  <a:gd name="T91" fmla="*/ 1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 h="50">
                    <a:moveTo>
                      <a:pt x="0" y="3"/>
                    </a:moveTo>
                    <a:lnTo>
                      <a:pt x="0" y="3"/>
                    </a:lnTo>
                    <a:lnTo>
                      <a:pt x="1" y="4"/>
                    </a:lnTo>
                    <a:lnTo>
                      <a:pt x="1" y="5"/>
                    </a:lnTo>
                    <a:lnTo>
                      <a:pt x="2" y="6"/>
                    </a:lnTo>
                    <a:lnTo>
                      <a:pt x="2" y="8"/>
                    </a:lnTo>
                    <a:lnTo>
                      <a:pt x="2" y="9"/>
                    </a:lnTo>
                    <a:lnTo>
                      <a:pt x="3" y="10"/>
                    </a:lnTo>
                    <a:lnTo>
                      <a:pt x="3" y="12"/>
                    </a:lnTo>
                    <a:lnTo>
                      <a:pt x="5" y="13"/>
                    </a:lnTo>
                    <a:lnTo>
                      <a:pt x="5" y="14"/>
                    </a:lnTo>
                    <a:lnTo>
                      <a:pt x="5" y="15"/>
                    </a:lnTo>
                    <a:lnTo>
                      <a:pt x="5" y="16"/>
                    </a:lnTo>
                    <a:lnTo>
                      <a:pt x="6" y="17"/>
                    </a:lnTo>
                    <a:lnTo>
                      <a:pt x="6" y="20"/>
                    </a:lnTo>
                    <a:lnTo>
                      <a:pt x="6" y="21"/>
                    </a:lnTo>
                    <a:lnTo>
                      <a:pt x="6" y="22"/>
                    </a:lnTo>
                    <a:lnTo>
                      <a:pt x="6" y="23"/>
                    </a:lnTo>
                    <a:lnTo>
                      <a:pt x="6" y="24"/>
                    </a:lnTo>
                    <a:lnTo>
                      <a:pt x="6" y="25"/>
                    </a:lnTo>
                    <a:lnTo>
                      <a:pt x="6" y="27"/>
                    </a:lnTo>
                    <a:lnTo>
                      <a:pt x="6" y="29"/>
                    </a:lnTo>
                    <a:lnTo>
                      <a:pt x="6" y="30"/>
                    </a:lnTo>
                    <a:lnTo>
                      <a:pt x="6" y="32"/>
                    </a:lnTo>
                    <a:lnTo>
                      <a:pt x="6" y="33"/>
                    </a:lnTo>
                    <a:lnTo>
                      <a:pt x="6" y="34"/>
                    </a:lnTo>
                    <a:lnTo>
                      <a:pt x="5" y="37"/>
                    </a:lnTo>
                    <a:lnTo>
                      <a:pt x="5" y="38"/>
                    </a:lnTo>
                    <a:lnTo>
                      <a:pt x="5" y="40"/>
                    </a:lnTo>
                    <a:lnTo>
                      <a:pt x="3" y="41"/>
                    </a:lnTo>
                    <a:lnTo>
                      <a:pt x="3" y="43"/>
                    </a:lnTo>
                    <a:lnTo>
                      <a:pt x="2" y="46"/>
                    </a:lnTo>
                    <a:lnTo>
                      <a:pt x="2" y="47"/>
                    </a:lnTo>
                    <a:lnTo>
                      <a:pt x="1" y="49"/>
                    </a:lnTo>
                    <a:lnTo>
                      <a:pt x="3" y="50"/>
                    </a:lnTo>
                    <a:lnTo>
                      <a:pt x="3" y="48"/>
                    </a:lnTo>
                    <a:lnTo>
                      <a:pt x="5" y="47"/>
                    </a:lnTo>
                    <a:lnTo>
                      <a:pt x="6" y="44"/>
                    </a:lnTo>
                    <a:lnTo>
                      <a:pt x="6" y="42"/>
                    </a:lnTo>
                    <a:lnTo>
                      <a:pt x="7" y="41"/>
                    </a:lnTo>
                    <a:lnTo>
                      <a:pt x="7" y="39"/>
                    </a:lnTo>
                    <a:lnTo>
                      <a:pt x="8" y="38"/>
                    </a:lnTo>
                    <a:lnTo>
                      <a:pt x="8" y="35"/>
                    </a:lnTo>
                    <a:lnTo>
                      <a:pt x="8" y="34"/>
                    </a:lnTo>
                    <a:lnTo>
                      <a:pt x="8" y="32"/>
                    </a:lnTo>
                    <a:lnTo>
                      <a:pt x="9" y="31"/>
                    </a:lnTo>
                    <a:lnTo>
                      <a:pt x="9" y="29"/>
                    </a:lnTo>
                    <a:lnTo>
                      <a:pt x="9" y="27"/>
                    </a:lnTo>
                    <a:lnTo>
                      <a:pt x="9" y="25"/>
                    </a:lnTo>
                    <a:lnTo>
                      <a:pt x="9" y="24"/>
                    </a:lnTo>
                    <a:lnTo>
                      <a:pt x="9" y="23"/>
                    </a:lnTo>
                    <a:lnTo>
                      <a:pt x="8" y="22"/>
                    </a:lnTo>
                    <a:lnTo>
                      <a:pt x="8" y="20"/>
                    </a:lnTo>
                    <a:lnTo>
                      <a:pt x="8" y="18"/>
                    </a:lnTo>
                    <a:lnTo>
                      <a:pt x="8" y="17"/>
                    </a:lnTo>
                    <a:lnTo>
                      <a:pt x="8" y="16"/>
                    </a:lnTo>
                    <a:lnTo>
                      <a:pt x="7" y="14"/>
                    </a:lnTo>
                    <a:lnTo>
                      <a:pt x="7" y="13"/>
                    </a:lnTo>
                    <a:lnTo>
                      <a:pt x="7" y="12"/>
                    </a:lnTo>
                    <a:lnTo>
                      <a:pt x="6" y="10"/>
                    </a:lnTo>
                    <a:lnTo>
                      <a:pt x="6" y="9"/>
                    </a:lnTo>
                    <a:lnTo>
                      <a:pt x="5" y="8"/>
                    </a:lnTo>
                    <a:lnTo>
                      <a:pt x="5" y="6"/>
                    </a:lnTo>
                    <a:lnTo>
                      <a:pt x="5" y="5"/>
                    </a:lnTo>
                    <a:lnTo>
                      <a:pt x="3" y="4"/>
                    </a:lnTo>
                    <a:lnTo>
                      <a:pt x="3" y="3"/>
                    </a:lnTo>
                    <a:lnTo>
                      <a:pt x="2" y="1"/>
                    </a:lnTo>
                    <a:lnTo>
                      <a:pt x="2" y="0"/>
                    </a:lnTo>
                    <a:lnTo>
                      <a:pt x="1" y="0"/>
                    </a:lnTo>
                    <a:lnTo>
                      <a:pt x="1" y="1"/>
                    </a:lnTo>
                    <a:lnTo>
                      <a:pt x="0" y="1"/>
                    </a:lnTo>
                    <a:lnTo>
                      <a:pt x="0" y="3"/>
                    </a:lnTo>
                    <a:close/>
                  </a:path>
                </a:pathLst>
              </a:custGeom>
              <a:solidFill>
                <a:srgbClr val="800000"/>
              </a:solidFill>
              <a:ln w="0">
                <a:solidFill>
                  <a:srgbClr val="000000"/>
                </a:solidFill>
                <a:prstDash val="solid"/>
                <a:round/>
                <a:headEnd/>
                <a:tailEnd/>
              </a:ln>
            </p:spPr>
            <p:txBody>
              <a:bodyPr/>
              <a:lstStyle/>
              <a:p>
                <a:endParaRPr lang="en-US"/>
              </a:p>
            </p:txBody>
          </p:sp>
          <p:sp>
            <p:nvSpPr>
              <p:cNvPr id="23729" name="Freeform 486"/>
              <p:cNvSpPr>
                <a:spLocks/>
              </p:cNvSpPr>
              <p:nvPr/>
            </p:nvSpPr>
            <p:spPr bwMode="auto">
              <a:xfrm>
                <a:off x="4462" y="1693"/>
                <a:ext cx="4" cy="30"/>
              </a:xfrm>
              <a:custGeom>
                <a:avLst/>
                <a:gdLst>
                  <a:gd name="T0" fmla="*/ 0 w 12"/>
                  <a:gd name="T1" fmla="*/ 1 h 93"/>
                  <a:gd name="T2" fmla="*/ 0 w 12"/>
                  <a:gd name="T3" fmla="*/ 4 h 93"/>
                  <a:gd name="T4" fmla="*/ 0 w 12"/>
                  <a:gd name="T5" fmla="*/ 5 h 93"/>
                  <a:gd name="T6" fmla="*/ 0 w 12"/>
                  <a:gd name="T7" fmla="*/ 8 h 93"/>
                  <a:gd name="T8" fmla="*/ 1 w 12"/>
                  <a:gd name="T9" fmla="*/ 9 h 93"/>
                  <a:gd name="T10" fmla="*/ 1 w 12"/>
                  <a:gd name="T11" fmla="*/ 11 h 93"/>
                  <a:gd name="T12" fmla="*/ 1 w 12"/>
                  <a:gd name="T13" fmla="*/ 12 h 93"/>
                  <a:gd name="T14" fmla="*/ 1 w 12"/>
                  <a:gd name="T15" fmla="*/ 13 h 93"/>
                  <a:gd name="T16" fmla="*/ 1 w 12"/>
                  <a:gd name="T17" fmla="*/ 14 h 93"/>
                  <a:gd name="T18" fmla="*/ 1 w 12"/>
                  <a:gd name="T19" fmla="*/ 15 h 93"/>
                  <a:gd name="T20" fmla="*/ 2 w 12"/>
                  <a:gd name="T21" fmla="*/ 16 h 93"/>
                  <a:gd name="T22" fmla="*/ 2 w 12"/>
                  <a:gd name="T23" fmla="*/ 17 h 93"/>
                  <a:gd name="T24" fmla="*/ 2 w 12"/>
                  <a:gd name="T25" fmla="*/ 19 h 93"/>
                  <a:gd name="T26" fmla="*/ 2 w 12"/>
                  <a:gd name="T27" fmla="*/ 21 h 93"/>
                  <a:gd name="T28" fmla="*/ 2 w 12"/>
                  <a:gd name="T29" fmla="*/ 24 h 93"/>
                  <a:gd name="T30" fmla="*/ 3 w 12"/>
                  <a:gd name="T31" fmla="*/ 26 h 93"/>
                  <a:gd name="T32" fmla="*/ 3 w 12"/>
                  <a:gd name="T33" fmla="*/ 30 h 93"/>
                  <a:gd name="T34" fmla="*/ 4 w 12"/>
                  <a:gd name="T35" fmla="*/ 28 h 93"/>
                  <a:gd name="T36" fmla="*/ 3 w 12"/>
                  <a:gd name="T37" fmla="*/ 25 h 93"/>
                  <a:gd name="T38" fmla="*/ 3 w 12"/>
                  <a:gd name="T39" fmla="*/ 22 h 93"/>
                  <a:gd name="T40" fmla="*/ 3 w 12"/>
                  <a:gd name="T41" fmla="*/ 20 h 93"/>
                  <a:gd name="T42" fmla="*/ 3 w 12"/>
                  <a:gd name="T43" fmla="*/ 18 h 93"/>
                  <a:gd name="T44" fmla="*/ 2 w 12"/>
                  <a:gd name="T45" fmla="*/ 16 h 93"/>
                  <a:gd name="T46" fmla="*/ 2 w 12"/>
                  <a:gd name="T47" fmla="*/ 15 h 93"/>
                  <a:gd name="T48" fmla="*/ 2 w 12"/>
                  <a:gd name="T49" fmla="*/ 14 h 93"/>
                  <a:gd name="T50" fmla="*/ 2 w 12"/>
                  <a:gd name="T51" fmla="*/ 13 h 93"/>
                  <a:gd name="T52" fmla="*/ 2 w 12"/>
                  <a:gd name="T53" fmla="*/ 12 h 93"/>
                  <a:gd name="T54" fmla="*/ 2 w 12"/>
                  <a:gd name="T55" fmla="*/ 11 h 93"/>
                  <a:gd name="T56" fmla="*/ 2 w 12"/>
                  <a:gd name="T57" fmla="*/ 10 h 93"/>
                  <a:gd name="T58" fmla="*/ 2 w 12"/>
                  <a:gd name="T59" fmla="*/ 9 h 93"/>
                  <a:gd name="T60" fmla="*/ 1 w 12"/>
                  <a:gd name="T61" fmla="*/ 7 h 93"/>
                  <a:gd name="T62" fmla="*/ 1 w 12"/>
                  <a:gd name="T63" fmla="*/ 5 h 93"/>
                  <a:gd name="T64" fmla="*/ 1 w 12"/>
                  <a:gd name="T65" fmla="*/ 2 h 93"/>
                  <a:gd name="T66" fmla="*/ 0 w 12"/>
                  <a:gd name="T67" fmla="*/ 1 h 93"/>
                  <a:gd name="T68" fmla="*/ 1 w 12"/>
                  <a:gd name="T69" fmla="*/ 1 h 93"/>
                  <a:gd name="T70" fmla="*/ 1 w 12"/>
                  <a:gd name="T71" fmla="*/ 1 h 93"/>
                  <a:gd name="T72" fmla="*/ 1 w 12"/>
                  <a:gd name="T73" fmla="*/ 0 h 93"/>
                  <a:gd name="T74" fmla="*/ 1 w 12"/>
                  <a:gd name="T75" fmla="*/ 0 h 93"/>
                  <a:gd name="T76" fmla="*/ 0 w 12"/>
                  <a:gd name="T77" fmla="*/ 0 h 93"/>
                  <a:gd name="T78" fmla="*/ 0 w 12"/>
                  <a:gd name="T79" fmla="*/ 0 h 93"/>
                  <a:gd name="T80" fmla="*/ 0 w 12"/>
                  <a:gd name="T81" fmla="*/ 0 h 93"/>
                  <a:gd name="T82" fmla="*/ 0 w 12"/>
                  <a:gd name="T83" fmla="*/ 0 h 93"/>
                  <a:gd name="T84" fmla="*/ 0 w 12"/>
                  <a:gd name="T85" fmla="*/ 1 h 93"/>
                  <a:gd name="T86" fmla="*/ 0 w 12"/>
                  <a:gd name="T87" fmla="*/ 1 h 93"/>
                  <a:gd name="T88" fmla="*/ 0 w 12"/>
                  <a:gd name="T89" fmla="*/ 1 h 93"/>
                  <a:gd name="T90" fmla="*/ 1 w 12"/>
                  <a:gd name="T91" fmla="*/ 1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 h="93">
                    <a:moveTo>
                      <a:pt x="2" y="2"/>
                    </a:moveTo>
                    <a:lnTo>
                      <a:pt x="0" y="2"/>
                    </a:lnTo>
                    <a:lnTo>
                      <a:pt x="0" y="6"/>
                    </a:lnTo>
                    <a:lnTo>
                      <a:pt x="0" y="11"/>
                    </a:lnTo>
                    <a:lnTo>
                      <a:pt x="0" y="14"/>
                    </a:lnTo>
                    <a:lnTo>
                      <a:pt x="1" y="17"/>
                    </a:lnTo>
                    <a:lnTo>
                      <a:pt x="1" y="21"/>
                    </a:lnTo>
                    <a:lnTo>
                      <a:pt x="1" y="24"/>
                    </a:lnTo>
                    <a:lnTo>
                      <a:pt x="1" y="27"/>
                    </a:lnTo>
                    <a:lnTo>
                      <a:pt x="2" y="29"/>
                    </a:lnTo>
                    <a:lnTo>
                      <a:pt x="2" y="31"/>
                    </a:lnTo>
                    <a:lnTo>
                      <a:pt x="2" y="33"/>
                    </a:lnTo>
                    <a:lnTo>
                      <a:pt x="2" y="34"/>
                    </a:lnTo>
                    <a:lnTo>
                      <a:pt x="2" y="37"/>
                    </a:lnTo>
                    <a:lnTo>
                      <a:pt x="2" y="38"/>
                    </a:lnTo>
                    <a:lnTo>
                      <a:pt x="4" y="40"/>
                    </a:lnTo>
                    <a:lnTo>
                      <a:pt x="4" y="41"/>
                    </a:lnTo>
                    <a:lnTo>
                      <a:pt x="4" y="42"/>
                    </a:lnTo>
                    <a:lnTo>
                      <a:pt x="4" y="44"/>
                    </a:lnTo>
                    <a:lnTo>
                      <a:pt x="4" y="46"/>
                    </a:lnTo>
                    <a:lnTo>
                      <a:pt x="5" y="47"/>
                    </a:lnTo>
                    <a:lnTo>
                      <a:pt x="5" y="49"/>
                    </a:lnTo>
                    <a:lnTo>
                      <a:pt x="5" y="51"/>
                    </a:lnTo>
                    <a:lnTo>
                      <a:pt x="5" y="54"/>
                    </a:lnTo>
                    <a:lnTo>
                      <a:pt x="6" y="56"/>
                    </a:lnTo>
                    <a:lnTo>
                      <a:pt x="6" y="58"/>
                    </a:lnTo>
                    <a:lnTo>
                      <a:pt x="6" y="62"/>
                    </a:lnTo>
                    <a:lnTo>
                      <a:pt x="7" y="65"/>
                    </a:lnTo>
                    <a:lnTo>
                      <a:pt x="7" y="68"/>
                    </a:lnTo>
                    <a:lnTo>
                      <a:pt x="7" y="73"/>
                    </a:lnTo>
                    <a:lnTo>
                      <a:pt x="8" y="78"/>
                    </a:lnTo>
                    <a:lnTo>
                      <a:pt x="8" y="82"/>
                    </a:lnTo>
                    <a:lnTo>
                      <a:pt x="8" y="88"/>
                    </a:lnTo>
                    <a:lnTo>
                      <a:pt x="9" y="93"/>
                    </a:lnTo>
                    <a:lnTo>
                      <a:pt x="12" y="93"/>
                    </a:lnTo>
                    <a:lnTo>
                      <a:pt x="12" y="88"/>
                    </a:lnTo>
                    <a:lnTo>
                      <a:pt x="10" y="82"/>
                    </a:lnTo>
                    <a:lnTo>
                      <a:pt x="10" y="78"/>
                    </a:lnTo>
                    <a:lnTo>
                      <a:pt x="9" y="73"/>
                    </a:lnTo>
                    <a:lnTo>
                      <a:pt x="9" y="68"/>
                    </a:lnTo>
                    <a:lnTo>
                      <a:pt x="9" y="65"/>
                    </a:lnTo>
                    <a:lnTo>
                      <a:pt x="8" y="62"/>
                    </a:lnTo>
                    <a:lnTo>
                      <a:pt x="8" y="58"/>
                    </a:lnTo>
                    <a:lnTo>
                      <a:pt x="8" y="56"/>
                    </a:lnTo>
                    <a:lnTo>
                      <a:pt x="7" y="53"/>
                    </a:lnTo>
                    <a:lnTo>
                      <a:pt x="7" y="50"/>
                    </a:lnTo>
                    <a:lnTo>
                      <a:pt x="7" y="49"/>
                    </a:lnTo>
                    <a:lnTo>
                      <a:pt x="7" y="47"/>
                    </a:lnTo>
                    <a:lnTo>
                      <a:pt x="7" y="45"/>
                    </a:lnTo>
                    <a:lnTo>
                      <a:pt x="6" y="44"/>
                    </a:lnTo>
                    <a:lnTo>
                      <a:pt x="6" y="42"/>
                    </a:lnTo>
                    <a:lnTo>
                      <a:pt x="6" y="40"/>
                    </a:lnTo>
                    <a:lnTo>
                      <a:pt x="6" y="39"/>
                    </a:lnTo>
                    <a:lnTo>
                      <a:pt x="6" y="38"/>
                    </a:lnTo>
                    <a:lnTo>
                      <a:pt x="5" y="36"/>
                    </a:lnTo>
                    <a:lnTo>
                      <a:pt x="5" y="34"/>
                    </a:lnTo>
                    <a:lnTo>
                      <a:pt x="5" y="32"/>
                    </a:lnTo>
                    <a:lnTo>
                      <a:pt x="5" y="31"/>
                    </a:lnTo>
                    <a:lnTo>
                      <a:pt x="5" y="29"/>
                    </a:lnTo>
                    <a:lnTo>
                      <a:pt x="5" y="27"/>
                    </a:lnTo>
                    <a:lnTo>
                      <a:pt x="4" y="23"/>
                    </a:lnTo>
                    <a:lnTo>
                      <a:pt x="4" y="21"/>
                    </a:lnTo>
                    <a:lnTo>
                      <a:pt x="4" y="17"/>
                    </a:lnTo>
                    <a:lnTo>
                      <a:pt x="4" y="14"/>
                    </a:lnTo>
                    <a:lnTo>
                      <a:pt x="4" y="11"/>
                    </a:lnTo>
                    <a:lnTo>
                      <a:pt x="2" y="6"/>
                    </a:lnTo>
                    <a:lnTo>
                      <a:pt x="2" y="2"/>
                    </a:lnTo>
                    <a:lnTo>
                      <a:pt x="0" y="3"/>
                    </a:lnTo>
                    <a:lnTo>
                      <a:pt x="2" y="2"/>
                    </a:lnTo>
                    <a:lnTo>
                      <a:pt x="2" y="0"/>
                    </a:lnTo>
                    <a:lnTo>
                      <a:pt x="1" y="0"/>
                    </a:lnTo>
                    <a:lnTo>
                      <a:pt x="0" y="0"/>
                    </a:lnTo>
                    <a:lnTo>
                      <a:pt x="0" y="2"/>
                    </a:lnTo>
                    <a:lnTo>
                      <a:pt x="2" y="2"/>
                    </a:lnTo>
                    <a:close/>
                  </a:path>
                </a:pathLst>
              </a:custGeom>
              <a:solidFill>
                <a:srgbClr val="800000"/>
              </a:solidFill>
              <a:ln w="0">
                <a:solidFill>
                  <a:srgbClr val="000000"/>
                </a:solidFill>
                <a:prstDash val="solid"/>
                <a:round/>
                <a:headEnd/>
                <a:tailEnd/>
              </a:ln>
            </p:spPr>
            <p:txBody>
              <a:bodyPr/>
              <a:lstStyle/>
              <a:p>
                <a:endParaRPr lang="en-US"/>
              </a:p>
            </p:txBody>
          </p:sp>
          <p:sp>
            <p:nvSpPr>
              <p:cNvPr id="23730" name="Freeform 487"/>
              <p:cNvSpPr>
                <a:spLocks/>
              </p:cNvSpPr>
              <p:nvPr/>
            </p:nvSpPr>
            <p:spPr bwMode="auto">
              <a:xfrm>
                <a:off x="4461" y="1694"/>
                <a:ext cx="11" cy="29"/>
              </a:xfrm>
              <a:custGeom>
                <a:avLst/>
                <a:gdLst>
                  <a:gd name="T0" fmla="*/ 11 w 32"/>
                  <a:gd name="T1" fmla="*/ 28 h 90"/>
                  <a:gd name="T2" fmla="*/ 9 w 32"/>
                  <a:gd name="T3" fmla="*/ 26 h 90"/>
                  <a:gd name="T4" fmla="*/ 8 w 32"/>
                  <a:gd name="T5" fmla="*/ 25 h 90"/>
                  <a:gd name="T6" fmla="*/ 8 w 32"/>
                  <a:gd name="T7" fmla="*/ 23 h 90"/>
                  <a:gd name="T8" fmla="*/ 7 w 32"/>
                  <a:gd name="T9" fmla="*/ 21 h 90"/>
                  <a:gd name="T10" fmla="*/ 6 w 32"/>
                  <a:gd name="T11" fmla="*/ 20 h 90"/>
                  <a:gd name="T12" fmla="*/ 5 w 32"/>
                  <a:gd name="T13" fmla="*/ 18 h 90"/>
                  <a:gd name="T14" fmla="*/ 5 w 32"/>
                  <a:gd name="T15" fmla="*/ 16 h 90"/>
                  <a:gd name="T16" fmla="*/ 4 w 32"/>
                  <a:gd name="T17" fmla="*/ 14 h 90"/>
                  <a:gd name="T18" fmla="*/ 4 w 32"/>
                  <a:gd name="T19" fmla="*/ 12 h 90"/>
                  <a:gd name="T20" fmla="*/ 3 w 32"/>
                  <a:gd name="T21" fmla="*/ 10 h 90"/>
                  <a:gd name="T22" fmla="*/ 3 w 32"/>
                  <a:gd name="T23" fmla="*/ 9 h 90"/>
                  <a:gd name="T24" fmla="*/ 3 w 32"/>
                  <a:gd name="T25" fmla="*/ 7 h 90"/>
                  <a:gd name="T26" fmla="*/ 2 w 32"/>
                  <a:gd name="T27" fmla="*/ 5 h 90"/>
                  <a:gd name="T28" fmla="*/ 2 w 32"/>
                  <a:gd name="T29" fmla="*/ 3 h 90"/>
                  <a:gd name="T30" fmla="*/ 2 w 32"/>
                  <a:gd name="T31" fmla="*/ 2 h 90"/>
                  <a:gd name="T32" fmla="*/ 1 w 32"/>
                  <a:gd name="T33" fmla="*/ 0 h 90"/>
                  <a:gd name="T34" fmla="*/ 0 w 32"/>
                  <a:gd name="T35" fmla="*/ 1 h 90"/>
                  <a:gd name="T36" fmla="*/ 1 w 32"/>
                  <a:gd name="T37" fmla="*/ 3 h 90"/>
                  <a:gd name="T38" fmla="*/ 1 w 32"/>
                  <a:gd name="T39" fmla="*/ 4 h 90"/>
                  <a:gd name="T40" fmla="*/ 2 w 32"/>
                  <a:gd name="T41" fmla="*/ 6 h 90"/>
                  <a:gd name="T42" fmla="*/ 2 w 32"/>
                  <a:gd name="T43" fmla="*/ 8 h 90"/>
                  <a:gd name="T44" fmla="*/ 2 w 32"/>
                  <a:gd name="T45" fmla="*/ 10 h 90"/>
                  <a:gd name="T46" fmla="*/ 3 w 32"/>
                  <a:gd name="T47" fmla="*/ 12 h 90"/>
                  <a:gd name="T48" fmla="*/ 3 w 32"/>
                  <a:gd name="T49" fmla="*/ 14 h 90"/>
                  <a:gd name="T50" fmla="*/ 3 w 32"/>
                  <a:gd name="T51" fmla="*/ 15 h 90"/>
                  <a:gd name="T52" fmla="*/ 4 w 32"/>
                  <a:gd name="T53" fmla="*/ 17 h 90"/>
                  <a:gd name="T54" fmla="*/ 5 w 32"/>
                  <a:gd name="T55" fmla="*/ 19 h 90"/>
                  <a:gd name="T56" fmla="*/ 6 w 32"/>
                  <a:gd name="T57" fmla="*/ 21 h 90"/>
                  <a:gd name="T58" fmla="*/ 6 w 32"/>
                  <a:gd name="T59" fmla="*/ 23 h 90"/>
                  <a:gd name="T60" fmla="*/ 7 w 32"/>
                  <a:gd name="T61" fmla="*/ 25 h 90"/>
                  <a:gd name="T62" fmla="*/ 8 w 32"/>
                  <a:gd name="T63" fmla="*/ 26 h 90"/>
                  <a:gd name="T64" fmla="*/ 9 w 32"/>
                  <a:gd name="T65" fmla="*/ 28 h 90"/>
                  <a:gd name="T66" fmla="*/ 10 w 32"/>
                  <a:gd name="T67" fmla="*/ 29 h 90"/>
                  <a:gd name="T68" fmla="*/ 10 w 32"/>
                  <a:gd name="T69" fmla="*/ 29 h 90"/>
                  <a:gd name="T70" fmla="*/ 10 w 32"/>
                  <a:gd name="T71" fmla="*/ 29 h 90"/>
                  <a:gd name="T72" fmla="*/ 10 w 32"/>
                  <a:gd name="T73" fmla="*/ 29 h 90"/>
                  <a:gd name="T74" fmla="*/ 11 w 32"/>
                  <a:gd name="T75" fmla="*/ 29 h 90"/>
                  <a:gd name="T76" fmla="*/ 11 w 32"/>
                  <a:gd name="T77" fmla="*/ 29 h 90"/>
                  <a:gd name="T78" fmla="*/ 11 w 32"/>
                  <a:gd name="T79" fmla="*/ 29 h 90"/>
                  <a:gd name="T80" fmla="*/ 11 w 32"/>
                  <a:gd name="T81" fmla="*/ 29 h 90"/>
                  <a:gd name="T82" fmla="*/ 11 w 32"/>
                  <a:gd name="T83" fmla="*/ 29 h 90"/>
                  <a:gd name="T84" fmla="*/ 11 w 32"/>
                  <a:gd name="T85" fmla="*/ 29 h 90"/>
                  <a:gd name="T86" fmla="*/ 11 w 32"/>
                  <a:gd name="T87" fmla="*/ 29 h 90"/>
                  <a:gd name="T88" fmla="*/ 11 w 32"/>
                  <a:gd name="T89" fmla="*/ 28 h 90"/>
                  <a:gd name="T90" fmla="*/ 11 w 32"/>
                  <a:gd name="T91" fmla="*/ 28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 h="90">
                    <a:moveTo>
                      <a:pt x="32" y="89"/>
                    </a:moveTo>
                    <a:lnTo>
                      <a:pt x="31" y="88"/>
                    </a:lnTo>
                    <a:lnTo>
                      <a:pt x="30" y="86"/>
                    </a:lnTo>
                    <a:lnTo>
                      <a:pt x="27" y="82"/>
                    </a:lnTo>
                    <a:lnTo>
                      <a:pt x="26" y="80"/>
                    </a:lnTo>
                    <a:lnTo>
                      <a:pt x="24" y="78"/>
                    </a:lnTo>
                    <a:lnTo>
                      <a:pt x="23" y="74"/>
                    </a:lnTo>
                    <a:lnTo>
                      <a:pt x="22" y="72"/>
                    </a:lnTo>
                    <a:lnTo>
                      <a:pt x="21" y="69"/>
                    </a:lnTo>
                    <a:lnTo>
                      <a:pt x="19" y="66"/>
                    </a:lnTo>
                    <a:lnTo>
                      <a:pt x="18" y="64"/>
                    </a:lnTo>
                    <a:lnTo>
                      <a:pt x="17" y="61"/>
                    </a:lnTo>
                    <a:lnTo>
                      <a:pt x="16" y="57"/>
                    </a:lnTo>
                    <a:lnTo>
                      <a:pt x="15" y="55"/>
                    </a:lnTo>
                    <a:lnTo>
                      <a:pt x="15" y="53"/>
                    </a:lnTo>
                    <a:lnTo>
                      <a:pt x="14" y="49"/>
                    </a:lnTo>
                    <a:lnTo>
                      <a:pt x="14" y="47"/>
                    </a:lnTo>
                    <a:lnTo>
                      <a:pt x="13" y="44"/>
                    </a:lnTo>
                    <a:lnTo>
                      <a:pt x="11" y="42"/>
                    </a:lnTo>
                    <a:lnTo>
                      <a:pt x="11" y="38"/>
                    </a:lnTo>
                    <a:lnTo>
                      <a:pt x="10" y="36"/>
                    </a:lnTo>
                    <a:lnTo>
                      <a:pt x="10" y="32"/>
                    </a:lnTo>
                    <a:lnTo>
                      <a:pt x="10" y="30"/>
                    </a:lnTo>
                    <a:lnTo>
                      <a:pt x="9" y="27"/>
                    </a:lnTo>
                    <a:lnTo>
                      <a:pt x="9" y="25"/>
                    </a:lnTo>
                    <a:lnTo>
                      <a:pt x="8" y="21"/>
                    </a:lnTo>
                    <a:lnTo>
                      <a:pt x="8" y="19"/>
                    </a:lnTo>
                    <a:lnTo>
                      <a:pt x="7" y="15"/>
                    </a:lnTo>
                    <a:lnTo>
                      <a:pt x="7" y="13"/>
                    </a:lnTo>
                    <a:lnTo>
                      <a:pt x="6" y="10"/>
                    </a:lnTo>
                    <a:lnTo>
                      <a:pt x="6" y="8"/>
                    </a:lnTo>
                    <a:lnTo>
                      <a:pt x="5" y="5"/>
                    </a:lnTo>
                    <a:lnTo>
                      <a:pt x="3" y="2"/>
                    </a:lnTo>
                    <a:lnTo>
                      <a:pt x="2" y="0"/>
                    </a:lnTo>
                    <a:lnTo>
                      <a:pt x="0" y="1"/>
                    </a:lnTo>
                    <a:lnTo>
                      <a:pt x="1" y="3"/>
                    </a:lnTo>
                    <a:lnTo>
                      <a:pt x="2" y="5"/>
                    </a:lnTo>
                    <a:lnTo>
                      <a:pt x="2" y="9"/>
                    </a:lnTo>
                    <a:lnTo>
                      <a:pt x="3" y="11"/>
                    </a:lnTo>
                    <a:lnTo>
                      <a:pt x="3" y="13"/>
                    </a:lnTo>
                    <a:lnTo>
                      <a:pt x="5" y="17"/>
                    </a:lnTo>
                    <a:lnTo>
                      <a:pt x="6" y="19"/>
                    </a:lnTo>
                    <a:lnTo>
                      <a:pt x="6" y="22"/>
                    </a:lnTo>
                    <a:lnTo>
                      <a:pt x="6" y="25"/>
                    </a:lnTo>
                    <a:lnTo>
                      <a:pt x="7" y="28"/>
                    </a:lnTo>
                    <a:lnTo>
                      <a:pt x="7" y="30"/>
                    </a:lnTo>
                    <a:lnTo>
                      <a:pt x="8" y="34"/>
                    </a:lnTo>
                    <a:lnTo>
                      <a:pt x="8" y="36"/>
                    </a:lnTo>
                    <a:lnTo>
                      <a:pt x="9" y="39"/>
                    </a:lnTo>
                    <a:lnTo>
                      <a:pt x="9" y="42"/>
                    </a:lnTo>
                    <a:lnTo>
                      <a:pt x="10" y="45"/>
                    </a:lnTo>
                    <a:lnTo>
                      <a:pt x="10" y="47"/>
                    </a:lnTo>
                    <a:lnTo>
                      <a:pt x="11" y="51"/>
                    </a:lnTo>
                    <a:lnTo>
                      <a:pt x="13" y="53"/>
                    </a:lnTo>
                    <a:lnTo>
                      <a:pt x="13" y="56"/>
                    </a:lnTo>
                    <a:lnTo>
                      <a:pt x="14" y="59"/>
                    </a:lnTo>
                    <a:lnTo>
                      <a:pt x="15" y="62"/>
                    </a:lnTo>
                    <a:lnTo>
                      <a:pt x="16" y="65"/>
                    </a:lnTo>
                    <a:lnTo>
                      <a:pt x="17" y="68"/>
                    </a:lnTo>
                    <a:lnTo>
                      <a:pt x="18" y="71"/>
                    </a:lnTo>
                    <a:lnTo>
                      <a:pt x="19" y="73"/>
                    </a:lnTo>
                    <a:lnTo>
                      <a:pt x="21" y="77"/>
                    </a:lnTo>
                    <a:lnTo>
                      <a:pt x="22" y="79"/>
                    </a:lnTo>
                    <a:lnTo>
                      <a:pt x="24" y="82"/>
                    </a:lnTo>
                    <a:lnTo>
                      <a:pt x="25" y="85"/>
                    </a:lnTo>
                    <a:lnTo>
                      <a:pt x="27" y="87"/>
                    </a:lnTo>
                    <a:lnTo>
                      <a:pt x="30" y="90"/>
                    </a:lnTo>
                    <a:lnTo>
                      <a:pt x="28" y="89"/>
                    </a:lnTo>
                    <a:lnTo>
                      <a:pt x="30" y="90"/>
                    </a:lnTo>
                    <a:lnTo>
                      <a:pt x="31" y="90"/>
                    </a:lnTo>
                    <a:lnTo>
                      <a:pt x="31" y="89"/>
                    </a:lnTo>
                    <a:lnTo>
                      <a:pt x="32" y="89"/>
                    </a:lnTo>
                    <a:lnTo>
                      <a:pt x="32" y="88"/>
                    </a:lnTo>
                    <a:lnTo>
                      <a:pt x="31" y="88"/>
                    </a:lnTo>
                    <a:lnTo>
                      <a:pt x="32" y="89"/>
                    </a:lnTo>
                    <a:close/>
                  </a:path>
                </a:pathLst>
              </a:custGeom>
              <a:solidFill>
                <a:srgbClr val="800000"/>
              </a:solidFill>
              <a:ln w="0">
                <a:solidFill>
                  <a:srgbClr val="000000"/>
                </a:solidFill>
                <a:prstDash val="solid"/>
                <a:round/>
                <a:headEnd/>
                <a:tailEnd/>
              </a:ln>
            </p:spPr>
            <p:txBody>
              <a:bodyPr/>
              <a:lstStyle/>
              <a:p>
                <a:endParaRPr lang="en-US"/>
              </a:p>
            </p:txBody>
          </p:sp>
          <p:sp>
            <p:nvSpPr>
              <p:cNvPr id="23731" name="Freeform 488"/>
              <p:cNvSpPr>
                <a:spLocks/>
              </p:cNvSpPr>
              <p:nvPr/>
            </p:nvSpPr>
            <p:spPr bwMode="auto">
              <a:xfrm>
                <a:off x="4471" y="1721"/>
                <a:ext cx="4" cy="24"/>
              </a:xfrm>
              <a:custGeom>
                <a:avLst/>
                <a:gdLst>
                  <a:gd name="T0" fmla="*/ 4 w 16"/>
                  <a:gd name="T1" fmla="*/ 23 h 75"/>
                  <a:gd name="T2" fmla="*/ 4 w 16"/>
                  <a:gd name="T3" fmla="*/ 21 h 75"/>
                  <a:gd name="T4" fmla="*/ 3 w 16"/>
                  <a:gd name="T5" fmla="*/ 20 h 75"/>
                  <a:gd name="T6" fmla="*/ 2 w 16"/>
                  <a:gd name="T7" fmla="*/ 19 h 75"/>
                  <a:gd name="T8" fmla="*/ 2 w 16"/>
                  <a:gd name="T9" fmla="*/ 18 h 75"/>
                  <a:gd name="T10" fmla="*/ 2 w 16"/>
                  <a:gd name="T11" fmla="*/ 16 h 75"/>
                  <a:gd name="T12" fmla="*/ 2 w 16"/>
                  <a:gd name="T13" fmla="*/ 14 h 75"/>
                  <a:gd name="T14" fmla="*/ 1 w 16"/>
                  <a:gd name="T15" fmla="*/ 13 h 75"/>
                  <a:gd name="T16" fmla="*/ 1 w 16"/>
                  <a:gd name="T17" fmla="*/ 12 h 75"/>
                  <a:gd name="T18" fmla="*/ 1 w 16"/>
                  <a:gd name="T19" fmla="*/ 11 h 75"/>
                  <a:gd name="T20" fmla="*/ 1 w 16"/>
                  <a:gd name="T21" fmla="*/ 10 h 75"/>
                  <a:gd name="T22" fmla="*/ 1 w 16"/>
                  <a:gd name="T23" fmla="*/ 8 h 75"/>
                  <a:gd name="T24" fmla="*/ 1 w 16"/>
                  <a:gd name="T25" fmla="*/ 7 h 75"/>
                  <a:gd name="T26" fmla="*/ 1 w 16"/>
                  <a:gd name="T27" fmla="*/ 5 h 75"/>
                  <a:gd name="T28" fmla="*/ 1 w 16"/>
                  <a:gd name="T29" fmla="*/ 4 h 75"/>
                  <a:gd name="T30" fmla="*/ 1 w 16"/>
                  <a:gd name="T31" fmla="*/ 2 h 75"/>
                  <a:gd name="T32" fmla="*/ 1 w 16"/>
                  <a:gd name="T33" fmla="*/ 0 h 75"/>
                  <a:gd name="T34" fmla="*/ 1 w 16"/>
                  <a:gd name="T35" fmla="*/ 1 h 75"/>
                  <a:gd name="T36" fmla="*/ 0 w 16"/>
                  <a:gd name="T37" fmla="*/ 3 h 75"/>
                  <a:gd name="T38" fmla="*/ 0 w 16"/>
                  <a:gd name="T39" fmla="*/ 4 h 75"/>
                  <a:gd name="T40" fmla="*/ 0 w 16"/>
                  <a:gd name="T41" fmla="*/ 6 h 75"/>
                  <a:gd name="T42" fmla="*/ 0 w 16"/>
                  <a:gd name="T43" fmla="*/ 7 h 75"/>
                  <a:gd name="T44" fmla="*/ 0 w 16"/>
                  <a:gd name="T45" fmla="*/ 9 h 75"/>
                  <a:gd name="T46" fmla="*/ 0 w 16"/>
                  <a:gd name="T47" fmla="*/ 10 h 75"/>
                  <a:gd name="T48" fmla="*/ 0 w 16"/>
                  <a:gd name="T49" fmla="*/ 12 h 75"/>
                  <a:gd name="T50" fmla="*/ 1 w 16"/>
                  <a:gd name="T51" fmla="*/ 13 h 75"/>
                  <a:gd name="T52" fmla="*/ 1 w 16"/>
                  <a:gd name="T53" fmla="*/ 14 h 75"/>
                  <a:gd name="T54" fmla="*/ 1 w 16"/>
                  <a:gd name="T55" fmla="*/ 16 h 75"/>
                  <a:gd name="T56" fmla="*/ 1 w 16"/>
                  <a:gd name="T57" fmla="*/ 17 h 75"/>
                  <a:gd name="T58" fmla="*/ 2 w 16"/>
                  <a:gd name="T59" fmla="*/ 19 h 75"/>
                  <a:gd name="T60" fmla="*/ 2 w 16"/>
                  <a:gd name="T61" fmla="*/ 20 h 75"/>
                  <a:gd name="T62" fmla="*/ 3 w 16"/>
                  <a:gd name="T63" fmla="*/ 21 h 75"/>
                  <a:gd name="T64" fmla="*/ 3 w 16"/>
                  <a:gd name="T65" fmla="*/ 23 h 75"/>
                  <a:gd name="T66" fmla="*/ 4 w 16"/>
                  <a:gd name="T67" fmla="*/ 23 h 75"/>
                  <a:gd name="T68" fmla="*/ 4 w 16"/>
                  <a:gd name="T69" fmla="*/ 24 h 75"/>
                  <a:gd name="T70" fmla="*/ 4 w 16"/>
                  <a:gd name="T71" fmla="*/ 24 h 75"/>
                  <a:gd name="T72" fmla="*/ 4 w 16"/>
                  <a:gd name="T73" fmla="*/ 24 h 75"/>
                  <a:gd name="T74" fmla="*/ 4 w 16"/>
                  <a:gd name="T75" fmla="*/ 24 h 75"/>
                  <a:gd name="T76" fmla="*/ 4 w 16"/>
                  <a:gd name="T77" fmla="*/ 24 h 75"/>
                  <a:gd name="T78" fmla="*/ 4 w 16"/>
                  <a:gd name="T79" fmla="*/ 24 h 75"/>
                  <a:gd name="T80" fmla="*/ 4 w 16"/>
                  <a:gd name="T81" fmla="*/ 24 h 75"/>
                  <a:gd name="T82" fmla="*/ 4 w 16"/>
                  <a:gd name="T83" fmla="*/ 24 h 75"/>
                  <a:gd name="T84" fmla="*/ 4 w 16"/>
                  <a:gd name="T85" fmla="*/ 24 h 75"/>
                  <a:gd name="T86" fmla="*/ 4 w 16"/>
                  <a:gd name="T87" fmla="*/ 23 h 75"/>
                  <a:gd name="T88" fmla="*/ 4 w 16"/>
                  <a:gd name="T89" fmla="*/ 23 h 75"/>
                  <a:gd name="T90" fmla="*/ 4 w 16"/>
                  <a:gd name="T91" fmla="*/ 24 h 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 h="75">
                    <a:moveTo>
                      <a:pt x="16" y="74"/>
                    </a:moveTo>
                    <a:lnTo>
                      <a:pt x="16" y="73"/>
                    </a:lnTo>
                    <a:lnTo>
                      <a:pt x="15" y="70"/>
                    </a:lnTo>
                    <a:lnTo>
                      <a:pt x="14" y="67"/>
                    </a:lnTo>
                    <a:lnTo>
                      <a:pt x="13" y="65"/>
                    </a:lnTo>
                    <a:lnTo>
                      <a:pt x="12" y="62"/>
                    </a:lnTo>
                    <a:lnTo>
                      <a:pt x="10" y="60"/>
                    </a:lnTo>
                    <a:lnTo>
                      <a:pt x="9" y="58"/>
                    </a:lnTo>
                    <a:lnTo>
                      <a:pt x="9" y="56"/>
                    </a:lnTo>
                    <a:lnTo>
                      <a:pt x="8" y="55"/>
                    </a:lnTo>
                    <a:lnTo>
                      <a:pt x="8" y="52"/>
                    </a:lnTo>
                    <a:lnTo>
                      <a:pt x="7" y="50"/>
                    </a:lnTo>
                    <a:lnTo>
                      <a:pt x="6" y="48"/>
                    </a:lnTo>
                    <a:lnTo>
                      <a:pt x="6" y="45"/>
                    </a:lnTo>
                    <a:lnTo>
                      <a:pt x="5" y="43"/>
                    </a:lnTo>
                    <a:lnTo>
                      <a:pt x="5" y="42"/>
                    </a:lnTo>
                    <a:lnTo>
                      <a:pt x="5" y="40"/>
                    </a:lnTo>
                    <a:lnTo>
                      <a:pt x="4" y="38"/>
                    </a:lnTo>
                    <a:lnTo>
                      <a:pt x="4" y="35"/>
                    </a:lnTo>
                    <a:lnTo>
                      <a:pt x="4" y="33"/>
                    </a:lnTo>
                    <a:lnTo>
                      <a:pt x="4" y="32"/>
                    </a:lnTo>
                    <a:lnTo>
                      <a:pt x="4" y="30"/>
                    </a:lnTo>
                    <a:lnTo>
                      <a:pt x="4" y="27"/>
                    </a:lnTo>
                    <a:lnTo>
                      <a:pt x="2" y="25"/>
                    </a:lnTo>
                    <a:lnTo>
                      <a:pt x="2" y="23"/>
                    </a:lnTo>
                    <a:lnTo>
                      <a:pt x="4" y="21"/>
                    </a:lnTo>
                    <a:lnTo>
                      <a:pt x="4" y="18"/>
                    </a:lnTo>
                    <a:lnTo>
                      <a:pt x="4" y="16"/>
                    </a:lnTo>
                    <a:lnTo>
                      <a:pt x="4" y="14"/>
                    </a:lnTo>
                    <a:lnTo>
                      <a:pt x="4" y="11"/>
                    </a:lnTo>
                    <a:lnTo>
                      <a:pt x="4" y="9"/>
                    </a:lnTo>
                    <a:lnTo>
                      <a:pt x="5" y="7"/>
                    </a:lnTo>
                    <a:lnTo>
                      <a:pt x="5" y="4"/>
                    </a:lnTo>
                    <a:lnTo>
                      <a:pt x="5" y="1"/>
                    </a:lnTo>
                    <a:lnTo>
                      <a:pt x="2" y="0"/>
                    </a:lnTo>
                    <a:lnTo>
                      <a:pt x="2" y="4"/>
                    </a:lnTo>
                    <a:lnTo>
                      <a:pt x="2" y="6"/>
                    </a:lnTo>
                    <a:lnTo>
                      <a:pt x="1" y="8"/>
                    </a:lnTo>
                    <a:lnTo>
                      <a:pt x="1" y="11"/>
                    </a:lnTo>
                    <a:lnTo>
                      <a:pt x="1" y="14"/>
                    </a:lnTo>
                    <a:lnTo>
                      <a:pt x="0" y="16"/>
                    </a:lnTo>
                    <a:lnTo>
                      <a:pt x="0" y="18"/>
                    </a:lnTo>
                    <a:lnTo>
                      <a:pt x="0" y="21"/>
                    </a:lnTo>
                    <a:lnTo>
                      <a:pt x="0" y="23"/>
                    </a:lnTo>
                    <a:lnTo>
                      <a:pt x="0" y="25"/>
                    </a:lnTo>
                    <a:lnTo>
                      <a:pt x="0" y="27"/>
                    </a:lnTo>
                    <a:lnTo>
                      <a:pt x="0" y="30"/>
                    </a:lnTo>
                    <a:lnTo>
                      <a:pt x="0" y="32"/>
                    </a:lnTo>
                    <a:lnTo>
                      <a:pt x="1" y="34"/>
                    </a:lnTo>
                    <a:lnTo>
                      <a:pt x="1" y="36"/>
                    </a:lnTo>
                    <a:lnTo>
                      <a:pt x="1" y="39"/>
                    </a:lnTo>
                    <a:lnTo>
                      <a:pt x="2" y="40"/>
                    </a:lnTo>
                    <a:lnTo>
                      <a:pt x="2" y="42"/>
                    </a:lnTo>
                    <a:lnTo>
                      <a:pt x="2" y="44"/>
                    </a:lnTo>
                    <a:lnTo>
                      <a:pt x="4" y="47"/>
                    </a:lnTo>
                    <a:lnTo>
                      <a:pt x="4" y="49"/>
                    </a:lnTo>
                    <a:lnTo>
                      <a:pt x="5" y="51"/>
                    </a:lnTo>
                    <a:lnTo>
                      <a:pt x="5" y="53"/>
                    </a:lnTo>
                    <a:lnTo>
                      <a:pt x="6" y="56"/>
                    </a:lnTo>
                    <a:lnTo>
                      <a:pt x="7" y="58"/>
                    </a:lnTo>
                    <a:lnTo>
                      <a:pt x="8" y="60"/>
                    </a:lnTo>
                    <a:lnTo>
                      <a:pt x="8" y="61"/>
                    </a:lnTo>
                    <a:lnTo>
                      <a:pt x="9" y="65"/>
                    </a:lnTo>
                    <a:lnTo>
                      <a:pt x="10" y="67"/>
                    </a:lnTo>
                    <a:lnTo>
                      <a:pt x="12" y="69"/>
                    </a:lnTo>
                    <a:lnTo>
                      <a:pt x="13" y="72"/>
                    </a:lnTo>
                    <a:lnTo>
                      <a:pt x="14" y="74"/>
                    </a:lnTo>
                    <a:lnTo>
                      <a:pt x="14" y="73"/>
                    </a:lnTo>
                    <a:lnTo>
                      <a:pt x="14" y="74"/>
                    </a:lnTo>
                    <a:lnTo>
                      <a:pt x="14" y="75"/>
                    </a:lnTo>
                    <a:lnTo>
                      <a:pt x="15" y="75"/>
                    </a:lnTo>
                    <a:lnTo>
                      <a:pt x="16" y="74"/>
                    </a:lnTo>
                    <a:lnTo>
                      <a:pt x="16" y="73"/>
                    </a:lnTo>
                    <a:lnTo>
                      <a:pt x="16" y="74"/>
                    </a:lnTo>
                    <a:close/>
                  </a:path>
                </a:pathLst>
              </a:custGeom>
              <a:solidFill>
                <a:srgbClr val="800000"/>
              </a:solidFill>
              <a:ln w="0">
                <a:solidFill>
                  <a:srgbClr val="000000"/>
                </a:solidFill>
                <a:prstDash val="solid"/>
                <a:round/>
                <a:headEnd/>
                <a:tailEnd/>
              </a:ln>
            </p:spPr>
            <p:txBody>
              <a:bodyPr/>
              <a:lstStyle/>
              <a:p>
                <a:endParaRPr lang="en-US"/>
              </a:p>
            </p:txBody>
          </p:sp>
          <p:sp>
            <p:nvSpPr>
              <p:cNvPr id="23732" name="Freeform 489"/>
              <p:cNvSpPr>
                <a:spLocks/>
              </p:cNvSpPr>
              <p:nvPr/>
            </p:nvSpPr>
            <p:spPr bwMode="auto">
              <a:xfrm>
                <a:off x="4459" y="1745"/>
                <a:ext cx="16" cy="61"/>
              </a:xfrm>
              <a:custGeom>
                <a:avLst/>
                <a:gdLst>
                  <a:gd name="T0" fmla="*/ 2 w 50"/>
                  <a:gd name="T1" fmla="*/ 59 h 197"/>
                  <a:gd name="T2" fmla="*/ 3 w 50"/>
                  <a:gd name="T3" fmla="*/ 54 h 197"/>
                  <a:gd name="T4" fmla="*/ 4 w 50"/>
                  <a:gd name="T5" fmla="*/ 51 h 197"/>
                  <a:gd name="T6" fmla="*/ 5 w 50"/>
                  <a:gd name="T7" fmla="*/ 47 h 197"/>
                  <a:gd name="T8" fmla="*/ 6 w 50"/>
                  <a:gd name="T9" fmla="*/ 43 h 197"/>
                  <a:gd name="T10" fmla="*/ 7 w 50"/>
                  <a:gd name="T11" fmla="*/ 40 h 197"/>
                  <a:gd name="T12" fmla="*/ 8 w 50"/>
                  <a:gd name="T13" fmla="*/ 36 h 197"/>
                  <a:gd name="T14" fmla="*/ 9 w 50"/>
                  <a:gd name="T15" fmla="*/ 32 h 197"/>
                  <a:gd name="T16" fmla="*/ 10 w 50"/>
                  <a:gd name="T17" fmla="*/ 28 h 197"/>
                  <a:gd name="T18" fmla="*/ 11 w 50"/>
                  <a:gd name="T19" fmla="*/ 24 h 197"/>
                  <a:gd name="T20" fmla="*/ 12 w 50"/>
                  <a:gd name="T21" fmla="*/ 21 h 197"/>
                  <a:gd name="T22" fmla="*/ 12 w 50"/>
                  <a:gd name="T23" fmla="*/ 17 h 197"/>
                  <a:gd name="T24" fmla="*/ 13 w 50"/>
                  <a:gd name="T25" fmla="*/ 13 h 197"/>
                  <a:gd name="T26" fmla="*/ 14 w 50"/>
                  <a:gd name="T27" fmla="*/ 10 h 197"/>
                  <a:gd name="T28" fmla="*/ 15 w 50"/>
                  <a:gd name="T29" fmla="*/ 6 h 197"/>
                  <a:gd name="T30" fmla="*/ 16 w 50"/>
                  <a:gd name="T31" fmla="*/ 2 h 197"/>
                  <a:gd name="T32" fmla="*/ 15 w 50"/>
                  <a:gd name="T33" fmla="*/ 0 h 197"/>
                  <a:gd name="T34" fmla="*/ 14 w 50"/>
                  <a:gd name="T35" fmla="*/ 4 h 197"/>
                  <a:gd name="T36" fmla="*/ 13 w 50"/>
                  <a:gd name="T37" fmla="*/ 8 h 197"/>
                  <a:gd name="T38" fmla="*/ 13 w 50"/>
                  <a:gd name="T39" fmla="*/ 11 h 197"/>
                  <a:gd name="T40" fmla="*/ 12 w 50"/>
                  <a:gd name="T41" fmla="*/ 15 h 197"/>
                  <a:gd name="T42" fmla="*/ 11 w 50"/>
                  <a:gd name="T43" fmla="*/ 19 h 197"/>
                  <a:gd name="T44" fmla="*/ 10 w 50"/>
                  <a:gd name="T45" fmla="*/ 22 h 197"/>
                  <a:gd name="T46" fmla="*/ 10 w 50"/>
                  <a:gd name="T47" fmla="*/ 26 h 197"/>
                  <a:gd name="T48" fmla="*/ 9 w 50"/>
                  <a:gd name="T49" fmla="*/ 30 h 197"/>
                  <a:gd name="T50" fmla="*/ 8 w 50"/>
                  <a:gd name="T51" fmla="*/ 34 h 197"/>
                  <a:gd name="T52" fmla="*/ 7 w 50"/>
                  <a:gd name="T53" fmla="*/ 37 h 197"/>
                  <a:gd name="T54" fmla="*/ 6 w 50"/>
                  <a:gd name="T55" fmla="*/ 41 h 197"/>
                  <a:gd name="T56" fmla="*/ 5 w 50"/>
                  <a:gd name="T57" fmla="*/ 45 h 197"/>
                  <a:gd name="T58" fmla="*/ 4 w 50"/>
                  <a:gd name="T59" fmla="*/ 49 h 197"/>
                  <a:gd name="T60" fmla="*/ 3 w 50"/>
                  <a:gd name="T61" fmla="*/ 53 h 197"/>
                  <a:gd name="T62" fmla="*/ 2 w 50"/>
                  <a:gd name="T63" fmla="*/ 56 h 197"/>
                  <a:gd name="T64" fmla="*/ 0 w 50"/>
                  <a:gd name="T65" fmla="*/ 60 h 197"/>
                  <a:gd name="T66" fmla="*/ 0 w 50"/>
                  <a:gd name="T67" fmla="*/ 60 h 197"/>
                  <a:gd name="T68" fmla="*/ 0 w 50"/>
                  <a:gd name="T69" fmla="*/ 61 h 197"/>
                  <a:gd name="T70" fmla="*/ 0 w 50"/>
                  <a:gd name="T71" fmla="*/ 61 h 197"/>
                  <a:gd name="T72" fmla="*/ 0 w 50"/>
                  <a:gd name="T73" fmla="*/ 61 h 197"/>
                  <a:gd name="T74" fmla="*/ 0 w 50"/>
                  <a:gd name="T75" fmla="*/ 61 h 197"/>
                  <a:gd name="T76" fmla="*/ 0 w 50"/>
                  <a:gd name="T77" fmla="*/ 61 h 197"/>
                  <a:gd name="T78" fmla="*/ 0 w 50"/>
                  <a:gd name="T79" fmla="*/ 61 h 197"/>
                  <a:gd name="T80" fmla="*/ 0 w 50"/>
                  <a:gd name="T81" fmla="*/ 61 h 197"/>
                  <a:gd name="T82" fmla="*/ 0 w 50"/>
                  <a:gd name="T83" fmla="*/ 61 h 197"/>
                  <a:gd name="T84" fmla="*/ 1 w 50"/>
                  <a:gd name="T85" fmla="*/ 61 h 197"/>
                  <a:gd name="T86" fmla="*/ 1 w 50"/>
                  <a:gd name="T87" fmla="*/ 61 h 1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 h="197">
                    <a:moveTo>
                      <a:pt x="2" y="196"/>
                    </a:moveTo>
                    <a:lnTo>
                      <a:pt x="5" y="189"/>
                    </a:lnTo>
                    <a:lnTo>
                      <a:pt x="7" y="183"/>
                    </a:lnTo>
                    <a:lnTo>
                      <a:pt x="9" y="176"/>
                    </a:lnTo>
                    <a:lnTo>
                      <a:pt x="11" y="171"/>
                    </a:lnTo>
                    <a:lnTo>
                      <a:pt x="12" y="165"/>
                    </a:lnTo>
                    <a:lnTo>
                      <a:pt x="15" y="158"/>
                    </a:lnTo>
                    <a:lnTo>
                      <a:pt x="16" y="153"/>
                    </a:lnTo>
                    <a:lnTo>
                      <a:pt x="18" y="146"/>
                    </a:lnTo>
                    <a:lnTo>
                      <a:pt x="19" y="140"/>
                    </a:lnTo>
                    <a:lnTo>
                      <a:pt x="22" y="134"/>
                    </a:lnTo>
                    <a:lnTo>
                      <a:pt x="23" y="128"/>
                    </a:lnTo>
                    <a:lnTo>
                      <a:pt x="24" y="122"/>
                    </a:lnTo>
                    <a:lnTo>
                      <a:pt x="26" y="116"/>
                    </a:lnTo>
                    <a:lnTo>
                      <a:pt x="27" y="110"/>
                    </a:lnTo>
                    <a:lnTo>
                      <a:pt x="28" y="104"/>
                    </a:lnTo>
                    <a:lnTo>
                      <a:pt x="30" y="98"/>
                    </a:lnTo>
                    <a:lnTo>
                      <a:pt x="31" y="91"/>
                    </a:lnTo>
                    <a:lnTo>
                      <a:pt x="32" y="86"/>
                    </a:lnTo>
                    <a:lnTo>
                      <a:pt x="33" y="79"/>
                    </a:lnTo>
                    <a:lnTo>
                      <a:pt x="35" y="73"/>
                    </a:lnTo>
                    <a:lnTo>
                      <a:pt x="36" y="68"/>
                    </a:lnTo>
                    <a:lnTo>
                      <a:pt x="37" y="61"/>
                    </a:lnTo>
                    <a:lnTo>
                      <a:pt x="39" y="55"/>
                    </a:lnTo>
                    <a:lnTo>
                      <a:pt x="40" y="49"/>
                    </a:lnTo>
                    <a:lnTo>
                      <a:pt x="41" y="43"/>
                    </a:lnTo>
                    <a:lnTo>
                      <a:pt x="42" y="37"/>
                    </a:lnTo>
                    <a:lnTo>
                      <a:pt x="43" y="31"/>
                    </a:lnTo>
                    <a:lnTo>
                      <a:pt x="44" y="25"/>
                    </a:lnTo>
                    <a:lnTo>
                      <a:pt x="47" y="19"/>
                    </a:lnTo>
                    <a:lnTo>
                      <a:pt x="48" y="13"/>
                    </a:lnTo>
                    <a:lnTo>
                      <a:pt x="49" y="6"/>
                    </a:lnTo>
                    <a:lnTo>
                      <a:pt x="50" y="1"/>
                    </a:lnTo>
                    <a:lnTo>
                      <a:pt x="48" y="0"/>
                    </a:lnTo>
                    <a:lnTo>
                      <a:pt x="47" y="6"/>
                    </a:lnTo>
                    <a:lnTo>
                      <a:pt x="45" y="12"/>
                    </a:lnTo>
                    <a:lnTo>
                      <a:pt x="44" y="19"/>
                    </a:lnTo>
                    <a:lnTo>
                      <a:pt x="42" y="25"/>
                    </a:lnTo>
                    <a:lnTo>
                      <a:pt x="41" y="30"/>
                    </a:lnTo>
                    <a:lnTo>
                      <a:pt x="40" y="36"/>
                    </a:lnTo>
                    <a:lnTo>
                      <a:pt x="39" y="43"/>
                    </a:lnTo>
                    <a:lnTo>
                      <a:pt x="37" y="48"/>
                    </a:lnTo>
                    <a:lnTo>
                      <a:pt x="36" y="54"/>
                    </a:lnTo>
                    <a:lnTo>
                      <a:pt x="35" y="61"/>
                    </a:lnTo>
                    <a:lnTo>
                      <a:pt x="33" y="66"/>
                    </a:lnTo>
                    <a:lnTo>
                      <a:pt x="32" y="72"/>
                    </a:lnTo>
                    <a:lnTo>
                      <a:pt x="31" y="79"/>
                    </a:lnTo>
                    <a:lnTo>
                      <a:pt x="30" y="85"/>
                    </a:lnTo>
                    <a:lnTo>
                      <a:pt x="28" y="90"/>
                    </a:lnTo>
                    <a:lnTo>
                      <a:pt x="27" y="97"/>
                    </a:lnTo>
                    <a:lnTo>
                      <a:pt x="26" y="103"/>
                    </a:lnTo>
                    <a:lnTo>
                      <a:pt x="25" y="110"/>
                    </a:lnTo>
                    <a:lnTo>
                      <a:pt x="23" y="115"/>
                    </a:lnTo>
                    <a:lnTo>
                      <a:pt x="22" y="121"/>
                    </a:lnTo>
                    <a:lnTo>
                      <a:pt x="20" y="128"/>
                    </a:lnTo>
                    <a:lnTo>
                      <a:pt x="19" y="133"/>
                    </a:lnTo>
                    <a:lnTo>
                      <a:pt x="17" y="139"/>
                    </a:lnTo>
                    <a:lnTo>
                      <a:pt x="16" y="146"/>
                    </a:lnTo>
                    <a:lnTo>
                      <a:pt x="14" y="151"/>
                    </a:lnTo>
                    <a:lnTo>
                      <a:pt x="12" y="157"/>
                    </a:lnTo>
                    <a:lnTo>
                      <a:pt x="10" y="164"/>
                    </a:lnTo>
                    <a:lnTo>
                      <a:pt x="8" y="170"/>
                    </a:lnTo>
                    <a:lnTo>
                      <a:pt x="7" y="175"/>
                    </a:lnTo>
                    <a:lnTo>
                      <a:pt x="5" y="182"/>
                    </a:lnTo>
                    <a:lnTo>
                      <a:pt x="2" y="188"/>
                    </a:lnTo>
                    <a:lnTo>
                      <a:pt x="0" y="195"/>
                    </a:lnTo>
                    <a:lnTo>
                      <a:pt x="0" y="196"/>
                    </a:lnTo>
                    <a:lnTo>
                      <a:pt x="0" y="197"/>
                    </a:lnTo>
                    <a:lnTo>
                      <a:pt x="1" y="197"/>
                    </a:lnTo>
                    <a:lnTo>
                      <a:pt x="1" y="196"/>
                    </a:lnTo>
                    <a:lnTo>
                      <a:pt x="2" y="196"/>
                    </a:lnTo>
                    <a:close/>
                  </a:path>
                </a:pathLst>
              </a:custGeom>
              <a:solidFill>
                <a:srgbClr val="800000"/>
              </a:solidFill>
              <a:ln w="0">
                <a:solidFill>
                  <a:srgbClr val="000000"/>
                </a:solidFill>
                <a:prstDash val="solid"/>
                <a:round/>
                <a:headEnd/>
                <a:tailEnd/>
              </a:ln>
            </p:spPr>
            <p:txBody>
              <a:bodyPr/>
              <a:lstStyle/>
              <a:p>
                <a:endParaRPr lang="en-US"/>
              </a:p>
            </p:txBody>
          </p:sp>
          <p:sp>
            <p:nvSpPr>
              <p:cNvPr id="23733" name="Freeform 490"/>
              <p:cNvSpPr>
                <a:spLocks/>
              </p:cNvSpPr>
              <p:nvPr/>
            </p:nvSpPr>
            <p:spPr bwMode="auto">
              <a:xfrm>
                <a:off x="4430" y="1806"/>
                <a:ext cx="29" cy="30"/>
              </a:xfrm>
              <a:custGeom>
                <a:avLst/>
                <a:gdLst>
                  <a:gd name="T0" fmla="*/ 1 w 90"/>
                  <a:gd name="T1" fmla="*/ 28 h 94"/>
                  <a:gd name="T2" fmla="*/ 2 w 90"/>
                  <a:gd name="T3" fmla="*/ 26 h 94"/>
                  <a:gd name="T4" fmla="*/ 3 w 90"/>
                  <a:gd name="T5" fmla="*/ 25 h 94"/>
                  <a:gd name="T6" fmla="*/ 5 w 90"/>
                  <a:gd name="T7" fmla="*/ 24 h 94"/>
                  <a:gd name="T8" fmla="*/ 6 w 90"/>
                  <a:gd name="T9" fmla="*/ 23 h 94"/>
                  <a:gd name="T10" fmla="*/ 8 w 90"/>
                  <a:gd name="T11" fmla="*/ 22 h 94"/>
                  <a:gd name="T12" fmla="*/ 10 w 90"/>
                  <a:gd name="T13" fmla="*/ 21 h 94"/>
                  <a:gd name="T14" fmla="*/ 12 w 90"/>
                  <a:gd name="T15" fmla="*/ 20 h 94"/>
                  <a:gd name="T16" fmla="*/ 15 w 90"/>
                  <a:gd name="T17" fmla="*/ 19 h 94"/>
                  <a:gd name="T18" fmla="*/ 17 w 90"/>
                  <a:gd name="T19" fmla="*/ 18 h 94"/>
                  <a:gd name="T20" fmla="*/ 19 w 90"/>
                  <a:gd name="T21" fmla="*/ 17 h 94"/>
                  <a:gd name="T22" fmla="*/ 21 w 90"/>
                  <a:gd name="T23" fmla="*/ 15 h 94"/>
                  <a:gd name="T24" fmla="*/ 23 w 90"/>
                  <a:gd name="T25" fmla="*/ 12 h 94"/>
                  <a:gd name="T26" fmla="*/ 25 w 90"/>
                  <a:gd name="T27" fmla="*/ 10 h 94"/>
                  <a:gd name="T28" fmla="*/ 27 w 90"/>
                  <a:gd name="T29" fmla="*/ 6 h 94"/>
                  <a:gd name="T30" fmla="*/ 29 w 90"/>
                  <a:gd name="T31" fmla="*/ 3 h 94"/>
                  <a:gd name="T32" fmla="*/ 28 w 90"/>
                  <a:gd name="T33" fmla="*/ 0 h 94"/>
                  <a:gd name="T34" fmla="*/ 27 w 90"/>
                  <a:gd name="T35" fmla="*/ 4 h 94"/>
                  <a:gd name="T36" fmla="*/ 25 w 90"/>
                  <a:gd name="T37" fmla="*/ 7 h 94"/>
                  <a:gd name="T38" fmla="*/ 24 w 90"/>
                  <a:gd name="T39" fmla="*/ 10 h 94"/>
                  <a:gd name="T40" fmla="*/ 22 w 90"/>
                  <a:gd name="T41" fmla="*/ 13 h 94"/>
                  <a:gd name="T42" fmla="*/ 20 w 90"/>
                  <a:gd name="T43" fmla="*/ 15 h 94"/>
                  <a:gd name="T44" fmla="*/ 17 w 90"/>
                  <a:gd name="T45" fmla="*/ 17 h 94"/>
                  <a:gd name="T46" fmla="*/ 15 w 90"/>
                  <a:gd name="T47" fmla="*/ 18 h 94"/>
                  <a:gd name="T48" fmla="*/ 13 w 90"/>
                  <a:gd name="T49" fmla="*/ 19 h 94"/>
                  <a:gd name="T50" fmla="*/ 11 w 90"/>
                  <a:gd name="T51" fmla="*/ 20 h 94"/>
                  <a:gd name="T52" fmla="*/ 9 w 90"/>
                  <a:gd name="T53" fmla="*/ 21 h 94"/>
                  <a:gd name="T54" fmla="*/ 7 w 90"/>
                  <a:gd name="T55" fmla="*/ 22 h 94"/>
                  <a:gd name="T56" fmla="*/ 5 w 90"/>
                  <a:gd name="T57" fmla="*/ 23 h 94"/>
                  <a:gd name="T58" fmla="*/ 3 w 90"/>
                  <a:gd name="T59" fmla="*/ 24 h 94"/>
                  <a:gd name="T60" fmla="*/ 2 w 90"/>
                  <a:gd name="T61" fmla="*/ 25 h 94"/>
                  <a:gd name="T62" fmla="*/ 1 w 90"/>
                  <a:gd name="T63" fmla="*/ 27 h 94"/>
                  <a:gd name="T64" fmla="*/ 0 w 90"/>
                  <a:gd name="T65" fmla="*/ 29 h 94"/>
                  <a:gd name="T66" fmla="*/ 0 w 90"/>
                  <a:gd name="T67" fmla="*/ 29 h 94"/>
                  <a:gd name="T68" fmla="*/ 0 w 90"/>
                  <a:gd name="T69" fmla="*/ 29 h 94"/>
                  <a:gd name="T70" fmla="*/ 0 w 90"/>
                  <a:gd name="T71" fmla="*/ 30 h 94"/>
                  <a:gd name="T72" fmla="*/ 0 w 90"/>
                  <a:gd name="T73" fmla="*/ 30 h 94"/>
                  <a:gd name="T74" fmla="*/ 0 w 90"/>
                  <a:gd name="T75" fmla="*/ 30 h 94"/>
                  <a:gd name="T76" fmla="*/ 0 w 90"/>
                  <a:gd name="T77" fmla="*/ 30 h 94"/>
                  <a:gd name="T78" fmla="*/ 0 w 90"/>
                  <a:gd name="T79" fmla="*/ 30 h 94"/>
                  <a:gd name="T80" fmla="*/ 0 w 90"/>
                  <a:gd name="T81" fmla="*/ 30 h 94"/>
                  <a:gd name="T82" fmla="*/ 0 w 90"/>
                  <a:gd name="T83" fmla="*/ 30 h 94"/>
                  <a:gd name="T84" fmla="*/ 1 w 90"/>
                  <a:gd name="T85" fmla="*/ 30 h 94"/>
                  <a:gd name="T86" fmla="*/ 1 w 90"/>
                  <a:gd name="T87" fmla="*/ 30 h 94"/>
                  <a:gd name="T88" fmla="*/ 1 w 90"/>
                  <a:gd name="T89" fmla="*/ 30 h 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 h="94">
                    <a:moveTo>
                      <a:pt x="2" y="93"/>
                    </a:moveTo>
                    <a:lnTo>
                      <a:pt x="3" y="89"/>
                    </a:lnTo>
                    <a:lnTo>
                      <a:pt x="4" y="86"/>
                    </a:lnTo>
                    <a:lnTo>
                      <a:pt x="5" y="83"/>
                    </a:lnTo>
                    <a:lnTo>
                      <a:pt x="8" y="81"/>
                    </a:lnTo>
                    <a:lnTo>
                      <a:pt x="10" y="79"/>
                    </a:lnTo>
                    <a:lnTo>
                      <a:pt x="12" y="78"/>
                    </a:lnTo>
                    <a:lnTo>
                      <a:pt x="14" y="76"/>
                    </a:lnTo>
                    <a:lnTo>
                      <a:pt x="17" y="73"/>
                    </a:lnTo>
                    <a:lnTo>
                      <a:pt x="19" y="72"/>
                    </a:lnTo>
                    <a:lnTo>
                      <a:pt x="22" y="71"/>
                    </a:lnTo>
                    <a:lnTo>
                      <a:pt x="25" y="70"/>
                    </a:lnTo>
                    <a:lnTo>
                      <a:pt x="28" y="68"/>
                    </a:lnTo>
                    <a:lnTo>
                      <a:pt x="31" y="66"/>
                    </a:lnTo>
                    <a:lnTo>
                      <a:pt x="35" y="65"/>
                    </a:lnTo>
                    <a:lnTo>
                      <a:pt x="38" y="63"/>
                    </a:lnTo>
                    <a:lnTo>
                      <a:pt x="42" y="62"/>
                    </a:lnTo>
                    <a:lnTo>
                      <a:pt x="45" y="60"/>
                    </a:lnTo>
                    <a:lnTo>
                      <a:pt x="48" y="59"/>
                    </a:lnTo>
                    <a:lnTo>
                      <a:pt x="52" y="56"/>
                    </a:lnTo>
                    <a:lnTo>
                      <a:pt x="55" y="54"/>
                    </a:lnTo>
                    <a:lnTo>
                      <a:pt x="59" y="52"/>
                    </a:lnTo>
                    <a:lnTo>
                      <a:pt x="62" y="48"/>
                    </a:lnTo>
                    <a:lnTo>
                      <a:pt x="65" y="46"/>
                    </a:lnTo>
                    <a:lnTo>
                      <a:pt x="69" y="43"/>
                    </a:lnTo>
                    <a:lnTo>
                      <a:pt x="72" y="38"/>
                    </a:lnTo>
                    <a:lnTo>
                      <a:pt x="76" y="35"/>
                    </a:lnTo>
                    <a:lnTo>
                      <a:pt x="78" y="30"/>
                    </a:lnTo>
                    <a:lnTo>
                      <a:pt x="81" y="25"/>
                    </a:lnTo>
                    <a:lnTo>
                      <a:pt x="83" y="20"/>
                    </a:lnTo>
                    <a:lnTo>
                      <a:pt x="86" y="13"/>
                    </a:lnTo>
                    <a:lnTo>
                      <a:pt x="89" y="8"/>
                    </a:lnTo>
                    <a:lnTo>
                      <a:pt x="90" y="1"/>
                    </a:lnTo>
                    <a:lnTo>
                      <a:pt x="88" y="0"/>
                    </a:lnTo>
                    <a:lnTo>
                      <a:pt x="86" y="6"/>
                    </a:lnTo>
                    <a:lnTo>
                      <a:pt x="85" y="12"/>
                    </a:lnTo>
                    <a:lnTo>
                      <a:pt x="81" y="18"/>
                    </a:lnTo>
                    <a:lnTo>
                      <a:pt x="79" y="23"/>
                    </a:lnTo>
                    <a:lnTo>
                      <a:pt x="77" y="28"/>
                    </a:lnTo>
                    <a:lnTo>
                      <a:pt x="73" y="32"/>
                    </a:lnTo>
                    <a:lnTo>
                      <a:pt x="71" y="36"/>
                    </a:lnTo>
                    <a:lnTo>
                      <a:pt x="68" y="40"/>
                    </a:lnTo>
                    <a:lnTo>
                      <a:pt x="64" y="43"/>
                    </a:lnTo>
                    <a:lnTo>
                      <a:pt x="61" y="46"/>
                    </a:lnTo>
                    <a:lnTo>
                      <a:pt x="57" y="48"/>
                    </a:lnTo>
                    <a:lnTo>
                      <a:pt x="54" y="52"/>
                    </a:lnTo>
                    <a:lnTo>
                      <a:pt x="51" y="53"/>
                    </a:lnTo>
                    <a:lnTo>
                      <a:pt x="47" y="55"/>
                    </a:lnTo>
                    <a:lnTo>
                      <a:pt x="44" y="57"/>
                    </a:lnTo>
                    <a:lnTo>
                      <a:pt x="40" y="59"/>
                    </a:lnTo>
                    <a:lnTo>
                      <a:pt x="37" y="61"/>
                    </a:lnTo>
                    <a:lnTo>
                      <a:pt x="34" y="62"/>
                    </a:lnTo>
                    <a:lnTo>
                      <a:pt x="30" y="63"/>
                    </a:lnTo>
                    <a:lnTo>
                      <a:pt x="28" y="65"/>
                    </a:lnTo>
                    <a:lnTo>
                      <a:pt x="25" y="66"/>
                    </a:lnTo>
                    <a:lnTo>
                      <a:pt x="21" y="68"/>
                    </a:lnTo>
                    <a:lnTo>
                      <a:pt x="19" y="70"/>
                    </a:lnTo>
                    <a:lnTo>
                      <a:pt x="15" y="71"/>
                    </a:lnTo>
                    <a:lnTo>
                      <a:pt x="12" y="73"/>
                    </a:lnTo>
                    <a:lnTo>
                      <a:pt x="10" y="74"/>
                    </a:lnTo>
                    <a:lnTo>
                      <a:pt x="8" y="77"/>
                    </a:lnTo>
                    <a:lnTo>
                      <a:pt x="5" y="79"/>
                    </a:lnTo>
                    <a:lnTo>
                      <a:pt x="4" y="81"/>
                    </a:lnTo>
                    <a:lnTo>
                      <a:pt x="2" y="85"/>
                    </a:lnTo>
                    <a:lnTo>
                      <a:pt x="1" y="87"/>
                    </a:lnTo>
                    <a:lnTo>
                      <a:pt x="0" y="91"/>
                    </a:lnTo>
                    <a:lnTo>
                      <a:pt x="0" y="93"/>
                    </a:lnTo>
                    <a:lnTo>
                      <a:pt x="1" y="93"/>
                    </a:lnTo>
                    <a:lnTo>
                      <a:pt x="1" y="94"/>
                    </a:lnTo>
                    <a:lnTo>
                      <a:pt x="1" y="93"/>
                    </a:lnTo>
                    <a:lnTo>
                      <a:pt x="2" y="93"/>
                    </a:lnTo>
                    <a:close/>
                  </a:path>
                </a:pathLst>
              </a:custGeom>
              <a:solidFill>
                <a:srgbClr val="800000"/>
              </a:solidFill>
              <a:ln w="0">
                <a:solidFill>
                  <a:srgbClr val="000000"/>
                </a:solidFill>
                <a:prstDash val="solid"/>
                <a:round/>
                <a:headEnd/>
                <a:tailEnd/>
              </a:ln>
            </p:spPr>
            <p:txBody>
              <a:bodyPr/>
              <a:lstStyle/>
              <a:p>
                <a:endParaRPr lang="en-US"/>
              </a:p>
            </p:txBody>
          </p:sp>
          <p:sp>
            <p:nvSpPr>
              <p:cNvPr id="23734" name="Freeform 491"/>
              <p:cNvSpPr>
                <a:spLocks/>
              </p:cNvSpPr>
              <p:nvPr/>
            </p:nvSpPr>
            <p:spPr bwMode="auto">
              <a:xfrm>
                <a:off x="4430" y="1827"/>
                <a:ext cx="39" cy="13"/>
              </a:xfrm>
              <a:custGeom>
                <a:avLst/>
                <a:gdLst>
                  <a:gd name="T0" fmla="*/ 37 w 121"/>
                  <a:gd name="T1" fmla="*/ 1 h 39"/>
                  <a:gd name="T2" fmla="*/ 38 w 121"/>
                  <a:gd name="T3" fmla="*/ 2 h 39"/>
                  <a:gd name="T4" fmla="*/ 38 w 121"/>
                  <a:gd name="T5" fmla="*/ 4 h 39"/>
                  <a:gd name="T6" fmla="*/ 36 w 121"/>
                  <a:gd name="T7" fmla="*/ 5 h 39"/>
                  <a:gd name="T8" fmla="*/ 34 w 121"/>
                  <a:gd name="T9" fmla="*/ 7 h 39"/>
                  <a:gd name="T10" fmla="*/ 32 w 121"/>
                  <a:gd name="T11" fmla="*/ 8 h 39"/>
                  <a:gd name="T12" fmla="*/ 28 w 121"/>
                  <a:gd name="T13" fmla="*/ 9 h 39"/>
                  <a:gd name="T14" fmla="*/ 24 w 121"/>
                  <a:gd name="T15" fmla="*/ 10 h 39"/>
                  <a:gd name="T16" fmla="*/ 21 w 121"/>
                  <a:gd name="T17" fmla="*/ 11 h 39"/>
                  <a:gd name="T18" fmla="*/ 16 w 121"/>
                  <a:gd name="T19" fmla="*/ 11 h 39"/>
                  <a:gd name="T20" fmla="*/ 13 w 121"/>
                  <a:gd name="T21" fmla="*/ 12 h 39"/>
                  <a:gd name="T22" fmla="*/ 9 w 121"/>
                  <a:gd name="T23" fmla="*/ 12 h 39"/>
                  <a:gd name="T24" fmla="*/ 6 w 121"/>
                  <a:gd name="T25" fmla="*/ 12 h 39"/>
                  <a:gd name="T26" fmla="*/ 4 w 121"/>
                  <a:gd name="T27" fmla="*/ 11 h 39"/>
                  <a:gd name="T28" fmla="*/ 2 w 121"/>
                  <a:gd name="T29" fmla="*/ 11 h 39"/>
                  <a:gd name="T30" fmla="*/ 1 w 121"/>
                  <a:gd name="T31" fmla="*/ 10 h 39"/>
                  <a:gd name="T32" fmla="*/ 1 w 121"/>
                  <a:gd name="T33" fmla="*/ 9 h 39"/>
                  <a:gd name="T34" fmla="*/ 0 w 121"/>
                  <a:gd name="T35" fmla="*/ 10 h 39"/>
                  <a:gd name="T36" fmla="*/ 1 w 121"/>
                  <a:gd name="T37" fmla="*/ 11 h 39"/>
                  <a:gd name="T38" fmla="*/ 2 w 121"/>
                  <a:gd name="T39" fmla="*/ 12 h 39"/>
                  <a:gd name="T40" fmla="*/ 5 w 121"/>
                  <a:gd name="T41" fmla="*/ 13 h 39"/>
                  <a:gd name="T42" fmla="*/ 8 w 121"/>
                  <a:gd name="T43" fmla="*/ 13 h 39"/>
                  <a:gd name="T44" fmla="*/ 11 w 121"/>
                  <a:gd name="T45" fmla="*/ 13 h 39"/>
                  <a:gd name="T46" fmla="*/ 15 w 121"/>
                  <a:gd name="T47" fmla="*/ 13 h 39"/>
                  <a:gd name="T48" fmla="*/ 19 w 121"/>
                  <a:gd name="T49" fmla="*/ 12 h 39"/>
                  <a:gd name="T50" fmla="*/ 23 w 121"/>
                  <a:gd name="T51" fmla="*/ 11 h 39"/>
                  <a:gd name="T52" fmla="*/ 26 w 121"/>
                  <a:gd name="T53" fmla="*/ 11 h 39"/>
                  <a:gd name="T54" fmla="*/ 30 w 121"/>
                  <a:gd name="T55" fmla="*/ 10 h 39"/>
                  <a:gd name="T56" fmla="*/ 33 w 121"/>
                  <a:gd name="T57" fmla="*/ 8 h 39"/>
                  <a:gd name="T58" fmla="*/ 35 w 121"/>
                  <a:gd name="T59" fmla="*/ 7 h 39"/>
                  <a:gd name="T60" fmla="*/ 38 w 121"/>
                  <a:gd name="T61" fmla="*/ 5 h 39"/>
                  <a:gd name="T62" fmla="*/ 39 w 121"/>
                  <a:gd name="T63" fmla="*/ 4 h 39"/>
                  <a:gd name="T64" fmla="*/ 39 w 121"/>
                  <a:gd name="T65" fmla="*/ 1 h 39"/>
                  <a:gd name="T66" fmla="*/ 38 w 121"/>
                  <a:gd name="T67" fmla="*/ 1 h 39"/>
                  <a:gd name="T68" fmla="*/ 38 w 121"/>
                  <a:gd name="T69" fmla="*/ 0 h 39"/>
                  <a:gd name="T70" fmla="*/ 38 w 121"/>
                  <a:gd name="T71" fmla="*/ 0 h 39"/>
                  <a:gd name="T72" fmla="*/ 38 w 121"/>
                  <a:gd name="T73" fmla="*/ 0 h 39"/>
                  <a:gd name="T74" fmla="*/ 38 w 121"/>
                  <a:gd name="T75" fmla="*/ 0 h 39"/>
                  <a:gd name="T76" fmla="*/ 38 w 121"/>
                  <a:gd name="T77" fmla="*/ 0 h 39"/>
                  <a:gd name="T78" fmla="*/ 38 w 121"/>
                  <a:gd name="T79" fmla="*/ 0 h 39"/>
                  <a:gd name="T80" fmla="*/ 38 w 121"/>
                  <a:gd name="T81" fmla="*/ 0 h 39"/>
                  <a:gd name="T82" fmla="*/ 37 w 121"/>
                  <a:gd name="T83" fmla="*/ 0 h 39"/>
                  <a:gd name="T84" fmla="*/ 37 w 121"/>
                  <a:gd name="T85" fmla="*/ 0 h 39"/>
                  <a:gd name="T86" fmla="*/ 37 w 121"/>
                  <a:gd name="T87" fmla="*/ 0 h 39"/>
                  <a:gd name="T88" fmla="*/ 37 w 121"/>
                  <a:gd name="T89" fmla="*/ 1 h 39"/>
                  <a:gd name="T90" fmla="*/ 37 w 121"/>
                  <a:gd name="T91" fmla="*/ 1 h 39"/>
                  <a:gd name="T92" fmla="*/ 37 w 121"/>
                  <a:gd name="T93" fmla="*/ 1 h 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1" h="39">
                    <a:moveTo>
                      <a:pt x="117" y="0"/>
                    </a:moveTo>
                    <a:lnTo>
                      <a:pt x="116" y="3"/>
                    </a:lnTo>
                    <a:lnTo>
                      <a:pt x="118" y="5"/>
                    </a:lnTo>
                    <a:lnTo>
                      <a:pt x="118" y="7"/>
                    </a:lnTo>
                    <a:lnTo>
                      <a:pt x="118" y="9"/>
                    </a:lnTo>
                    <a:lnTo>
                      <a:pt x="117" y="12"/>
                    </a:lnTo>
                    <a:lnTo>
                      <a:pt x="115" y="14"/>
                    </a:lnTo>
                    <a:lnTo>
                      <a:pt x="113" y="16"/>
                    </a:lnTo>
                    <a:lnTo>
                      <a:pt x="110" y="18"/>
                    </a:lnTo>
                    <a:lnTo>
                      <a:pt x="106" y="20"/>
                    </a:lnTo>
                    <a:lnTo>
                      <a:pt x="102" y="22"/>
                    </a:lnTo>
                    <a:lnTo>
                      <a:pt x="98" y="24"/>
                    </a:lnTo>
                    <a:lnTo>
                      <a:pt x="92" y="25"/>
                    </a:lnTo>
                    <a:lnTo>
                      <a:pt x="87" y="28"/>
                    </a:lnTo>
                    <a:lnTo>
                      <a:pt x="81" y="29"/>
                    </a:lnTo>
                    <a:lnTo>
                      <a:pt x="75" y="31"/>
                    </a:lnTo>
                    <a:lnTo>
                      <a:pt x="70" y="32"/>
                    </a:lnTo>
                    <a:lnTo>
                      <a:pt x="64" y="33"/>
                    </a:lnTo>
                    <a:lnTo>
                      <a:pt x="57" y="34"/>
                    </a:lnTo>
                    <a:lnTo>
                      <a:pt x="51" y="34"/>
                    </a:lnTo>
                    <a:lnTo>
                      <a:pt x="46" y="35"/>
                    </a:lnTo>
                    <a:lnTo>
                      <a:pt x="40" y="35"/>
                    </a:lnTo>
                    <a:lnTo>
                      <a:pt x="34" y="35"/>
                    </a:lnTo>
                    <a:lnTo>
                      <a:pt x="29" y="35"/>
                    </a:lnTo>
                    <a:lnTo>
                      <a:pt x="24" y="35"/>
                    </a:lnTo>
                    <a:lnTo>
                      <a:pt x="20" y="35"/>
                    </a:lnTo>
                    <a:lnTo>
                      <a:pt x="15" y="35"/>
                    </a:lnTo>
                    <a:lnTo>
                      <a:pt x="12" y="34"/>
                    </a:lnTo>
                    <a:lnTo>
                      <a:pt x="8" y="33"/>
                    </a:lnTo>
                    <a:lnTo>
                      <a:pt x="6" y="32"/>
                    </a:lnTo>
                    <a:lnTo>
                      <a:pt x="4" y="31"/>
                    </a:lnTo>
                    <a:lnTo>
                      <a:pt x="3" y="30"/>
                    </a:lnTo>
                    <a:lnTo>
                      <a:pt x="3" y="29"/>
                    </a:lnTo>
                    <a:lnTo>
                      <a:pt x="3" y="28"/>
                    </a:lnTo>
                    <a:lnTo>
                      <a:pt x="0" y="26"/>
                    </a:lnTo>
                    <a:lnTo>
                      <a:pt x="0" y="29"/>
                    </a:lnTo>
                    <a:lnTo>
                      <a:pt x="2" y="31"/>
                    </a:lnTo>
                    <a:lnTo>
                      <a:pt x="3" y="34"/>
                    </a:lnTo>
                    <a:lnTo>
                      <a:pt x="5" y="35"/>
                    </a:lnTo>
                    <a:lnTo>
                      <a:pt x="7" y="37"/>
                    </a:lnTo>
                    <a:lnTo>
                      <a:pt x="11" y="38"/>
                    </a:lnTo>
                    <a:lnTo>
                      <a:pt x="15" y="38"/>
                    </a:lnTo>
                    <a:lnTo>
                      <a:pt x="19" y="39"/>
                    </a:lnTo>
                    <a:lnTo>
                      <a:pt x="24" y="39"/>
                    </a:lnTo>
                    <a:lnTo>
                      <a:pt x="29" y="39"/>
                    </a:lnTo>
                    <a:lnTo>
                      <a:pt x="34" y="39"/>
                    </a:lnTo>
                    <a:lnTo>
                      <a:pt x="40" y="39"/>
                    </a:lnTo>
                    <a:lnTo>
                      <a:pt x="46" y="38"/>
                    </a:lnTo>
                    <a:lnTo>
                      <a:pt x="51" y="38"/>
                    </a:lnTo>
                    <a:lnTo>
                      <a:pt x="58" y="37"/>
                    </a:lnTo>
                    <a:lnTo>
                      <a:pt x="64" y="35"/>
                    </a:lnTo>
                    <a:lnTo>
                      <a:pt x="71" y="34"/>
                    </a:lnTo>
                    <a:lnTo>
                      <a:pt x="76" y="33"/>
                    </a:lnTo>
                    <a:lnTo>
                      <a:pt x="82" y="32"/>
                    </a:lnTo>
                    <a:lnTo>
                      <a:pt x="88" y="31"/>
                    </a:lnTo>
                    <a:lnTo>
                      <a:pt x="93" y="29"/>
                    </a:lnTo>
                    <a:lnTo>
                      <a:pt x="98" y="28"/>
                    </a:lnTo>
                    <a:lnTo>
                      <a:pt x="102" y="25"/>
                    </a:lnTo>
                    <a:lnTo>
                      <a:pt x="107" y="23"/>
                    </a:lnTo>
                    <a:lnTo>
                      <a:pt x="110" y="21"/>
                    </a:lnTo>
                    <a:lnTo>
                      <a:pt x="114" y="18"/>
                    </a:lnTo>
                    <a:lnTo>
                      <a:pt x="117" y="16"/>
                    </a:lnTo>
                    <a:lnTo>
                      <a:pt x="120" y="14"/>
                    </a:lnTo>
                    <a:lnTo>
                      <a:pt x="121" y="11"/>
                    </a:lnTo>
                    <a:lnTo>
                      <a:pt x="121" y="7"/>
                    </a:lnTo>
                    <a:lnTo>
                      <a:pt x="120" y="4"/>
                    </a:lnTo>
                    <a:lnTo>
                      <a:pt x="118" y="1"/>
                    </a:lnTo>
                    <a:lnTo>
                      <a:pt x="118" y="4"/>
                    </a:lnTo>
                    <a:lnTo>
                      <a:pt x="118" y="1"/>
                    </a:lnTo>
                    <a:lnTo>
                      <a:pt x="118" y="0"/>
                    </a:lnTo>
                    <a:lnTo>
                      <a:pt x="117" y="0"/>
                    </a:lnTo>
                    <a:lnTo>
                      <a:pt x="117" y="1"/>
                    </a:lnTo>
                    <a:lnTo>
                      <a:pt x="116" y="1"/>
                    </a:lnTo>
                    <a:lnTo>
                      <a:pt x="116" y="3"/>
                    </a:lnTo>
                    <a:lnTo>
                      <a:pt x="117" y="0"/>
                    </a:lnTo>
                    <a:close/>
                  </a:path>
                </a:pathLst>
              </a:custGeom>
              <a:solidFill>
                <a:srgbClr val="800000"/>
              </a:solidFill>
              <a:ln w="0">
                <a:solidFill>
                  <a:srgbClr val="000000"/>
                </a:solidFill>
                <a:prstDash val="solid"/>
                <a:round/>
                <a:headEnd/>
                <a:tailEnd/>
              </a:ln>
            </p:spPr>
            <p:txBody>
              <a:bodyPr/>
              <a:lstStyle/>
              <a:p>
                <a:endParaRPr lang="en-US"/>
              </a:p>
            </p:txBody>
          </p:sp>
          <p:sp>
            <p:nvSpPr>
              <p:cNvPr id="23735" name="Freeform 492"/>
              <p:cNvSpPr>
                <a:spLocks/>
              </p:cNvSpPr>
              <p:nvPr/>
            </p:nvSpPr>
            <p:spPr bwMode="auto">
              <a:xfrm>
                <a:off x="4467" y="1810"/>
                <a:ext cx="7" cy="19"/>
              </a:xfrm>
              <a:custGeom>
                <a:avLst/>
                <a:gdLst>
                  <a:gd name="T0" fmla="*/ 5 w 21"/>
                  <a:gd name="T1" fmla="*/ 0 h 59"/>
                  <a:gd name="T2" fmla="*/ 5 w 21"/>
                  <a:gd name="T3" fmla="*/ 2 h 59"/>
                  <a:gd name="T4" fmla="*/ 6 w 21"/>
                  <a:gd name="T5" fmla="*/ 4 h 59"/>
                  <a:gd name="T6" fmla="*/ 6 w 21"/>
                  <a:gd name="T7" fmla="*/ 6 h 59"/>
                  <a:gd name="T8" fmla="*/ 6 w 21"/>
                  <a:gd name="T9" fmla="*/ 7 h 59"/>
                  <a:gd name="T10" fmla="*/ 6 w 21"/>
                  <a:gd name="T11" fmla="*/ 9 h 59"/>
                  <a:gd name="T12" fmla="*/ 6 w 21"/>
                  <a:gd name="T13" fmla="*/ 10 h 59"/>
                  <a:gd name="T14" fmla="*/ 6 w 21"/>
                  <a:gd name="T15" fmla="*/ 11 h 59"/>
                  <a:gd name="T16" fmla="*/ 6 w 21"/>
                  <a:gd name="T17" fmla="*/ 12 h 59"/>
                  <a:gd name="T18" fmla="*/ 5 w 21"/>
                  <a:gd name="T19" fmla="*/ 13 h 59"/>
                  <a:gd name="T20" fmla="*/ 5 w 21"/>
                  <a:gd name="T21" fmla="*/ 14 h 59"/>
                  <a:gd name="T22" fmla="*/ 5 w 21"/>
                  <a:gd name="T23" fmla="*/ 14 h 59"/>
                  <a:gd name="T24" fmla="*/ 4 w 21"/>
                  <a:gd name="T25" fmla="*/ 15 h 59"/>
                  <a:gd name="T26" fmla="*/ 3 w 21"/>
                  <a:gd name="T27" fmla="*/ 16 h 59"/>
                  <a:gd name="T28" fmla="*/ 2 w 21"/>
                  <a:gd name="T29" fmla="*/ 17 h 59"/>
                  <a:gd name="T30" fmla="*/ 1 w 21"/>
                  <a:gd name="T31" fmla="*/ 17 h 59"/>
                  <a:gd name="T32" fmla="*/ 0 w 21"/>
                  <a:gd name="T33" fmla="*/ 18 h 59"/>
                  <a:gd name="T34" fmla="*/ 1 w 21"/>
                  <a:gd name="T35" fmla="*/ 19 h 59"/>
                  <a:gd name="T36" fmla="*/ 2 w 21"/>
                  <a:gd name="T37" fmla="*/ 18 h 59"/>
                  <a:gd name="T38" fmla="*/ 3 w 21"/>
                  <a:gd name="T39" fmla="*/ 17 h 59"/>
                  <a:gd name="T40" fmla="*/ 4 w 21"/>
                  <a:gd name="T41" fmla="*/ 16 h 59"/>
                  <a:gd name="T42" fmla="*/ 5 w 21"/>
                  <a:gd name="T43" fmla="*/ 16 h 59"/>
                  <a:gd name="T44" fmla="*/ 6 w 21"/>
                  <a:gd name="T45" fmla="*/ 14 h 59"/>
                  <a:gd name="T46" fmla="*/ 6 w 21"/>
                  <a:gd name="T47" fmla="*/ 14 h 59"/>
                  <a:gd name="T48" fmla="*/ 7 w 21"/>
                  <a:gd name="T49" fmla="*/ 13 h 59"/>
                  <a:gd name="T50" fmla="*/ 7 w 21"/>
                  <a:gd name="T51" fmla="*/ 12 h 59"/>
                  <a:gd name="T52" fmla="*/ 7 w 21"/>
                  <a:gd name="T53" fmla="*/ 11 h 59"/>
                  <a:gd name="T54" fmla="*/ 7 w 21"/>
                  <a:gd name="T55" fmla="*/ 9 h 59"/>
                  <a:gd name="T56" fmla="*/ 7 w 21"/>
                  <a:gd name="T57" fmla="*/ 8 h 59"/>
                  <a:gd name="T58" fmla="*/ 7 w 21"/>
                  <a:gd name="T59" fmla="*/ 6 h 59"/>
                  <a:gd name="T60" fmla="*/ 7 w 21"/>
                  <a:gd name="T61" fmla="*/ 5 h 59"/>
                  <a:gd name="T62" fmla="*/ 7 w 21"/>
                  <a:gd name="T63" fmla="*/ 3 h 59"/>
                  <a:gd name="T64" fmla="*/ 6 w 21"/>
                  <a:gd name="T65" fmla="*/ 1 h 59"/>
                  <a:gd name="T66" fmla="*/ 6 w 21"/>
                  <a:gd name="T67" fmla="*/ 0 h 59"/>
                  <a:gd name="T68" fmla="*/ 6 w 21"/>
                  <a:gd name="T69" fmla="*/ 0 h 59"/>
                  <a:gd name="T70" fmla="*/ 6 w 21"/>
                  <a:gd name="T71" fmla="*/ 0 h 59"/>
                  <a:gd name="T72" fmla="*/ 6 w 21"/>
                  <a:gd name="T73" fmla="*/ 0 h 59"/>
                  <a:gd name="T74" fmla="*/ 6 w 21"/>
                  <a:gd name="T75" fmla="*/ 0 h 59"/>
                  <a:gd name="T76" fmla="*/ 6 w 21"/>
                  <a:gd name="T77" fmla="*/ 0 h 59"/>
                  <a:gd name="T78" fmla="*/ 6 w 21"/>
                  <a:gd name="T79" fmla="*/ 0 h 59"/>
                  <a:gd name="T80" fmla="*/ 5 w 21"/>
                  <a:gd name="T81" fmla="*/ 0 h 59"/>
                  <a:gd name="T82" fmla="*/ 5 w 21"/>
                  <a:gd name="T83" fmla="*/ 0 h 59"/>
                  <a:gd name="T84" fmla="*/ 5 w 21"/>
                  <a:gd name="T85" fmla="*/ 0 h 59"/>
                  <a:gd name="T86" fmla="*/ 5 w 21"/>
                  <a:gd name="T87" fmla="*/ 0 h 59"/>
                  <a:gd name="T88" fmla="*/ 5 w 21"/>
                  <a:gd name="T89" fmla="*/ 0 h 59"/>
                  <a:gd name="T90" fmla="*/ 5 w 21"/>
                  <a:gd name="T91" fmla="*/ 0 h 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 h="59">
                    <a:moveTo>
                      <a:pt x="16" y="1"/>
                    </a:moveTo>
                    <a:lnTo>
                      <a:pt x="16" y="1"/>
                    </a:lnTo>
                    <a:lnTo>
                      <a:pt x="16" y="4"/>
                    </a:lnTo>
                    <a:lnTo>
                      <a:pt x="16" y="7"/>
                    </a:lnTo>
                    <a:lnTo>
                      <a:pt x="16" y="10"/>
                    </a:lnTo>
                    <a:lnTo>
                      <a:pt x="17" y="12"/>
                    </a:lnTo>
                    <a:lnTo>
                      <a:pt x="17" y="16"/>
                    </a:lnTo>
                    <a:lnTo>
                      <a:pt x="17" y="18"/>
                    </a:lnTo>
                    <a:lnTo>
                      <a:pt x="17" y="20"/>
                    </a:lnTo>
                    <a:lnTo>
                      <a:pt x="18" y="22"/>
                    </a:lnTo>
                    <a:lnTo>
                      <a:pt x="18" y="25"/>
                    </a:lnTo>
                    <a:lnTo>
                      <a:pt x="18" y="27"/>
                    </a:lnTo>
                    <a:lnTo>
                      <a:pt x="18" y="28"/>
                    </a:lnTo>
                    <a:lnTo>
                      <a:pt x="18" y="30"/>
                    </a:lnTo>
                    <a:lnTo>
                      <a:pt x="18" y="33"/>
                    </a:lnTo>
                    <a:lnTo>
                      <a:pt x="17" y="34"/>
                    </a:lnTo>
                    <a:lnTo>
                      <a:pt x="17" y="35"/>
                    </a:lnTo>
                    <a:lnTo>
                      <a:pt x="17" y="37"/>
                    </a:lnTo>
                    <a:lnTo>
                      <a:pt x="17" y="38"/>
                    </a:lnTo>
                    <a:lnTo>
                      <a:pt x="16" y="39"/>
                    </a:lnTo>
                    <a:lnTo>
                      <a:pt x="16" y="41"/>
                    </a:lnTo>
                    <a:lnTo>
                      <a:pt x="15" y="42"/>
                    </a:lnTo>
                    <a:lnTo>
                      <a:pt x="15" y="44"/>
                    </a:lnTo>
                    <a:lnTo>
                      <a:pt x="14" y="45"/>
                    </a:lnTo>
                    <a:lnTo>
                      <a:pt x="13" y="46"/>
                    </a:lnTo>
                    <a:lnTo>
                      <a:pt x="12" y="47"/>
                    </a:lnTo>
                    <a:lnTo>
                      <a:pt x="12" y="49"/>
                    </a:lnTo>
                    <a:lnTo>
                      <a:pt x="10" y="50"/>
                    </a:lnTo>
                    <a:lnTo>
                      <a:pt x="8" y="51"/>
                    </a:lnTo>
                    <a:lnTo>
                      <a:pt x="7" y="52"/>
                    </a:lnTo>
                    <a:lnTo>
                      <a:pt x="6" y="53"/>
                    </a:lnTo>
                    <a:lnTo>
                      <a:pt x="4" y="54"/>
                    </a:lnTo>
                    <a:lnTo>
                      <a:pt x="3" y="55"/>
                    </a:lnTo>
                    <a:lnTo>
                      <a:pt x="0" y="56"/>
                    </a:lnTo>
                    <a:lnTo>
                      <a:pt x="1" y="59"/>
                    </a:lnTo>
                    <a:lnTo>
                      <a:pt x="4" y="58"/>
                    </a:lnTo>
                    <a:lnTo>
                      <a:pt x="5" y="56"/>
                    </a:lnTo>
                    <a:lnTo>
                      <a:pt x="7" y="55"/>
                    </a:lnTo>
                    <a:lnTo>
                      <a:pt x="8" y="54"/>
                    </a:lnTo>
                    <a:lnTo>
                      <a:pt x="10" y="53"/>
                    </a:lnTo>
                    <a:lnTo>
                      <a:pt x="12" y="52"/>
                    </a:lnTo>
                    <a:lnTo>
                      <a:pt x="13" y="51"/>
                    </a:lnTo>
                    <a:lnTo>
                      <a:pt x="14" y="50"/>
                    </a:lnTo>
                    <a:lnTo>
                      <a:pt x="15" y="49"/>
                    </a:lnTo>
                    <a:lnTo>
                      <a:pt x="16" y="46"/>
                    </a:lnTo>
                    <a:lnTo>
                      <a:pt x="17" y="45"/>
                    </a:lnTo>
                    <a:lnTo>
                      <a:pt x="17" y="44"/>
                    </a:lnTo>
                    <a:lnTo>
                      <a:pt x="18" y="42"/>
                    </a:lnTo>
                    <a:lnTo>
                      <a:pt x="18" y="41"/>
                    </a:lnTo>
                    <a:lnTo>
                      <a:pt x="20" y="39"/>
                    </a:lnTo>
                    <a:lnTo>
                      <a:pt x="20" y="37"/>
                    </a:lnTo>
                    <a:lnTo>
                      <a:pt x="21" y="36"/>
                    </a:lnTo>
                    <a:lnTo>
                      <a:pt x="21" y="34"/>
                    </a:lnTo>
                    <a:lnTo>
                      <a:pt x="21" y="33"/>
                    </a:lnTo>
                    <a:lnTo>
                      <a:pt x="21" y="30"/>
                    </a:lnTo>
                    <a:lnTo>
                      <a:pt x="21" y="28"/>
                    </a:lnTo>
                    <a:lnTo>
                      <a:pt x="21" y="26"/>
                    </a:lnTo>
                    <a:lnTo>
                      <a:pt x="21" y="25"/>
                    </a:lnTo>
                    <a:lnTo>
                      <a:pt x="21" y="22"/>
                    </a:lnTo>
                    <a:lnTo>
                      <a:pt x="21" y="20"/>
                    </a:lnTo>
                    <a:lnTo>
                      <a:pt x="21" y="18"/>
                    </a:lnTo>
                    <a:lnTo>
                      <a:pt x="20" y="15"/>
                    </a:lnTo>
                    <a:lnTo>
                      <a:pt x="20" y="12"/>
                    </a:lnTo>
                    <a:lnTo>
                      <a:pt x="20" y="10"/>
                    </a:lnTo>
                    <a:lnTo>
                      <a:pt x="18" y="7"/>
                    </a:lnTo>
                    <a:lnTo>
                      <a:pt x="18" y="3"/>
                    </a:lnTo>
                    <a:lnTo>
                      <a:pt x="18" y="1"/>
                    </a:lnTo>
                    <a:lnTo>
                      <a:pt x="18" y="0"/>
                    </a:lnTo>
                    <a:lnTo>
                      <a:pt x="17" y="0"/>
                    </a:lnTo>
                    <a:lnTo>
                      <a:pt x="16" y="0"/>
                    </a:lnTo>
                    <a:lnTo>
                      <a:pt x="16" y="1"/>
                    </a:lnTo>
                    <a:close/>
                  </a:path>
                </a:pathLst>
              </a:custGeom>
              <a:solidFill>
                <a:srgbClr val="800000"/>
              </a:solidFill>
              <a:ln w="0">
                <a:solidFill>
                  <a:srgbClr val="000000"/>
                </a:solidFill>
                <a:prstDash val="solid"/>
                <a:round/>
                <a:headEnd/>
                <a:tailEnd/>
              </a:ln>
            </p:spPr>
            <p:txBody>
              <a:bodyPr/>
              <a:lstStyle/>
              <a:p>
                <a:endParaRPr lang="en-US"/>
              </a:p>
            </p:txBody>
          </p:sp>
          <p:sp>
            <p:nvSpPr>
              <p:cNvPr id="23736" name="Freeform 493"/>
              <p:cNvSpPr>
                <a:spLocks/>
              </p:cNvSpPr>
              <p:nvPr/>
            </p:nvSpPr>
            <p:spPr bwMode="auto">
              <a:xfrm>
                <a:off x="4472" y="1731"/>
                <a:ext cx="21" cy="79"/>
              </a:xfrm>
              <a:custGeom>
                <a:avLst/>
                <a:gdLst>
                  <a:gd name="T0" fmla="*/ 20 w 66"/>
                  <a:gd name="T1" fmla="*/ 1 h 252"/>
                  <a:gd name="T2" fmla="*/ 18 w 66"/>
                  <a:gd name="T3" fmla="*/ 5 h 252"/>
                  <a:gd name="T4" fmla="*/ 17 w 66"/>
                  <a:gd name="T5" fmla="*/ 10 h 252"/>
                  <a:gd name="T6" fmla="*/ 15 w 66"/>
                  <a:gd name="T7" fmla="*/ 15 h 252"/>
                  <a:gd name="T8" fmla="*/ 14 w 66"/>
                  <a:gd name="T9" fmla="*/ 20 h 252"/>
                  <a:gd name="T10" fmla="*/ 12 w 66"/>
                  <a:gd name="T11" fmla="*/ 24 h 252"/>
                  <a:gd name="T12" fmla="*/ 11 w 66"/>
                  <a:gd name="T13" fmla="*/ 29 h 252"/>
                  <a:gd name="T14" fmla="*/ 9 w 66"/>
                  <a:gd name="T15" fmla="*/ 34 h 252"/>
                  <a:gd name="T16" fmla="*/ 7 w 66"/>
                  <a:gd name="T17" fmla="*/ 39 h 252"/>
                  <a:gd name="T18" fmla="*/ 6 w 66"/>
                  <a:gd name="T19" fmla="*/ 44 h 252"/>
                  <a:gd name="T20" fmla="*/ 5 w 66"/>
                  <a:gd name="T21" fmla="*/ 48 h 252"/>
                  <a:gd name="T22" fmla="*/ 4 w 66"/>
                  <a:gd name="T23" fmla="*/ 53 h 252"/>
                  <a:gd name="T24" fmla="*/ 3 w 66"/>
                  <a:gd name="T25" fmla="*/ 58 h 252"/>
                  <a:gd name="T26" fmla="*/ 2 w 66"/>
                  <a:gd name="T27" fmla="*/ 63 h 252"/>
                  <a:gd name="T28" fmla="*/ 1 w 66"/>
                  <a:gd name="T29" fmla="*/ 68 h 252"/>
                  <a:gd name="T30" fmla="*/ 0 w 66"/>
                  <a:gd name="T31" fmla="*/ 73 h 252"/>
                  <a:gd name="T32" fmla="*/ 0 w 66"/>
                  <a:gd name="T33" fmla="*/ 79 h 252"/>
                  <a:gd name="T34" fmla="*/ 1 w 66"/>
                  <a:gd name="T35" fmla="*/ 76 h 252"/>
                  <a:gd name="T36" fmla="*/ 2 w 66"/>
                  <a:gd name="T37" fmla="*/ 71 h 252"/>
                  <a:gd name="T38" fmla="*/ 2 w 66"/>
                  <a:gd name="T39" fmla="*/ 66 h 252"/>
                  <a:gd name="T40" fmla="*/ 3 w 66"/>
                  <a:gd name="T41" fmla="*/ 61 h 252"/>
                  <a:gd name="T42" fmla="*/ 4 w 66"/>
                  <a:gd name="T43" fmla="*/ 56 h 252"/>
                  <a:gd name="T44" fmla="*/ 5 w 66"/>
                  <a:gd name="T45" fmla="*/ 51 h 252"/>
                  <a:gd name="T46" fmla="*/ 6 w 66"/>
                  <a:gd name="T47" fmla="*/ 46 h 252"/>
                  <a:gd name="T48" fmla="*/ 7 w 66"/>
                  <a:gd name="T49" fmla="*/ 41 h 252"/>
                  <a:gd name="T50" fmla="*/ 9 w 66"/>
                  <a:gd name="T51" fmla="*/ 36 h 252"/>
                  <a:gd name="T52" fmla="*/ 11 w 66"/>
                  <a:gd name="T53" fmla="*/ 32 h 252"/>
                  <a:gd name="T54" fmla="*/ 12 w 66"/>
                  <a:gd name="T55" fmla="*/ 27 h 252"/>
                  <a:gd name="T56" fmla="*/ 14 w 66"/>
                  <a:gd name="T57" fmla="*/ 22 h 252"/>
                  <a:gd name="T58" fmla="*/ 15 w 66"/>
                  <a:gd name="T59" fmla="*/ 18 h 252"/>
                  <a:gd name="T60" fmla="*/ 17 w 66"/>
                  <a:gd name="T61" fmla="*/ 13 h 252"/>
                  <a:gd name="T62" fmla="*/ 18 w 66"/>
                  <a:gd name="T63" fmla="*/ 8 h 252"/>
                  <a:gd name="T64" fmla="*/ 20 w 66"/>
                  <a:gd name="T65" fmla="*/ 3 h 252"/>
                  <a:gd name="T66" fmla="*/ 21 w 66"/>
                  <a:gd name="T67" fmla="*/ 1 h 252"/>
                  <a:gd name="T68" fmla="*/ 21 w 66"/>
                  <a:gd name="T69" fmla="*/ 1 h 252"/>
                  <a:gd name="T70" fmla="*/ 21 w 66"/>
                  <a:gd name="T71" fmla="*/ 1 h 252"/>
                  <a:gd name="T72" fmla="*/ 21 w 66"/>
                  <a:gd name="T73" fmla="*/ 1 h 252"/>
                  <a:gd name="T74" fmla="*/ 21 w 66"/>
                  <a:gd name="T75" fmla="*/ 0 h 252"/>
                  <a:gd name="T76" fmla="*/ 21 w 66"/>
                  <a:gd name="T77" fmla="*/ 0 h 252"/>
                  <a:gd name="T78" fmla="*/ 21 w 66"/>
                  <a:gd name="T79" fmla="*/ 0 h 252"/>
                  <a:gd name="T80" fmla="*/ 21 w 66"/>
                  <a:gd name="T81" fmla="*/ 0 h 252"/>
                  <a:gd name="T82" fmla="*/ 21 w 66"/>
                  <a:gd name="T83" fmla="*/ 0 h 252"/>
                  <a:gd name="T84" fmla="*/ 20 w 66"/>
                  <a:gd name="T85" fmla="*/ 0 h 252"/>
                  <a:gd name="T86" fmla="*/ 20 w 66"/>
                  <a:gd name="T87" fmla="*/ 0 h 252"/>
                  <a:gd name="T88" fmla="*/ 20 w 66"/>
                  <a:gd name="T89" fmla="*/ 0 h 252"/>
                  <a:gd name="T90" fmla="*/ 20 w 66"/>
                  <a:gd name="T91" fmla="*/ 0 h 252"/>
                  <a:gd name="T92" fmla="*/ 20 w 66"/>
                  <a:gd name="T93" fmla="*/ 0 h 252"/>
                  <a:gd name="T94" fmla="*/ 20 w 66"/>
                  <a:gd name="T95" fmla="*/ 1 h 2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 h="252">
                    <a:moveTo>
                      <a:pt x="62" y="2"/>
                    </a:moveTo>
                    <a:lnTo>
                      <a:pt x="62" y="2"/>
                    </a:lnTo>
                    <a:lnTo>
                      <a:pt x="60" y="9"/>
                    </a:lnTo>
                    <a:lnTo>
                      <a:pt x="58" y="17"/>
                    </a:lnTo>
                    <a:lnTo>
                      <a:pt x="56" y="24"/>
                    </a:lnTo>
                    <a:lnTo>
                      <a:pt x="53" y="32"/>
                    </a:lnTo>
                    <a:lnTo>
                      <a:pt x="51" y="40"/>
                    </a:lnTo>
                    <a:lnTo>
                      <a:pt x="48" y="47"/>
                    </a:lnTo>
                    <a:lnTo>
                      <a:pt x="45" y="55"/>
                    </a:lnTo>
                    <a:lnTo>
                      <a:pt x="43" y="63"/>
                    </a:lnTo>
                    <a:lnTo>
                      <a:pt x="41" y="69"/>
                    </a:lnTo>
                    <a:lnTo>
                      <a:pt x="37" y="77"/>
                    </a:lnTo>
                    <a:lnTo>
                      <a:pt x="35" y="85"/>
                    </a:lnTo>
                    <a:lnTo>
                      <a:pt x="33" y="92"/>
                    </a:lnTo>
                    <a:lnTo>
                      <a:pt x="31" y="100"/>
                    </a:lnTo>
                    <a:lnTo>
                      <a:pt x="28" y="108"/>
                    </a:lnTo>
                    <a:lnTo>
                      <a:pt x="25" y="115"/>
                    </a:lnTo>
                    <a:lnTo>
                      <a:pt x="23" y="123"/>
                    </a:lnTo>
                    <a:lnTo>
                      <a:pt x="20" y="131"/>
                    </a:lnTo>
                    <a:lnTo>
                      <a:pt x="18" y="139"/>
                    </a:lnTo>
                    <a:lnTo>
                      <a:pt x="17" y="145"/>
                    </a:lnTo>
                    <a:lnTo>
                      <a:pt x="15" y="153"/>
                    </a:lnTo>
                    <a:lnTo>
                      <a:pt x="12" y="161"/>
                    </a:lnTo>
                    <a:lnTo>
                      <a:pt x="11" y="169"/>
                    </a:lnTo>
                    <a:lnTo>
                      <a:pt x="9" y="177"/>
                    </a:lnTo>
                    <a:lnTo>
                      <a:pt x="8" y="185"/>
                    </a:lnTo>
                    <a:lnTo>
                      <a:pt x="6" y="193"/>
                    </a:lnTo>
                    <a:lnTo>
                      <a:pt x="5" y="201"/>
                    </a:lnTo>
                    <a:lnTo>
                      <a:pt x="3" y="209"/>
                    </a:lnTo>
                    <a:lnTo>
                      <a:pt x="2" y="218"/>
                    </a:lnTo>
                    <a:lnTo>
                      <a:pt x="2" y="226"/>
                    </a:lnTo>
                    <a:lnTo>
                      <a:pt x="1" y="234"/>
                    </a:lnTo>
                    <a:lnTo>
                      <a:pt x="1" y="243"/>
                    </a:lnTo>
                    <a:lnTo>
                      <a:pt x="0" y="251"/>
                    </a:lnTo>
                    <a:lnTo>
                      <a:pt x="3" y="252"/>
                    </a:lnTo>
                    <a:lnTo>
                      <a:pt x="3" y="243"/>
                    </a:lnTo>
                    <a:lnTo>
                      <a:pt x="3" y="235"/>
                    </a:lnTo>
                    <a:lnTo>
                      <a:pt x="5" y="226"/>
                    </a:lnTo>
                    <a:lnTo>
                      <a:pt x="6" y="218"/>
                    </a:lnTo>
                    <a:lnTo>
                      <a:pt x="6" y="210"/>
                    </a:lnTo>
                    <a:lnTo>
                      <a:pt x="8" y="202"/>
                    </a:lnTo>
                    <a:lnTo>
                      <a:pt x="9" y="194"/>
                    </a:lnTo>
                    <a:lnTo>
                      <a:pt x="10" y="186"/>
                    </a:lnTo>
                    <a:lnTo>
                      <a:pt x="11" y="178"/>
                    </a:lnTo>
                    <a:lnTo>
                      <a:pt x="14" y="170"/>
                    </a:lnTo>
                    <a:lnTo>
                      <a:pt x="15" y="162"/>
                    </a:lnTo>
                    <a:lnTo>
                      <a:pt x="17" y="154"/>
                    </a:lnTo>
                    <a:lnTo>
                      <a:pt x="19" y="146"/>
                    </a:lnTo>
                    <a:lnTo>
                      <a:pt x="20" y="139"/>
                    </a:lnTo>
                    <a:lnTo>
                      <a:pt x="23" y="131"/>
                    </a:lnTo>
                    <a:lnTo>
                      <a:pt x="25" y="124"/>
                    </a:lnTo>
                    <a:lnTo>
                      <a:pt x="28" y="116"/>
                    </a:lnTo>
                    <a:lnTo>
                      <a:pt x="31" y="108"/>
                    </a:lnTo>
                    <a:lnTo>
                      <a:pt x="33" y="101"/>
                    </a:lnTo>
                    <a:lnTo>
                      <a:pt x="35" y="93"/>
                    </a:lnTo>
                    <a:lnTo>
                      <a:pt x="37" y="85"/>
                    </a:lnTo>
                    <a:lnTo>
                      <a:pt x="40" y="78"/>
                    </a:lnTo>
                    <a:lnTo>
                      <a:pt x="43" y="71"/>
                    </a:lnTo>
                    <a:lnTo>
                      <a:pt x="45" y="64"/>
                    </a:lnTo>
                    <a:lnTo>
                      <a:pt x="48" y="56"/>
                    </a:lnTo>
                    <a:lnTo>
                      <a:pt x="50" y="48"/>
                    </a:lnTo>
                    <a:lnTo>
                      <a:pt x="53" y="41"/>
                    </a:lnTo>
                    <a:lnTo>
                      <a:pt x="56" y="33"/>
                    </a:lnTo>
                    <a:lnTo>
                      <a:pt x="58" y="25"/>
                    </a:lnTo>
                    <a:lnTo>
                      <a:pt x="60" y="18"/>
                    </a:lnTo>
                    <a:lnTo>
                      <a:pt x="62" y="10"/>
                    </a:lnTo>
                    <a:lnTo>
                      <a:pt x="65" y="2"/>
                    </a:lnTo>
                    <a:lnTo>
                      <a:pt x="66" y="2"/>
                    </a:lnTo>
                    <a:lnTo>
                      <a:pt x="65" y="2"/>
                    </a:lnTo>
                    <a:lnTo>
                      <a:pt x="65" y="1"/>
                    </a:lnTo>
                    <a:lnTo>
                      <a:pt x="63" y="0"/>
                    </a:lnTo>
                    <a:lnTo>
                      <a:pt x="63" y="1"/>
                    </a:lnTo>
                    <a:lnTo>
                      <a:pt x="62" y="1"/>
                    </a:lnTo>
                    <a:lnTo>
                      <a:pt x="62" y="2"/>
                    </a:lnTo>
                    <a:close/>
                  </a:path>
                </a:pathLst>
              </a:custGeom>
              <a:solidFill>
                <a:srgbClr val="800000"/>
              </a:solidFill>
              <a:ln w="0">
                <a:solidFill>
                  <a:srgbClr val="000000"/>
                </a:solidFill>
                <a:prstDash val="solid"/>
                <a:round/>
                <a:headEnd/>
                <a:tailEnd/>
              </a:ln>
            </p:spPr>
            <p:txBody>
              <a:bodyPr/>
              <a:lstStyle/>
              <a:p>
                <a:endParaRPr lang="en-US"/>
              </a:p>
            </p:txBody>
          </p:sp>
          <p:sp>
            <p:nvSpPr>
              <p:cNvPr id="23737" name="Freeform 494"/>
              <p:cNvSpPr>
                <a:spLocks/>
              </p:cNvSpPr>
              <p:nvPr/>
            </p:nvSpPr>
            <p:spPr bwMode="auto">
              <a:xfrm>
                <a:off x="4488" y="1713"/>
                <a:ext cx="5" cy="18"/>
              </a:xfrm>
              <a:custGeom>
                <a:avLst/>
                <a:gdLst>
                  <a:gd name="T0" fmla="*/ 0 w 16"/>
                  <a:gd name="T1" fmla="*/ 1 h 55"/>
                  <a:gd name="T2" fmla="*/ 1 w 16"/>
                  <a:gd name="T3" fmla="*/ 2 h 55"/>
                  <a:gd name="T4" fmla="*/ 1 w 16"/>
                  <a:gd name="T5" fmla="*/ 3 h 55"/>
                  <a:gd name="T6" fmla="*/ 2 w 16"/>
                  <a:gd name="T7" fmla="*/ 4 h 55"/>
                  <a:gd name="T8" fmla="*/ 2 w 16"/>
                  <a:gd name="T9" fmla="*/ 5 h 55"/>
                  <a:gd name="T10" fmla="*/ 3 w 16"/>
                  <a:gd name="T11" fmla="*/ 6 h 55"/>
                  <a:gd name="T12" fmla="*/ 3 w 16"/>
                  <a:gd name="T13" fmla="*/ 6 h 55"/>
                  <a:gd name="T14" fmla="*/ 3 w 16"/>
                  <a:gd name="T15" fmla="*/ 8 h 55"/>
                  <a:gd name="T16" fmla="*/ 3 w 16"/>
                  <a:gd name="T17" fmla="*/ 8 h 55"/>
                  <a:gd name="T18" fmla="*/ 3 w 16"/>
                  <a:gd name="T19" fmla="*/ 9 h 55"/>
                  <a:gd name="T20" fmla="*/ 4 w 16"/>
                  <a:gd name="T21" fmla="*/ 10 h 55"/>
                  <a:gd name="T22" fmla="*/ 4 w 16"/>
                  <a:gd name="T23" fmla="*/ 11 h 55"/>
                  <a:gd name="T24" fmla="*/ 4 w 16"/>
                  <a:gd name="T25" fmla="*/ 13 h 55"/>
                  <a:gd name="T26" fmla="*/ 4 w 16"/>
                  <a:gd name="T27" fmla="*/ 14 h 55"/>
                  <a:gd name="T28" fmla="*/ 4 w 16"/>
                  <a:gd name="T29" fmla="*/ 15 h 55"/>
                  <a:gd name="T30" fmla="*/ 4 w 16"/>
                  <a:gd name="T31" fmla="*/ 16 h 55"/>
                  <a:gd name="T32" fmla="*/ 4 w 16"/>
                  <a:gd name="T33" fmla="*/ 17 h 55"/>
                  <a:gd name="T34" fmla="*/ 5 w 16"/>
                  <a:gd name="T35" fmla="*/ 17 h 55"/>
                  <a:gd name="T36" fmla="*/ 5 w 16"/>
                  <a:gd name="T37" fmla="*/ 16 h 55"/>
                  <a:gd name="T38" fmla="*/ 5 w 16"/>
                  <a:gd name="T39" fmla="*/ 14 h 55"/>
                  <a:gd name="T40" fmla="*/ 5 w 16"/>
                  <a:gd name="T41" fmla="*/ 13 h 55"/>
                  <a:gd name="T42" fmla="*/ 5 w 16"/>
                  <a:gd name="T43" fmla="*/ 12 h 55"/>
                  <a:gd name="T44" fmla="*/ 5 w 16"/>
                  <a:gd name="T45" fmla="*/ 11 h 55"/>
                  <a:gd name="T46" fmla="*/ 5 w 16"/>
                  <a:gd name="T47" fmla="*/ 10 h 55"/>
                  <a:gd name="T48" fmla="*/ 4 w 16"/>
                  <a:gd name="T49" fmla="*/ 9 h 55"/>
                  <a:gd name="T50" fmla="*/ 4 w 16"/>
                  <a:gd name="T51" fmla="*/ 8 h 55"/>
                  <a:gd name="T52" fmla="*/ 4 w 16"/>
                  <a:gd name="T53" fmla="*/ 6 h 55"/>
                  <a:gd name="T54" fmla="*/ 3 w 16"/>
                  <a:gd name="T55" fmla="*/ 6 h 55"/>
                  <a:gd name="T56" fmla="*/ 3 w 16"/>
                  <a:gd name="T57" fmla="*/ 5 h 55"/>
                  <a:gd name="T58" fmla="*/ 3 w 16"/>
                  <a:gd name="T59" fmla="*/ 4 h 55"/>
                  <a:gd name="T60" fmla="*/ 2 w 16"/>
                  <a:gd name="T61" fmla="*/ 3 h 55"/>
                  <a:gd name="T62" fmla="*/ 2 w 16"/>
                  <a:gd name="T63" fmla="*/ 2 h 55"/>
                  <a:gd name="T64" fmla="*/ 1 w 16"/>
                  <a:gd name="T65" fmla="*/ 1 h 55"/>
                  <a:gd name="T66" fmla="*/ 1 w 16"/>
                  <a:gd name="T67" fmla="*/ 0 h 55"/>
                  <a:gd name="T68" fmla="*/ 1 w 16"/>
                  <a:gd name="T69" fmla="*/ 0 h 55"/>
                  <a:gd name="T70" fmla="*/ 1 w 16"/>
                  <a:gd name="T71" fmla="*/ 0 h 55"/>
                  <a:gd name="T72" fmla="*/ 0 w 16"/>
                  <a:gd name="T73" fmla="*/ 0 h 55"/>
                  <a:gd name="T74" fmla="*/ 0 w 16"/>
                  <a:gd name="T75" fmla="*/ 0 h 55"/>
                  <a:gd name="T76" fmla="*/ 0 w 16"/>
                  <a:gd name="T77" fmla="*/ 0 h 55"/>
                  <a:gd name="T78" fmla="*/ 0 w 16"/>
                  <a:gd name="T79" fmla="*/ 0 h 55"/>
                  <a:gd name="T80" fmla="*/ 0 w 16"/>
                  <a:gd name="T81" fmla="*/ 0 h 55"/>
                  <a:gd name="T82" fmla="*/ 0 w 16"/>
                  <a:gd name="T83" fmla="*/ 0 h 55"/>
                  <a:gd name="T84" fmla="*/ 0 w 16"/>
                  <a:gd name="T85" fmla="*/ 1 h 55"/>
                  <a:gd name="T86" fmla="*/ 0 w 16"/>
                  <a:gd name="T87" fmla="*/ 1 h 55"/>
                  <a:gd name="T88" fmla="*/ 0 w 16"/>
                  <a:gd name="T89" fmla="*/ 1 h 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 h="55">
                    <a:moveTo>
                      <a:pt x="0" y="2"/>
                    </a:moveTo>
                    <a:lnTo>
                      <a:pt x="0" y="4"/>
                    </a:lnTo>
                    <a:lnTo>
                      <a:pt x="1" y="5"/>
                    </a:lnTo>
                    <a:lnTo>
                      <a:pt x="2" y="6"/>
                    </a:lnTo>
                    <a:lnTo>
                      <a:pt x="3" y="7"/>
                    </a:lnTo>
                    <a:lnTo>
                      <a:pt x="3" y="8"/>
                    </a:lnTo>
                    <a:lnTo>
                      <a:pt x="5" y="10"/>
                    </a:lnTo>
                    <a:lnTo>
                      <a:pt x="6" y="12"/>
                    </a:lnTo>
                    <a:lnTo>
                      <a:pt x="6" y="13"/>
                    </a:lnTo>
                    <a:lnTo>
                      <a:pt x="7" y="14"/>
                    </a:lnTo>
                    <a:lnTo>
                      <a:pt x="7" y="15"/>
                    </a:lnTo>
                    <a:lnTo>
                      <a:pt x="8" y="17"/>
                    </a:lnTo>
                    <a:lnTo>
                      <a:pt x="8" y="18"/>
                    </a:lnTo>
                    <a:lnTo>
                      <a:pt x="9" y="19"/>
                    </a:lnTo>
                    <a:lnTo>
                      <a:pt x="9" y="21"/>
                    </a:lnTo>
                    <a:lnTo>
                      <a:pt x="10" y="23"/>
                    </a:lnTo>
                    <a:lnTo>
                      <a:pt x="10" y="24"/>
                    </a:lnTo>
                    <a:lnTo>
                      <a:pt x="11" y="25"/>
                    </a:lnTo>
                    <a:lnTo>
                      <a:pt x="11" y="27"/>
                    </a:lnTo>
                    <a:lnTo>
                      <a:pt x="11" y="29"/>
                    </a:lnTo>
                    <a:lnTo>
                      <a:pt x="12" y="30"/>
                    </a:lnTo>
                    <a:lnTo>
                      <a:pt x="12" y="32"/>
                    </a:lnTo>
                    <a:lnTo>
                      <a:pt x="12" y="33"/>
                    </a:lnTo>
                    <a:lnTo>
                      <a:pt x="12" y="35"/>
                    </a:lnTo>
                    <a:lnTo>
                      <a:pt x="14" y="36"/>
                    </a:lnTo>
                    <a:lnTo>
                      <a:pt x="14" y="39"/>
                    </a:lnTo>
                    <a:lnTo>
                      <a:pt x="14" y="40"/>
                    </a:lnTo>
                    <a:lnTo>
                      <a:pt x="14" y="42"/>
                    </a:lnTo>
                    <a:lnTo>
                      <a:pt x="14" y="43"/>
                    </a:lnTo>
                    <a:lnTo>
                      <a:pt x="14" y="46"/>
                    </a:lnTo>
                    <a:lnTo>
                      <a:pt x="12" y="48"/>
                    </a:lnTo>
                    <a:lnTo>
                      <a:pt x="12" y="50"/>
                    </a:lnTo>
                    <a:lnTo>
                      <a:pt x="12" y="51"/>
                    </a:lnTo>
                    <a:lnTo>
                      <a:pt x="12" y="53"/>
                    </a:lnTo>
                    <a:lnTo>
                      <a:pt x="15" y="55"/>
                    </a:lnTo>
                    <a:lnTo>
                      <a:pt x="15" y="52"/>
                    </a:lnTo>
                    <a:lnTo>
                      <a:pt x="16" y="50"/>
                    </a:lnTo>
                    <a:lnTo>
                      <a:pt x="16" y="48"/>
                    </a:lnTo>
                    <a:lnTo>
                      <a:pt x="16" y="46"/>
                    </a:lnTo>
                    <a:lnTo>
                      <a:pt x="16" y="43"/>
                    </a:lnTo>
                    <a:lnTo>
                      <a:pt x="16" y="42"/>
                    </a:lnTo>
                    <a:lnTo>
                      <a:pt x="16" y="40"/>
                    </a:lnTo>
                    <a:lnTo>
                      <a:pt x="16" y="38"/>
                    </a:lnTo>
                    <a:lnTo>
                      <a:pt x="16" y="36"/>
                    </a:lnTo>
                    <a:lnTo>
                      <a:pt x="16" y="34"/>
                    </a:lnTo>
                    <a:lnTo>
                      <a:pt x="15" y="33"/>
                    </a:lnTo>
                    <a:lnTo>
                      <a:pt x="15" y="31"/>
                    </a:lnTo>
                    <a:lnTo>
                      <a:pt x="15" y="30"/>
                    </a:lnTo>
                    <a:lnTo>
                      <a:pt x="15" y="27"/>
                    </a:lnTo>
                    <a:lnTo>
                      <a:pt x="14" y="26"/>
                    </a:lnTo>
                    <a:lnTo>
                      <a:pt x="14" y="24"/>
                    </a:lnTo>
                    <a:lnTo>
                      <a:pt x="12" y="23"/>
                    </a:lnTo>
                    <a:lnTo>
                      <a:pt x="12" y="22"/>
                    </a:lnTo>
                    <a:lnTo>
                      <a:pt x="12" y="19"/>
                    </a:lnTo>
                    <a:lnTo>
                      <a:pt x="11" y="18"/>
                    </a:lnTo>
                    <a:lnTo>
                      <a:pt x="10" y="17"/>
                    </a:lnTo>
                    <a:lnTo>
                      <a:pt x="10" y="15"/>
                    </a:lnTo>
                    <a:lnTo>
                      <a:pt x="9" y="14"/>
                    </a:lnTo>
                    <a:lnTo>
                      <a:pt x="9" y="13"/>
                    </a:lnTo>
                    <a:lnTo>
                      <a:pt x="8" y="12"/>
                    </a:lnTo>
                    <a:lnTo>
                      <a:pt x="8" y="9"/>
                    </a:lnTo>
                    <a:lnTo>
                      <a:pt x="7" y="8"/>
                    </a:lnTo>
                    <a:lnTo>
                      <a:pt x="6" y="7"/>
                    </a:lnTo>
                    <a:lnTo>
                      <a:pt x="5" y="6"/>
                    </a:lnTo>
                    <a:lnTo>
                      <a:pt x="5" y="4"/>
                    </a:lnTo>
                    <a:lnTo>
                      <a:pt x="3" y="2"/>
                    </a:lnTo>
                    <a:lnTo>
                      <a:pt x="2" y="1"/>
                    </a:lnTo>
                    <a:lnTo>
                      <a:pt x="1" y="0"/>
                    </a:lnTo>
                    <a:lnTo>
                      <a:pt x="1" y="1"/>
                    </a:lnTo>
                    <a:lnTo>
                      <a:pt x="0" y="1"/>
                    </a:lnTo>
                    <a:lnTo>
                      <a:pt x="0" y="2"/>
                    </a:lnTo>
                    <a:lnTo>
                      <a:pt x="0" y="4"/>
                    </a:lnTo>
                    <a:lnTo>
                      <a:pt x="0" y="2"/>
                    </a:lnTo>
                    <a:close/>
                  </a:path>
                </a:pathLst>
              </a:custGeom>
              <a:solidFill>
                <a:srgbClr val="800000"/>
              </a:solidFill>
              <a:ln w="0">
                <a:solidFill>
                  <a:srgbClr val="000000"/>
                </a:solidFill>
                <a:prstDash val="solid"/>
                <a:round/>
                <a:headEnd/>
                <a:tailEnd/>
              </a:ln>
            </p:spPr>
            <p:txBody>
              <a:bodyPr/>
              <a:lstStyle/>
              <a:p>
                <a:endParaRPr lang="en-US"/>
              </a:p>
            </p:txBody>
          </p:sp>
          <p:sp>
            <p:nvSpPr>
              <p:cNvPr id="23738" name="Freeform 495"/>
              <p:cNvSpPr>
                <a:spLocks/>
              </p:cNvSpPr>
              <p:nvPr/>
            </p:nvSpPr>
            <p:spPr bwMode="auto">
              <a:xfrm>
                <a:off x="4477" y="1653"/>
                <a:ext cx="13" cy="62"/>
              </a:xfrm>
              <a:custGeom>
                <a:avLst/>
                <a:gdLst>
                  <a:gd name="T0" fmla="*/ 0 w 38"/>
                  <a:gd name="T1" fmla="*/ 0 h 195"/>
                  <a:gd name="T2" fmla="*/ 1 w 38"/>
                  <a:gd name="T3" fmla="*/ 4 h 195"/>
                  <a:gd name="T4" fmla="*/ 1 w 38"/>
                  <a:gd name="T5" fmla="*/ 8 h 195"/>
                  <a:gd name="T6" fmla="*/ 2 w 38"/>
                  <a:gd name="T7" fmla="*/ 12 h 195"/>
                  <a:gd name="T8" fmla="*/ 3 w 38"/>
                  <a:gd name="T9" fmla="*/ 16 h 195"/>
                  <a:gd name="T10" fmla="*/ 3 w 38"/>
                  <a:gd name="T11" fmla="*/ 20 h 195"/>
                  <a:gd name="T12" fmla="*/ 4 w 38"/>
                  <a:gd name="T13" fmla="*/ 24 h 195"/>
                  <a:gd name="T14" fmla="*/ 4 w 38"/>
                  <a:gd name="T15" fmla="*/ 27 h 195"/>
                  <a:gd name="T16" fmla="*/ 5 w 38"/>
                  <a:gd name="T17" fmla="*/ 31 h 195"/>
                  <a:gd name="T18" fmla="*/ 5 w 38"/>
                  <a:gd name="T19" fmla="*/ 34 h 195"/>
                  <a:gd name="T20" fmla="*/ 6 w 38"/>
                  <a:gd name="T21" fmla="*/ 38 h 195"/>
                  <a:gd name="T22" fmla="*/ 7 w 38"/>
                  <a:gd name="T23" fmla="*/ 42 h 195"/>
                  <a:gd name="T24" fmla="*/ 8 w 38"/>
                  <a:gd name="T25" fmla="*/ 46 h 195"/>
                  <a:gd name="T26" fmla="*/ 9 w 38"/>
                  <a:gd name="T27" fmla="*/ 50 h 195"/>
                  <a:gd name="T28" fmla="*/ 10 w 38"/>
                  <a:gd name="T29" fmla="*/ 54 h 195"/>
                  <a:gd name="T30" fmla="*/ 11 w 38"/>
                  <a:gd name="T31" fmla="*/ 58 h 195"/>
                  <a:gd name="T32" fmla="*/ 12 w 38"/>
                  <a:gd name="T33" fmla="*/ 62 h 195"/>
                  <a:gd name="T34" fmla="*/ 12 w 38"/>
                  <a:gd name="T35" fmla="*/ 60 h 195"/>
                  <a:gd name="T36" fmla="*/ 11 w 38"/>
                  <a:gd name="T37" fmla="*/ 56 h 195"/>
                  <a:gd name="T38" fmla="*/ 10 w 38"/>
                  <a:gd name="T39" fmla="*/ 52 h 195"/>
                  <a:gd name="T40" fmla="*/ 9 w 38"/>
                  <a:gd name="T41" fmla="*/ 48 h 195"/>
                  <a:gd name="T42" fmla="*/ 8 w 38"/>
                  <a:gd name="T43" fmla="*/ 44 h 195"/>
                  <a:gd name="T44" fmla="*/ 7 w 38"/>
                  <a:gd name="T45" fmla="*/ 40 h 195"/>
                  <a:gd name="T46" fmla="*/ 7 w 38"/>
                  <a:gd name="T47" fmla="*/ 36 h 195"/>
                  <a:gd name="T48" fmla="*/ 6 w 38"/>
                  <a:gd name="T49" fmla="*/ 32 h 195"/>
                  <a:gd name="T50" fmla="*/ 5 w 38"/>
                  <a:gd name="T51" fmla="*/ 29 h 195"/>
                  <a:gd name="T52" fmla="*/ 5 w 38"/>
                  <a:gd name="T53" fmla="*/ 25 h 195"/>
                  <a:gd name="T54" fmla="*/ 4 w 38"/>
                  <a:gd name="T55" fmla="*/ 21 h 195"/>
                  <a:gd name="T56" fmla="*/ 4 w 38"/>
                  <a:gd name="T57" fmla="*/ 18 h 195"/>
                  <a:gd name="T58" fmla="*/ 3 w 38"/>
                  <a:gd name="T59" fmla="*/ 14 h 195"/>
                  <a:gd name="T60" fmla="*/ 3 w 38"/>
                  <a:gd name="T61" fmla="*/ 10 h 195"/>
                  <a:gd name="T62" fmla="*/ 2 w 38"/>
                  <a:gd name="T63" fmla="*/ 6 h 195"/>
                  <a:gd name="T64" fmla="*/ 1 w 38"/>
                  <a:gd name="T65" fmla="*/ 2 h 195"/>
                  <a:gd name="T66" fmla="*/ 0 w 38"/>
                  <a:gd name="T67" fmla="*/ 1 h 195"/>
                  <a:gd name="T68" fmla="*/ 1 w 38"/>
                  <a:gd name="T69" fmla="*/ 0 h 195"/>
                  <a:gd name="T70" fmla="*/ 1 w 38"/>
                  <a:gd name="T71" fmla="*/ 0 h 195"/>
                  <a:gd name="T72" fmla="*/ 1 w 38"/>
                  <a:gd name="T73" fmla="*/ 0 h 195"/>
                  <a:gd name="T74" fmla="*/ 1 w 38"/>
                  <a:gd name="T75" fmla="*/ 0 h 195"/>
                  <a:gd name="T76" fmla="*/ 1 w 38"/>
                  <a:gd name="T77" fmla="*/ 0 h 195"/>
                  <a:gd name="T78" fmla="*/ 0 w 38"/>
                  <a:gd name="T79" fmla="*/ 0 h 195"/>
                  <a:gd name="T80" fmla="*/ 0 w 38"/>
                  <a:gd name="T81" fmla="*/ 0 h 195"/>
                  <a:gd name="T82" fmla="*/ 0 w 38"/>
                  <a:gd name="T83" fmla="*/ 0 h 195"/>
                  <a:gd name="T84" fmla="*/ 0 w 38"/>
                  <a:gd name="T85" fmla="*/ 0 h 195"/>
                  <a:gd name="T86" fmla="*/ 0 w 38"/>
                  <a:gd name="T87" fmla="*/ 0 h 195"/>
                  <a:gd name="T88" fmla="*/ 0 w 38"/>
                  <a:gd name="T89" fmla="*/ 0 h 195"/>
                  <a:gd name="T90" fmla="*/ 1 w 38"/>
                  <a:gd name="T91" fmla="*/ 0 h 1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 h="195">
                    <a:moveTo>
                      <a:pt x="3" y="0"/>
                    </a:moveTo>
                    <a:lnTo>
                      <a:pt x="1" y="1"/>
                    </a:lnTo>
                    <a:lnTo>
                      <a:pt x="1" y="8"/>
                    </a:lnTo>
                    <a:lnTo>
                      <a:pt x="2" y="14"/>
                    </a:lnTo>
                    <a:lnTo>
                      <a:pt x="3" y="21"/>
                    </a:lnTo>
                    <a:lnTo>
                      <a:pt x="4" y="26"/>
                    </a:lnTo>
                    <a:lnTo>
                      <a:pt x="6" y="32"/>
                    </a:lnTo>
                    <a:lnTo>
                      <a:pt x="7" y="39"/>
                    </a:lnTo>
                    <a:lnTo>
                      <a:pt x="7" y="45"/>
                    </a:lnTo>
                    <a:lnTo>
                      <a:pt x="8" y="50"/>
                    </a:lnTo>
                    <a:lnTo>
                      <a:pt x="9" y="56"/>
                    </a:lnTo>
                    <a:lnTo>
                      <a:pt x="9" y="63"/>
                    </a:lnTo>
                    <a:lnTo>
                      <a:pt x="10" y="68"/>
                    </a:lnTo>
                    <a:lnTo>
                      <a:pt x="11" y="74"/>
                    </a:lnTo>
                    <a:lnTo>
                      <a:pt x="11" y="80"/>
                    </a:lnTo>
                    <a:lnTo>
                      <a:pt x="12" y="85"/>
                    </a:lnTo>
                    <a:lnTo>
                      <a:pt x="13" y="91"/>
                    </a:lnTo>
                    <a:lnTo>
                      <a:pt x="15" y="97"/>
                    </a:lnTo>
                    <a:lnTo>
                      <a:pt x="15" y="102"/>
                    </a:lnTo>
                    <a:lnTo>
                      <a:pt x="16" y="108"/>
                    </a:lnTo>
                    <a:lnTo>
                      <a:pt x="17" y="115"/>
                    </a:lnTo>
                    <a:lnTo>
                      <a:pt x="18" y="120"/>
                    </a:lnTo>
                    <a:lnTo>
                      <a:pt x="19" y="126"/>
                    </a:lnTo>
                    <a:lnTo>
                      <a:pt x="20" y="133"/>
                    </a:lnTo>
                    <a:lnTo>
                      <a:pt x="21" y="139"/>
                    </a:lnTo>
                    <a:lnTo>
                      <a:pt x="23" y="144"/>
                    </a:lnTo>
                    <a:lnTo>
                      <a:pt x="24" y="151"/>
                    </a:lnTo>
                    <a:lnTo>
                      <a:pt x="26" y="157"/>
                    </a:lnTo>
                    <a:lnTo>
                      <a:pt x="27" y="164"/>
                    </a:lnTo>
                    <a:lnTo>
                      <a:pt x="28" y="169"/>
                    </a:lnTo>
                    <a:lnTo>
                      <a:pt x="30" y="176"/>
                    </a:lnTo>
                    <a:lnTo>
                      <a:pt x="32" y="183"/>
                    </a:lnTo>
                    <a:lnTo>
                      <a:pt x="34" y="189"/>
                    </a:lnTo>
                    <a:lnTo>
                      <a:pt x="36" y="195"/>
                    </a:lnTo>
                    <a:lnTo>
                      <a:pt x="38" y="194"/>
                    </a:lnTo>
                    <a:lnTo>
                      <a:pt x="36" y="189"/>
                    </a:lnTo>
                    <a:lnTo>
                      <a:pt x="34" y="182"/>
                    </a:lnTo>
                    <a:lnTo>
                      <a:pt x="33" y="175"/>
                    </a:lnTo>
                    <a:lnTo>
                      <a:pt x="30" y="169"/>
                    </a:lnTo>
                    <a:lnTo>
                      <a:pt x="29" y="162"/>
                    </a:lnTo>
                    <a:lnTo>
                      <a:pt x="27" y="156"/>
                    </a:lnTo>
                    <a:lnTo>
                      <a:pt x="26" y="150"/>
                    </a:lnTo>
                    <a:lnTo>
                      <a:pt x="25" y="144"/>
                    </a:lnTo>
                    <a:lnTo>
                      <a:pt x="24" y="138"/>
                    </a:lnTo>
                    <a:lnTo>
                      <a:pt x="23" y="132"/>
                    </a:lnTo>
                    <a:lnTo>
                      <a:pt x="21" y="126"/>
                    </a:lnTo>
                    <a:lnTo>
                      <a:pt x="20" y="119"/>
                    </a:lnTo>
                    <a:lnTo>
                      <a:pt x="19" y="114"/>
                    </a:lnTo>
                    <a:lnTo>
                      <a:pt x="18" y="108"/>
                    </a:lnTo>
                    <a:lnTo>
                      <a:pt x="18" y="102"/>
                    </a:lnTo>
                    <a:lnTo>
                      <a:pt x="17" y="97"/>
                    </a:lnTo>
                    <a:lnTo>
                      <a:pt x="16" y="91"/>
                    </a:lnTo>
                    <a:lnTo>
                      <a:pt x="15" y="84"/>
                    </a:lnTo>
                    <a:lnTo>
                      <a:pt x="15" y="79"/>
                    </a:lnTo>
                    <a:lnTo>
                      <a:pt x="13" y="73"/>
                    </a:lnTo>
                    <a:lnTo>
                      <a:pt x="12" y="67"/>
                    </a:lnTo>
                    <a:lnTo>
                      <a:pt x="12" y="62"/>
                    </a:lnTo>
                    <a:lnTo>
                      <a:pt x="11" y="56"/>
                    </a:lnTo>
                    <a:lnTo>
                      <a:pt x="10" y="50"/>
                    </a:lnTo>
                    <a:lnTo>
                      <a:pt x="9" y="43"/>
                    </a:lnTo>
                    <a:lnTo>
                      <a:pt x="9" y="38"/>
                    </a:lnTo>
                    <a:lnTo>
                      <a:pt x="8" y="32"/>
                    </a:lnTo>
                    <a:lnTo>
                      <a:pt x="7" y="26"/>
                    </a:lnTo>
                    <a:lnTo>
                      <a:pt x="6" y="20"/>
                    </a:lnTo>
                    <a:lnTo>
                      <a:pt x="6" y="14"/>
                    </a:lnTo>
                    <a:lnTo>
                      <a:pt x="4" y="7"/>
                    </a:lnTo>
                    <a:lnTo>
                      <a:pt x="3" y="1"/>
                    </a:lnTo>
                    <a:lnTo>
                      <a:pt x="1" y="3"/>
                    </a:lnTo>
                    <a:lnTo>
                      <a:pt x="3" y="1"/>
                    </a:lnTo>
                    <a:lnTo>
                      <a:pt x="3" y="0"/>
                    </a:lnTo>
                    <a:lnTo>
                      <a:pt x="2" y="0"/>
                    </a:lnTo>
                    <a:lnTo>
                      <a:pt x="1" y="0"/>
                    </a:lnTo>
                    <a:lnTo>
                      <a:pt x="1" y="1"/>
                    </a:lnTo>
                    <a:lnTo>
                      <a:pt x="0" y="1"/>
                    </a:lnTo>
                    <a:lnTo>
                      <a:pt x="1" y="1"/>
                    </a:lnTo>
                    <a:lnTo>
                      <a:pt x="3" y="0"/>
                    </a:lnTo>
                    <a:close/>
                  </a:path>
                </a:pathLst>
              </a:custGeom>
              <a:solidFill>
                <a:srgbClr val="800000"/>
              </a:solidFill>
              <a:ln w="0">
                <a:solidFill>
                  <a:srgbClr val="000000"/>
                </a:solidFill>
                <a:prstDash val="solid"/>
                <a:round/>
                <a:headEnd/>
                <a:tailEnd/>
              </a:ln>
            </p:spPr>
            <p:txBody>
              <a:bodyPr/>
              <a:lstStyle/>
              <a:p>
                <a:endParaRPr lang="en-US"/>
              </a:p>
            </p:txBody>
          </p:sp>
          <p:sp>
            <p:nvSpPr>
              <p:cNvPr id="23739" name="Freeform 496"/>
              <p:cNvSpPr>
                <a:spLocks/>
              </p:cNvSpPr>
              <p:nvPr/>
            </p:nvSpPr>
            <p:spPr bwMode="auto">
              <a:xfrm>
                <a:off x="4477" y="1653"/>
                <a:ext cx="6" cy="29"/>
              </a:xfrm>
              <a:custGeom>
                <a:avLst/>
                <a:gdLst>
                  <a:gd name="T0" fmla="*/ 6 w 19"/>
                  <a:gd name="T1" fmla="*/ 29 h 93"/>
                  <a:gd name="T2" fmla="*/ 6 w 19"/>
                  <a:gd name="T3" fmla="*/ 26 h 93"/>
                  <a:gd name="T4" fmla="*/ 6 w 19"/>
                  <a:gd name="T5" fmla="*/ 24 h 93"/>
                  <a:gd name="T6" fmla="*/ 6 w 19"/>
                  <a:gd name="T7" fmla="*/ 22 h 93"/>
                  <a:gd name="T8" fmla="*/ 6 w 19"/>
                  <a:gd name="T9" fmla="*/ 20 h 93"/>
                  <a:gd name="T10" fmla="*/ 6 w 19"/>
                  <a:gd name="T11" fmla="*/ 18 h 93"/>
                  <a:gd name="T12" fmla="*/ 5 w 19"/>
                  <a:gd name="T13" fmla="*/ 17 h 93"/>
                  <a:gd name="T14" fmla="*/ 5 w 19"/>
                  <a:gd name="T15" fmla="*/ 14 h 93"/>
                  <a:gd name="T16" fmla="*/ 5 w 19"/>
                  <a:gd name="T17" fmla="*/ 12 h 93"/>
                  <a:gd name="T18" fmla="*/ 5 w 19"/>
                  <a:gd name="T19" fmla="*/ 11 h 93"/>
                  <a:gd name="T20" fmla="*/ 4 w 19"/>
                  <a:gd name="T21" fmla="*/ 9 h 93"/>
                  <a:gd name="T22" fmla="*/ 3 w 19"/>
                  <a:gd name="T23" fmla="*/ 7 h 93"/>
                  <a:gd name="T24" fmla="*/ 3 w 19"/>
                  <a:gd name="T25" fmla="*/ 6 h 93"/>
                  <a:gd name="T26" fmla="*/ 3 w 19"/>
                  <a:gd name="T27" fmla="*/ 4 h 93"/>
                  <a:gd name="T28" fmla="*/ 2 w 19"/>
                  <a:gd name="T29" fmla="*/ 3 h 93"/>
                  <a:gd name="T30" fmla="*/ 1 w 19"/>
                  <a:gd name="T31" fmla="*/ 2 h 93"/>
                  <a:gd name="T32" fmla="*/ 0 w 19"/>
                  <a:gd name="T33" fmla="*/ 0 h 93"/>
                  <a:gd name="T34" fmla="*/ 0 w 19"/>
                  <a:gd name="T35" fmla="*/ 1 h 93"/>
                  <a:gd name="T36" fmla="*/ 1 w 19"/>
                  <a:gd name="T37" fmla="*/ 2 h 93"/>
                  <a:gd name="T38" fmla="*/ 2 w 19"/>
                  <a:gd name="T39" fmla="*/ 4 h 93"/>
                  <a:gd name="T40" fmla="*/ 2 w 19"/>
                  <a:gd name="T41" fmla="*/ 5 h 93"/>
                  <a:gd name="T42" fmla="*/ 3 w 19"/>
                  <a:gd name="T43" fmla="*/ 7 h 93"/>
                  <a:gd name="T44" fmla="*/ 3 w 19"/>
                  <a:gd name="T45" fmla="*/ 9 h 93"/>
                  <a:gd name="T46" fmla="*/ 3 w 19"/>
                  <a:gd name="T47" fmla="*/ 10 h 93"/>
                  <a:gd name="T48" fmla="*/ 4 w 19"/>
                  <a:gd name="T49" fmla="*/ 12 h 93"/>
                  <a:gd name="T50" fmla="*/ 4 w 19"/>
                  <a:gd name="T51" fmla="*/ 14 h 93"/>
                  <a:gd name="T52" fmla="*/ 5 w 19"/>
                  <a:gd name="T53" fmla="*/ 15 h 93"/>
                  <a:gd name="T54" fmla="*/ 5 w 19"/>
                  <a:gd name="T55" fmla="*/ 17 h 93"/>
                  <a:gd name="T56" fmla="*/ 5 w 19"/>
                  <a:gd name="T57" fmla="*/ 19 h 93"/>
                  <a:gd name="T58" fmla="*/ 5 w 19"/>
                  <a:gd name="T59" fmla="*/ 21 h 93"/>
                  <a:gd name="T60" fmla="*/ 5 w 19"/>
                  <a:gd name="T61" fmla="*/ 23 h 93"/>
                  <a:gd name="T62" fmla="*/ 5 w 19"/>
                  <a:gd name="T63" fmla="*/ 25 h 93"/>
                  <a:gd name="T64" fmla="*/ 5 w 19"/>
                  <a:gd name="T65" fmla="*/ 27 h 93"/>
                  <a:gd name="T66" fmla="*/ 6 w 19"/>
                  <a:gd name="T67" fmla="*/ 29 h 93"/>
                  <a:gd name="T68" fmla="*/ 5 w 19"/>
                  <a:gd name="T69" fmla="*/ 29 h 93"/>
                  <a:gd name="T70" fmla="*/ 5 w 19"/>
                  <a:gd name="T71" fmla="*/ 29 h 93"/>
                  <a:gd name="T72" fmla="*/ 5 w 19"/>
                  <a:gd name="T73" fmla="*/ 29 h 93"/>
                  <a:gd name="T74" fmla="*/ 5 w 19"/>
                  <a:gd name="T75" fmla="*/ 29 h 93"/>
                  <a:gd name="T76" fmla="*/ 5 w 19"/>
                  <a:gd name="T77" fmla="*/ 29 h 93"/>
                  <a:gd name="T78" fmla="*/ 5 w 19"/>
                  <a:gd name="T79" fmla="*/ 29 h 93"/>
                  <a:gd name="T80" fmla="*/ 6 w 19"/>
                  <a:gd name="T81" fmla="*/ 29 h 93"/>
                  <a:gd name="T82" fmla="*/ 6 w 19"/>
                  <a:gd name="T83" fmla="*/ 29 h 93"/>
                  <a:gd name="T84" fmla="*/ 6 w 19"/>
                  <a:gd name="T85" fmla="*/ 29 h 93"/>
                  <a:gd name="T86" fmla="*/ 6 w 19"/>
                  <a:gd name="T87" fmla="*/ 29 h 93"/>
                  <a:gd name="T88" fmla="*/ 6 w 19"/>
                  <a:gd name="T89" fmla="*/ 29 h 93"/>
                  <a:gd name="T90" fmla="*/ 5 w 19"/>
                  <a:gd name="T91" fmla="*/ 29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 h="93">
                    <a:moveTo>
                      <a:pt x="16" y="92"/>
                    </a:moveTo>
                    <a:lnTo>
                      <a:pt x="19" y="92"/>
                    </a:lnTo>
                    <a:lnTo>
                      <a:pt x="19" y="88"/>
                    </a:lnTo>
                    <a:lnTo>
                      <a:pt x="19" y="84"/>
                    </a:lnTo>
                    <a:lnTo>
                      <a:pt x="19" y="81"/>
                    </a:lnTo>
                    <a:lnTo>
                      <a:pt x="19" y="78"/>
                    </a:lnTo>
                    <a:lnTo>
                      <a:pt x="19" y="74"/>
                    </a:lnTo>
                    <a:lnTo>
                      <a:pt x="18" y="71"/>
                    </a:lnTo>
                    <a:lnTo>
                      <a:pt x="18" y="67"/>
                    </a:lnTo>
                    <a:lnTo>
                      <a:pt x="18" y="65"/>
                    </a:lnTo>
                    <a:lnTo>
                      <a:pt x="18" y="62"/>
                    </a:lnTo>
                    <a:lnTo>
                      <a:pt x="18" y="58"/>
                    </a:lnTo>
                    <a:lnTo>
                      <a:pt x="17" y="55"/>
                    </a:lnTo>
                    <a:lnTo>
                      <a:pt x="17" y="53"/>
                    </a:lnTo>
                    <a:lnTo>
                      <a:pt x="17" y="49"/>
                    </a:lnTo>
                    <a:lnTo>
                      <a:pt x="16" y="46"/>
                    </a:lnTo>
                    <a:lnTo>
                      <a:pt x="16" y="44"/>
                    </a:lnTo>
                    <a:lnTo>
                      <a:pt x="16" y="40"/>
                    </a:lnTo>
                    <a:lnTo>
                      <a:pt x="15" y="38"/>
                    </a:lnTo>
                    <a:lnTo>
                      <a:pt x="15" y="34"/>
                    </a:lnTo>
                    <a:lnTo>
                      <a:pt x="14" y="32"/>
                    </a:lnTo>
                    <a:lnTo>
                      <a:pt x="12" y="30"/>
                    </a:lnTo>
                    <a:lnTo>
                      <a:pt x="12" y="27"/>
                    </a:lnTo>
                    <a:lnTo>
                      <a:pt x="11" y="24"/>
                    </a:lnTo>
                    <a:lnTo>
                      <a:pt x="10" y="22"/>
                    </a:lnTo>
                    <a:lnTo>
                      <a:pt x="10" y="20"/>
                    </a:lnTo>
                    <a:lnTo>
                      <a:pt x="9" y="17"/>
                    </a:lnTo>
                    <a:lnTo>
                      <a:pt x="8" y="14"/>
                    </a:lnTo>
                    <a:lnTo>
                      <a:pt x="7" y="12"/>
                    </a:lnTo>
                    <a:lnTo>
                      <a:pt x="6" y="10"/>
                    </a:lnTo>
                    <a:lnTo>
                      <a:pt x="5" y="7"/>
                    </a:lnTo>
                    <a:lnTo>
                      <a:pt x="3" y="5"/>
                    </a:lnTo>
                    <a:lnTo>
                      <a:pt x="3" y="3"/>
                    </a:lnTo>
                    <a:lnTo>
                      <a:pt x="1" y="0"/>
                    </a:lnTo>
                    <a:lnTo>
                      <a:pt x="0" y="2"/>
                    </a:lnTo>
                    <a:lnTo>
                      <a:pt x="1" y="4"/>
                    </a:lnTo>
                    <a:lnTo>
                      <a:pt x="2" y="6"/>
                    </a:lnTo>
                    <a:lnTo>
                      <a:pt x="3" y="8"/>
                    </a:lnTo>
                    <a:lnTo>
                      <a:pt x="3" y="11"/>
                    </a:lnTo>
                    <a:lnTo>
                      <a:pt x="5" y="13"/>
                    </a:lnTo>
                    <a:lnTo>
                      <a:pt x="6" y="16"/>
                    </a:lnTo>
                    <a:lnTo>
                      <a:pt x="7" y="17"/>
                    </a:lnTo>
                    <a:lnTo>
                      <a:pt x="8" y="21"/>
                    </a:lnTo>
                    <a:lnTo>
                      <a:pt x="8" y="23"/>
                    </a:lnTo>
                    <a:lnTo>
                      <a:pt x="9" y="25"/>
                    </a:lnTo>
                    <a:lnTo>
                      <a:pt x="10" y="28"/>
                    </a:lnTo>
                    <a:lnTo>
                      <a:pt x="10" y="30"/>
                    </a:lnTo>
                    <a:lnTo>
                      <a:pt x="11" y="33"/>
                    </a:lnTo>
                    <a:lnTo>
                      <a:pt x="12" y="36"/>
                    </a:lnTo>
                    <a:lnTo>
                      <a:pt x="12" y="38"/>
                    </a:lnTo>
                    <a:lnTo>
                      <a:pt x="12" y="41"/>
                    </a:lnTo>
                    <a:lnTo>
                      <a:pt x="14" y="44"/>
                    </a:lnTo>
                    <a:lnTo>
                      <a:pt x="14" y="47"/>
                    </a:lnTo>
                    <a:lnTo>
                      <a:pt x="15" y="49"/>
                    </a:lnTo>
                    <a:lnTo>
                      <a:pt x="15" y="53"/>
                    </a:lnTo>
                    <a:lnTo>
                      <a:pt x="15" y="56"/>
                    </a:lnTo>
                    <a:lnTo>
                      <a:pt x="16" y="58"/>
                    </a:lnTo>
                    <a:lnTo>
                      <a:pt x="16" y="62"/>
                    </a:lnTo>
                    <a:lnTo>
                      <a:pt x="16" y="65"/>
                    </a:lnTo>
                    <a:lnTo>
                      <a:pt x="16" y="67"/>
                    </a:lnTo>
                    <a:lnTo>
                      <a:pt x="16" y="71"/>
                    </a:lnTo>
                    <a:lnTo>
                      <a:pt x="16" y="74"/>
                    </a:lnTo>
                    <a:lnTo>
                      <a:pt x="16" y="78"/>
                    </a:lnTo>
                    <a:lnTo>
                      <a:pt x="16" y="81"/>
                    </a:lnTo>
                    <a:lnTo>
                      <a:pt x="16" y="84"/>
                    </a:lnTo>
                    <a:lnTo>
                      <a:pt x="16" y="88"/>
                    </a:lnTo>
                    <a:lnTo>
                      <a:pt x="16" y="92"/>
                    </a:lnTo>
                    <a:lnTo>
                      <a:pt x="18" y="92"/>
                    </a:lnTo>
                    <a:lnTo>
                      <a:pt x="16" y="92"/>
                    </a:lnTo>
                    <a:lnTo>
                      <a:pt x="16" y="93"/>
                    </a:lnTo>
                    <a:lnTo>
                      <a:pt x="17" y="93"/>
                    </a:lnTo>
                    <a:lnTo>
                      <a:pt x="18" y="93"/>
                    </a:lnTo>
                    <a:lnTo>
                      <a:pt x="18" y="92"/>
                    </a:lnTo>
                    <a:lnTo>
                      <a:pt x="16" y="92"/>
                    </a:lnTo>
                    <a:close/>
                  </a:path>
                </a:pathLst>
              </a:custGeom>
              <a:solidFill>
                <a:srgbClr val="800000"/>
              </a:solidFill>
              <a:ln w="0">
                <a:solidFill>
                  <a:srgbClr val="000000"/>
                </a:solidFill>
                <a:prstDash val="solid"/>
                <a:round/>
                <a:headEnd/>
                <a:tailEnd/>
              </a:ln>
            </p:spPr>
            <p:txBody>
              <a:bodyPr/>
              <a:lstStyle/>
              <a:p>
                <a:endParaRPr lang="en-US"/>
              </a:p>
            </p:txBody>
          </p:sp>
          <p:sp>
            <p:nvSpPr>
              <p:cNvPr id="23740" name="Freeform 497"/>
              <p:cNvSpPr>
                <a:spLocks/>
              </p:cNvSpPr>
              <p:nvPr/>
            </p:nvSpPr>
            <p:spPr bwMode="auto">
              <a:xfrm>
                <a:off x="4480" y="1652"/>
                <a:ext cx="3" cy="30"/>
              </a:xfrm>
              <a:custGeom>
                <a:avLst/>
                <a:gdLst>
                  <a:gd name="T0" fmla="*/ 0 w 11"/>
                  <a:gd name="T1" fmla="*/ 1 h 97"/>
                  <a:gd name="T2" fmla="*/ 1 w 11"/>
                  <a:gd name="T3" fmla="*/ 2 h 97"/>
                  <a:gd name="T4" fmla="*/ 1 w 11"/>
                  <a:gd name="T5" fmla="*/ 3 h 97"/>
                  <a:gd name="T6" fmla="*/ 1 w 11"/>
                  <a:gd name="T7" fmla="*/ 4 h 97"/>
                  <a:gd name="T8" fmla="*/ 2 w 11"/>
                  <a:gd name="T9" fmla="*/ 6 h 97"/>
                  <a:gd name="T10" fmla="*/ 2 w 11"/>
                  <a:gd name="T11" fmla="*/ 7 h 97"/>
                  <a:gd name="T12" fmla="*/ 2 w 11"/>
                  <a:gd name="T13" fmla="*/ 9 h 97"/>
                  <a:gd name="T14" fmla="*/ 2 w 11"/>
                  <a:gd name="T15" fmla="*/ 11 h 97"/>
                  <a:gd name="T16" fmla="*/ 2 w 11"/>
                  <a:gd name="T17" fmla="*/ 12 h 97"/>
                  <a:gd name="T18" fmla="*/ 2 w 11"/>
                  <a:gd name="T19" fmla="*/ 14 h 97"/>
                  <a:gd name="T20" fmla="*/ 2 w 11"/>
                  <a:gd name="T21" fmla="*/ 16 h 97"/>
                  <a:gd name="T22" fmla="*/ 2 w 11"/>
                  <a:gd name="T23" fmla="*/ 19 h 97"/>
                  <a:gd name="T24" fmla="*/ 2 w 11"/>
                  <a:gd name="T25" fmla="*/ 21 h 97"/>
                  <a:gd name="T26" fmla="*/ 2 w 11"/>
                  <a:gd name="T27" fmla="*/ 23 h 97"/>
                  <a:gd name="T28" fmla="*/ 2 w 11"/>
                  <a:gd name="T29" fmla="*/ 25 h 97"/>
                  <a:gd name="T30" fmla="*/ 2 w 11"/>
                  <a:gd name="T31" fmla="*/ 28 h 97"/>
                  <a:gd name="T32" fmla="*/ 2 w 11"/>
                  <a:gd name="T33" fmla="*/ 30 h 97"/>
                  <a:gd name="T34" fmla="*/ 3 w 11"/>
                  <a:gd name="T35" fmla="*/ 29 h 97"/>
                  <a:gd name="T36" fmla="*/ 3 w 11"/>
                  <a:gd name="T37" fmla="*/ 27 h 97"/>
                  <a:gd name="T38" fmla="*/ 3 w 11"/>
                  <a:gd name="T39" fmla="*/ 24 h 97"/>
                  <a:gd name="T40" fmla="*/ 3 w 11"/>
                  <a:gd name="T41" fmla="*/ 22 h 97"/>
                  <a:gd name="T42" fmla="*/ 3 w 11"/>
                  <a:gd name="T43" fmla="*/ 19 h 97"/>
                  <a:gd name="T44" fmla="*/ 3 w 11"/>
                  <a:gd name="T45" fmla="*/ 17 h 97"/>
                  <a:gd name="T46" fmla="*/ 3 w 11"/>
                  <a:gd name="T47" fmla="*/ 15 h 97"/>
                  <a:gd name="T48" fmla="*/ 3 w 11"/>
                  <a:gd name="T49" fmla="*/ 13 h 97"/>
                  <a:gd name="T50" fmla="*/ 3 w 11"/>
                  <a:gd name="T51" fmla="*/ 11 h 97"/>
                  <a:gd name="T52" fmla="*/ 3 w 11"/>
                  <a:gd name="T53" fmla="*/ 10 h 97"/>
                  <a:gd name="T54" fmla="*/ 3 w 11"/>
                  <a:gd name="T55" fmla="*/ 8 h 97"/>
                  <a:gd name="T56" fmla="*/ 2 w 11"/>
                  <a:gd name="T57" fmla="*/ 6 h 97"/>
                  <a:gd name="T58" fmla="*/ 2 w 11"/>
                  <a:gd name="T59" fmla="*/ 5 h 97"/>
                  <a:gd name="T60" fmla="*/ 2 w 11"/>
                  <a:gd name="T61" fmla="*/ 3 h 97"/>
                  <a:gd name="T62" fmla="*/ 2 w 11"/>
                  <a:gd name="T63" fmla="*/ 2 h 97"/>
                  <a:gd name="T64" fmla="*/ 1 w 11"/>
                  <a:gd name="T65" fmla="*/ 1 h 97"/>
                  <a:gd name="T66" fmla="*/ 0 w 11"/>
                  <a:gd name="T67" fmla="*/ 1 h 97"/>
                  <a:gd name="T68" fmla="*/ 1 w 11"/>
                  <a:gd name="T69" fmla="*/ 0 h 97"/>
                  <a:gd name="T70" fmla="*/ 1 w 11"/>
                  <a:gd name="T71" fmla="*/ 0 h 97"/>
                  <a:gd name="T72" fmla="*/ 1 w 11"/>
                  <a:gd name="T73" fmla="*/ 0 h 97"/>
                  <a:gd name="T74" fmla="*/ 1 w 11"/>
                  <a:gd name="T75" fmla="*/ 0 h 97"/>
                  <a:gd name="T76" fmla="*/ 0 w 11"/>
                  <a:gd name="T77" fmla="*/ 0 h 97"/>
                  <a:gd name="T78" fmla="*/ 0 w 11"/>
                  <a:gd name="T79" fmla="*/ 0 h 97"/>
                  <a:gd name="T80" fmla="*/ 0 w 11"/>
                  <a:gd name="T81" fmla="*/ 0 h 97"/>
                  <a:gd name="T82" fmla="*/ 0 w 11"/>
                  <a:gd name="T83" fmla="*/ 0 h 97"/>
                  <a:gd name="T84" fmla="*/ 0 w 11"/>
                  <a:gd name="T85" fmla="*/ 0 h 97"/>
                  <a:gd name="T86" fmla="*/ 0 w 11"/>
                  <a:gd name="T87" fmla="*/ 0 h 97"/>
                  <a:gd name="T88" fmla="*/ 0 w 11"/>
                  <a:gd name="T89" fmla="*/ 0 h 97"/>
                  <a:gd name="T90" fmla="*/ 0 w 11"/>
                  <a:gd name="T91" fmla="*/ 1 h 97"/>
                  <a:gd name="T92" fmla="*/ 1 w 11"/>
                  <a:gd name="T93" fmla="*/ 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 h="97">
                    <a:moveTo>
                      <a:pt x="2" y="0"/>
                    </a:moveTo>
                    <a:lnTo>
                      <a:pt x="1" y="2"/>
                    </a:lnTo>
                    <a:lnTo>
                      <a:pt x="1" y="4"/>
                    </a:lnTo>
                    <a:lnTo>
                      <a:pt x="2" y="5"/>
                    </a:lnTo>
                    <a:lnTo>
                      <a:pt x="3" y="8"/>
                    </a:lnTo>
                    <a:lnTo>
                      <a:pt x="3" y="10"/>
                    </a:lnTo>
                    <a:lnTo>
                      <a:pt x="4" y="12"/>
                    </a:lnTo>
                    <a:lnTo>
                      <a:pt x="4" y="13"/>
                    </a:lnTo>
                    <a:lnTo>
                      <a:pt x="6" y="16"/>
                    </a:lnTo>
                    <a:lnTo>
                      <a:pt x="6" y="19"/>
                    </a:lnTo>
                    <a:lnTo>
                      <a:pt x="7" y="21"/>
                    </a:lnTo>
                    <a:lnTo>
                      <a:pt x="7" y="23"/>
                    </a:lnTo>
                    <a:lnTo>
                      <a:pt x="7" y="26"/>
                    </a:lnTo>
                    <a:lnTo>
                      <a:pt x="8" y="28"/>
                    </a:lnTo>
                    <a:lnTo>
                      <a:pt x="8" y="31"/>
                    </a:lnTo>
                    <a:lnTo>
                      <a:pt x="8" y="35"/>
                    </a:lnTo>
                    <a:lnTo>
                      <a:pt x="8" y="37"/>
                    </a:lnTo>
                    <a:lnTo>
                      <a:pt x="8" y="40"/>
                    </a:lnTo>
                    <a:lnTo>
                      <a:pt x="9" y="43"/>
                    </a:lnTo>
                    <a:lnTo>
                      <a:pt x="9" y="46"/>
                    </a:lnTo>
                    <a:lnTo>
                      <a:pt x="9" y="50"/>
                    </a:lnTo>
                    <a:lnTo>
                      <a:pt x="9" y="53"/>
                    </a:lnTo>
                    <a:lnTo>
                      <a:pt x="9" y="56"/>
                    </a:lnTo>
                    <a:lnTo>
                      <a:pt x="9" y="60"/>
                    </a:lnTo>
                    <a:lnTo>
                      <a:pt x="9" y="63"/>
                    </a:lnTo>
                    <a:lnTo>
                      <a:pt x="9" y="67"/>
                    </a:lnTo>
                    <a:lnTo>
                      <a:pt x="9" y="70"/>
                    </a:lnTo>
                    <a:lnTo>
                      <a:pt x="8" y="74"/>
                    </a:lnTo>
                    <a:lnTo>
                      <a:pt x="8" y="78"/>
                    </a:lnTo>
                    <a:lnTo>
                      <a:pt x="8" y="81"/>
                    </a:lnTo>
                    <a:lnTo>
                      <a:pt x="8" y="86"/>
                    </a:lnTo>
                    <a:lnTo>
                      <a:pt x="8" y="89"/>
                    </a:lnTo>
                    <a:lnTo>
                      <a:pt x="8" y="93"/>
                    </a:lnTo>
                    <a:lnTo>
                      <a:pt x="7" y="97"/>
                    </a:lnTo>
                    <a:lnTo>
                      <a:pt x="10" y="97"/>
                    </a:lnTo>
                    <a:lnTo>
                      <a:pt x="10" y="94"/>
                    </a:lnTo>
                    <a:lnTo>
                      <a:pt x="10" y="89"/>
                    </a:lnTo>
                    <a:lnTo>
                      <a:pt x="10" y="86"/>
                    </a:lnTo>
                    <a:lnTo>
                      <a:pt x="10" y="81"/>
                    </a:lnTo>
                    <a:lnTo>
                      <a:pt x="10" y="78"/>
                    </a:lnTo>
                    <a:lnTo>
                      <a:pt x="11" y="74"/>
                    </a:lnTo>
                    <a:lnTo>
                      <a:pt x="11" y="70"/>
                    </a:lnTo>
                    <a:lnTo>
                      <a:pt x="11" y="67"/>
                    </a:lnTo>
                    <a:lnTo>
                      <a:pt x="11" y="63"/>
                    </a:lnTo>
                    <a:lnTo>
                      <a:pt x="11" y="60"/>
                    </a:lnTo>
                    <a:lnTo>
                      <a:pt x="11" y="56"/>
                    </a:lnTo>
                    <a:lnTo>
                      <a:pt x="11" y="53"/>
                    </a:lnTo>
                    <a:lnTo>
                      <a:pt x="11" y="50"/>
                    </a:lnTo>
                    <a:lnTo>
                      <a:pt x="11" y="46"/>
                    </a:lnTo>
                    <a:lnTo>
                      <a:pt x="11" y="43"/>
                    </a:lnTo>
                    <a:lnTo>
                      <a:pt x="11" y="40"/>
                    </a:lnTo>
                    <a:lnTo>
                      <a:pt x="10" y="37"/>
                    </a:lnTo>
                    <a:lnTo>
                      <a:pt x="10" y="34"/>
                    </a:lnTo>
                    <a:lnTo>
                      <a:pt x="10" y="31"/>
                    </a:lnTo>
                    <a:lnTo>
                      <a:pt x="10" y="28"/>
                    </a:lnTo>
                    <a:lnTo>
                      <a:pt x="10" y="26"/>
                    </a:lnTo>
                    <a:lnTo>
                      <a:pt x="9" y="22"/>
                    </a:lnTo>
                    <a:lnTo>
                      <a:pt x="9" y="20"/>
                    </a:lnTo>
                    <a:lnTo>
                      <a:pt x="8" y="18"/>
                    </a:lnTo>
                    <a:lnTo>
                      <a:pt x="8" y="16"/>
                    </a:lnTo>
                    <a:lnTo>
                      <a:pt x="7" y="13"/>
                    </a:lnTo>
                    <a:lnTo>
                      <a:pt x="7" y="11"/>
                    </a:lnTo>
                    <a:lnTo>
                      <a:pt x="6" y="9"/>
                    </a:lnTo>
                    <a:lnTo>
                      <a:pt x="6" y="6"/>
                    </a:lnTo>
                    <a:lnTo>
                      <a:pt x="4" y="4"/>
                    </a:lnTo>
                    <a:lnTo>
                      <a:pt x="3" y="2"/>
                    </a:lnTo>
                    <a:lnTo>
                      <a:pt x="2" y="1"/>
                    </a:lnTo>
                    <a:lnTo>
                      <a:pt x="1" y="3"/>
                    </a:lnTo>
                    <a:lnTo>
                      <a:pt x="2" y="1"/>
                    </a:lnTo>
                    <a:lnTo>
                      <a:pt x="2" y="0"/>
                    </a:lnTo>
                    <a:lnTo>
                      <a:pt x="1" y="0"/>
                    </a:lnTo>
                    <a:lnTo>
                      <a:pt x="1" y="1"/>
                    </a:lnTo>
                    <a:lnTo>
                      <a:pt x="0" y="1"/>
                    </a:lnTo>
                    <a:lnTo>
                      <a:pt x="0" y="2"/>
                    </a:lnTo>
                    <a:lnTo>
                      <a:pt x="1" y="2"/>
                    </a:lnTo>
                    <a:lnTo>
                      <a:pt x="2" y="0"/>
                    </a:lnTo>
                    <a:close/>
                  </a:path>
                </a:pathLst>
              </a:custGeom>
              <a:solidFill>
                <a:srgbClr val="800000"/>
              </a:solidFill>
              <a:ln w="0">
                <a:solidFill>
                  <a:srgbClr val="000000"/>
                </a:solidFill>
                <a:prstDash val="solid"/>
                <a:round/>
                <a:headEnd/>
                <a:tailEnd/>
              </a:ln>
            </p:spPr>
            <p:txBody>
              <a:bodyPr/>
              <a:lstStyle/>
              <a:p>
                <a:endParaRPr lang="en-US"/>
              </a:p>
            </p:txBody>
          </p:sp>
          <p:sp>
            <p:nvSpPr>
              <p:cNvPr id="23741" name="Freeform 498"/>
              <p:cNvSpPr>
                <a:spLocks/>
              </p:cNvSpPr>
              <p:nvPr/>
            </p:nvSpPr>
            <p:spPr bwMode="auto">
              <a:xfrm>
                <a:off x="4480" y="1652"/>
                <a:ext cx="7" cy="22"/>
              </a:xfrm>
              <a:custGeom>
                <a:avLst/>
                <a:gdLst>
                  <a:gd name="T0" fmla="*/ 7 w 18"/>
                  <a:gd name="T1" fmla="*/ 22 h 70"/>
                  <a:gd name="T2" fmla="*/ 7 w 18"/>
                  <a:gd name="T3" fmla="*/ 19 h 70"/>
                  <a:gd name="T4" fmla="*/ 7 w 18"/>
                  <a:gd name="T5" fmla="*/ 17 h 70"/>
                  <a:gd name="T6" fmla="*/ 7 w 18"/>
                  <a:gd name="T7" fmla="*/ 16 h 70"/>
                  <a:gd name="T8" fmla="*/ 7 w 18"/>
                  <a:gd name="T9" fmla="*/ 14 h 70"/>
                  <a:gd name="T10" fmla="*/ 6 w 18"/>
                  <a:gd name="T11" fmla="*/ 12 h 70"/>
                  <a:gd name="T12" fmla="*/ 6 w 18"/>
                  <a:gd name="T13" fmla="*/ 11 h 70"/>
                  <a:gd name="T14" fmla="*/ 6 w 18"/>
                  <a:gd name="T15" fmla="*/ 9 h 70"/>
                  <a:gd name="T16" fmla="*/ 6 w 18"/>
                  <a:gd name="T17" fmla="*/ 7 h 70"/>
                  <a:gd name="T18" fmla="*/ 5 w 18"/>
                  <a:gd name="T19" fmla="*/ 6 h 70"/>
                  <a:gd name="T20" fmla="*/ 5 w 18"/>
                  <a:gd name="T21" fmla="*/ 5 h 70"/>
                  <a:gd name="T22" fmla="*/ 4 w 18"/>
                  <a:gd name="T23" fmla="*/ 4 h 70"/>
                  <a:gd name="T24" fmla="*/ 4 w 18"/>
                  <a:gd name="T25" fmla="*/ 3 h 70"/>
                  <a:gd name="T26" fmla="*/ 3 w 18"/>
                  <a:gd name="T27" fmla="*/ 2 h 70"/>
                  <a:gd name="T28" fmla="*/ 2 w 18"/>
                  <a:gd name="T29" fmla="*/ 1 h 70"/>
                  <a:gd name="T30" fmla="*/ 1 w 18"/>
                  <a:gd name="T31" fmla="*/ 0 h 70"/>
                  <a:gd name="T32" fmla="*/ 0 w 18"/>
                  <a:gd name="T33" fmla="*/ 0 h 70"/>
                  <a:gd name="T34" fmla="*/ 0 w 18"/>
                  <a:gd name="T35" fmla="*/ 1 h 70"/>
                  <a:gd name="T36" fmla="*/ 1 w 18"/>
                  <a:gd name="T37" fmla="*/ 1 h 70"/>
                  <a:gd name="T38" fmla="*/ 2 w 18"/>
                  <a:gd name="T39" fmla="*/ 2 h 70"/>
                  <a:gd name="T40" fmla="*/ 3 w 18"/>
                  <a:gd name="T41" fmla="*/ 3 h 70"/>
                  <a:gd name="T42" fmla="*/ 3 w 18"/>
                  <a:gd name="T43" fmla="*/ 3 h 70"/>
                  <a:gd name="T44" fmla="*/ 4 w 18"/>
                  <a:gd name="T45" fmla="*/ 4 h 70"/>
                  <a:gd name="T46" fmla="*/ 4 w 18"/>
                  <a:gd name="T47" fmla="*/ 6 h 70"/>
                  <a:gd name="T48" fmla="*/ 4 w 18"/>
                  <a:gd name="T49" fmla="*/ 7 h 70"/>
                  <a:gd name="T50" fmla="*/ 5 w 18"/>
                  <a:gd name="T51" fmla="*/ 8 h 70"/>
                  <a:gd name="T52" fmla="*/ 5 w 18"/>
                  <a:gd name="T53" fmla="*/ 10 h 70"/>
                  <a:gd name="T54" fmla="*/ 5 w 18"/>
                  <a:gd name="T55" fmla="*/ 11 h 70"/>
                  <a:gd name="T56" fmla="*/ 5 w 18"/>
                  <a:gd name="T57" fmla="*/ 13 h 70"/>
                  <a:gd name="T58" fmla="*/ 6 w 18"/>
                  <a:gd name="T59" fmla="*/ 15 h 70"/>
                  <a:gd name="T60" fmla="*/ 6 w 18"/>
                  <a:gd name="T61" fmla="*/ 17 h 70"/>
                  <a:gd name="T62" fmla="*/ 6 w 18"/>
                  <a:gd name="T63" fmla="*/ 19 h 70"/>
                  <a:gd name="T64" fmla="*/ 6 w 18"/>
                  <a:gd name="T65" fmla="*/ 20 h 70"/>
                  <a:gd name="T66" fmla="*/ 7 w 18"/>
                  <a:gd name="T67" fmla="*/ 22 h 70"/>
                  <a:gd name="T68" fmla="*/ 6 w 18"/>
                  <a:gd name="T69" fmla="*/ 22 h 70"/>
                  <a:gd name="T70" fmla="*/ 6 w 18"/>
                  <a:gd name="T71" fmla="*/ 22 h 70"/>
                  <a:gd name="T72" fmla="*/ 6 w 18"/>
                  <a:gd name="T73" fmla="*/ 22 h 70"/>
                  <a:gd name="T74" fmla="*/ 6 w 18"/>
                  <a:gd name="T75" fmla="*/ 22 h 70"/>
                  <a:gd name="T76" fmla="*/ 7 w 18"/>
                  <a:gd name="T77" fmla="*/ 22 h 70"/>
                  <a:gd name="T78" fmla="*/ 7 w 18"/>
                  <a:gd name="T79" fmla="*/ 22 h 70"/>
                  <a:gd name="T80" fmla="*/ 7 w 18"/>
                  <a:gd name="T81" fmla="*/ 22 h 70"/>
                  <a:gd name="T82" fmla="*/ 7 w 18"/>
                  <a:gd name="T83" fmla="*/ 22 h 70"/>
                  <a:gd name="T84" fmla="*/ 7 w 18"/>
                  <a:gd name="T85" fmla="*/ 22 h 70"/>
                  <a:gd name="T86" fmla="*/ 7 w 18"/>
                  <a:gd name="T87" fmla="*/ 22 h 70"/>
                  <a:gd name="T88" fmla="*/ 7 w 18"/>
                  <a:gd name="T89" fmla="*/ 22 h 70"/>
                  <a:gd name="T90" fmla="*/ 6 w 18"/>
                  <a:gd name="T91" fmla="*/ 22 h 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 h="70">
                    <a:moveTo>
                      <a:pt x="16" y="69"/>
                    </a:moveTo>
                    <a:lnTo>
                      <a:pt x="18" y="69"/>
                    </a:lnTo>
                    <a:lnTo>
                      <a:pt x="18" y="65"/>
                    </a:lnTo>
                    <a:lnTo>
                      <a:pt x="18" y="62"/>
                    </a:lnTo>
                    <a:lnTo>
                      <a:pt x="17" y="59"/>
                    </a:lnTo>
                    <a:lnTo>
                      <a:pt x="17" y="55"/>
                    </a:lnTo>
                    <a:lnTo>
                      <a:pt x="17" y="53"/>
                    </a:lnTo>
                    <a:lnTo>
                      <a:pt x="17" y="50"/>
                    </a:lnTo>
                    <a:lnTo>
                      <a:pt x="17" y="47"/>
                    </a:lnTo>
                    <a:lnTo>
                      <a:pt x="17" y="44"/>
                    </a:lnTo>
                    <a:lnTo>
                      <a:pt x="16" y="42"/>
                    </a:lnTo>
                    <a:lnTo>
                      <a:pt x="16" y="38"/>
                    </a:lnTo>
                    <a:lnTo>
                      <a:pt x="16" y="36"/>
                    </a:lnTo>
                    <a:lnTo>
                      <a:pt x="16" y="34"/>
                    </a:lnTo>
                    <a:lnTo>
                      <a:pt x="15" y="31"/>
                    </a:lnTo>
                    <a:lnTo>
                      <a:pt x="15" y="28"/>
                    </a:lnTo>
                    <a:lnTo>
                      <a:pt x="15" y="26"/>
                    </a:lnTo>
                    <a:lnTo>
                      <a:pt x="15" y="23"/>
                    </a:lnTo>
                    <a:lnTo>
                      <a:pt x="14" y="21"/>
                    </a:lnTo>
                    <a:lnTo>
                      <a:pt x="14" y="19"/>
                    </a:lnTo>
                    <a:lnTo>
                      <a:pt x="13" y="17"/>
                    </a:lnTo>
                    <a:lnTo>
                      <a:pt x="13" y="16"/>
                    </a:lnTo>
                    <a:lnTo>
                      <a:pt x="11" y="13"/>
                    </a:lnTo>
                    <a:lnTo>
                      <a:pt x="11" y="12"/>
                    </a:lnTo>
                    <a:lnTo>
                      <a:pt x="10" y="10"/>
                    </a:lnTo>
                    <a:lnTo>
                      <a:pt x="9" y="9"/>
                    </a:lnTo>
                    <a:lnTo>
                      <a:pt x="9" y="8"/>
                    </a:lnTo>
                    <a:lnTo>
                      <a:pt x="8" y="5"/>
                    </a:lnTo>
                    <a:lnTo>
                      <a:pt x="7" y="4"/>
                    </a:lnTo>
                    <a:lnTo>
                      <a:pt x="6" y="3"/>
                    </a:lnTo>
                    <a:lnTo>
                      <a:pt x="5" y="2"/>
                    </a:lnTo>
                    <a:lnTo>
                      <a:pt x="3" y="1"/>
                    </a:lnTo>
                    <a:lnTo>
                      <a:pt x="2" y="0"/>
                    </a:lnTo>
                    <a:lnTo>
                      <a:pt x="1" y="0"/>
                    </a:lnTo>
                    <a:lnTo>
                      <a:pt x="0" y="2"/>
                    </a:lnTo>
                    <a:lnTo>
                      <a:pt x="1" y="3"/>
                    </a:lnTo>
                    <a:lnTo>
                      <a:pt x="2" y="4"/>
                    </a:lnTo>
                    <a:lnTo>
                      <a:pt x="3" y="4"/>
                    </a:lnTo>
                    <a:lnTo>
                      <a:pt x="5" y="5"/>
                    </a:lnTo>
                    <a:lnTo>
                      <a:pt x="6" y="6"/>
                    </a:lnTo>
                    <a:lnTo>
                      <a:pt x="6" y="8"/>
                    </a:lnTo>
                    <a:lnTo>
                      <a:pt x="7" y="9"/>
                    </a:lnTo>
                    <a:lnTo>
                      <a:pt x="8" y="10"/>
                    </a:lnTo>
                    <a:lnTo>
                      <a:pt x="8" y="11"/>
                    </a:lnTo>
                    <a:lnTo>
                      <a:pt x="9" y="13"/>
                    </a:lnTo>
                    <a:lnTo>
                      <a:pt x="9" y="14"/>
                    </a:lnTo>
                    <a:lnTo>
                      <a:pt x="10" y="17"/>
                    </a:lnTo>
                    <a:lnTo>
                      <a:pt x="10" y="19"/>
                    </a:lnTo>
                    <a:lnTo>
                      <a:pt x="11" y="20"/>
                    </a:lnTo>
                    <a:lnTo>
                      <a:pt x="11" y="22"/>
                    </a:lnTo>
                    <a:lnTo>
                      <a:pt x="11" y="25"/>
                    </a:lnTo>
                    <a:lnTo>
                      <a:pt x="13" y="27"/>
                    </a:lnTo>
                    <a:lnTo>
                      <a:pt x="13" y="29"/>
                    </a:lnTo>
                    <a:lnTo>
                      <a:pt x="13" y="31"/>
                    </a:lnTo>
                    <a:lnTo>
                      <a:pt x="14" y="34"/>
                    </a:lnTo>
                    <a:lnTo>
                      <a:pt x="14" y="36"/>
                    </a:lnTo>
                    <a:lnTo>
                      <a:pt x="14" y="38"/>
                    </a:lnTo>
                    <a:lnTo>
                      <a:pt x="14" y="42"/>
                    </a:lnTo>
                    <a:lnTo>
                      <a:pt x="14" y="44"/>
                    </a:lnTo>
                    <a:lnTo>
                      <a:pt x="15" y="47"/>
                    </a:lnTo>
                    <a:lnTo>
                      <a:pt x="15" y="50"/>
                    </a:lnTo>
                    <a:lnTo>
                      <a:pt x="15" y="53"/>
                    </a:lnTo>
                    <a:lnTo>
                      <a:pt x="15" y="56"/>
                    </a:lnTo>
                    <a:lnTo>
                      <a:pt x="15" y="59"/>
                    </a:lnTo>
                    <a:lnTo>
                      <a:pt x="15" y="62"/>
                    </a:lnTo>
                    <a:lnTo>
                      <a:pt x="16" y="65"/>
                    </a:lnTo>
                    <a:lnTo>
                      <a:pt x="16" y="69"/>
                    </a:lnTo>
                    <a:lnTo>
                      <a:pt x="18" y="69"/>
                    </a:lnTo>
                    <a:lnTo>
                      <a:pt x="16" y="69"/>
                    </a:lnTo>
                    <a:lnTo>
                      <a:pt x="16" y="70"/>
                    </a:lnTo>
                    <a:lnTo>
                      <a:pt x="17" y="70"/>
                    </a:lnTo>
                    <a:lnTo>
                      <a:pt x="18" y="70"/>
                    </a:lnTo>
                    <a:lnTo>
                      <a:pt x="18" y="69"/>
                    </a:lnTo>
                    <a:lnTo>
                      <a:pt x="16" y="69"/>
                    </a:lnTo>
                    <a:close/>
                  </a:path>
                </a:pathLst>
              </a:custGeom>
              <a:solidFill>
                <a:srgbClr val="800000"/>
              </a:solidFill>
              <a:ln w="0">
                <a:solidFill>
                  <a:srgbClr val="000000"/>
                </a:solidFill>
                <a:prstDash val="solid"/>
                <a:round/>
                <a:headEnd/>
                <a:tailEnd/>
              </a:ln>
            </p:spPr>
            <p:txBody>
              <a:bodyPr/>
              <a:lstStyle/>
              <a:p>
                <a:endParaRPr lang="en-US"/>
              </a:p>
            </p:txBody>
          </p:sp>
          <p:sp>
            <p:nvSpPr>
              <p:cNvPr id="23742" name="Freeform 499"/>
              <p:cNvSpPr>
                <a:spLocks/>
              </p:cNvSpPr>
              <p:nvPr/>
            </p:nvSpPr>
            <p:spPr bwMode="auto">
              <a:xfrm>
                <a:off x="4483" y="1639"/>
                <a:ext cx="4" cy="33"/>
              </a:xfrm>
              <a:custGeom>
                <a:avLst/>
                <a:gdLst>
                  <a:gd name="T0" fmla="*/ 0 w 9"/>
                  <a:gd name="T1" fmla="*/ 1 h 107"/>
                  <a:gd name="T2" fmla="*/ 1 w 9"/>
                  <a:gd name="T3" fmla="*/ 2 h 107"/>
                  <a:gd name="T4" fmla="*/ 2 w 9"/>
                  <a:gd name="T5" fmla="*/ 4 h 107"/>
                  <a:gd name="T6" fmla="*/ 2 w 9"/>
                  <a:gd name="T7" fmla="*/ 5 h 107"/>
                  <a:gd name="T8" fmla="*/ 2 w 9"/>
                  <a:gd name="T9" fmla="*/ 7 h 107"/>
                  <a:gd name="T10" fmla="*/ 3 w 9"/>
                  <a:gd name="T11" fmla="*/ 8 h 107"/>
                  <a:gd name="T12" fmla="*/ 3 w 9"/>
                  <a:gd name="T13" fmla="*/ 10 h 107"/>
                  <a:gd name="T14" fmla="*/ 3 w 9"/>
                  <a:gd name="T15" fmla="*/ 12 h 107"/>
                  <a:gd name="T16" fmla="*/ 3 w 9"/>
                  <a:gd name="T17" fmla="*/ 14 h 107"/>
                  <a:gd name="T18" fmla="*/ 3 w 9"/>
                  <a:gd name="T19" fmla="*/ 17 h 107"/>
                  <a:gd name="T20" fmla="*/ 3 w 9"/>
                  <a:gd name="T21" fmla="*/ 19 h 107"/>
                  <a:gd name="T22" fmla="*/ 3 w 9"/>
                  <a:gd name="T23" fmla="*/ 21 h 107"/>
                  <a:gd name="T24" fmla="*/ 3 w 9"/>
                  <a:gd name="T25" fmla="*/ 23 h 107"/>
                  <a:gd name="T26" fmla="*/ 3 w 9"/>
                  <a:gd name="T27" fmla="*/ 26 h 107"/>
                  <a:gd name="T28" fmla="*/ 3 w 9"/>
                  <a:gd name="T29" fmla="*/ 28 h 107"/>
                  <a:gd name="T30" fmla="*/ 2 w 9"/>
                  <a:gd name="T31" fmla="*/ 31 h 107"/>
                  <a:gd name="T32" fmla="*/ 2 w 9"/>
                  <a:gd name="T33" fmla="*/ 33 h 107"/>
                  <a:gd name="T34" fmla="*/ 3 w 9"/>
                  <a:gd name="T35" fmla="*/ 32 h 107"/>
                  <a:gd name="T36" fmla="*/ 4 w 9"/>
                  <a:gd name="T37" fmla="*/ 29 h 107"/>
                  <a:gd name="T38" fmla="*/ 4 w 9"/>
                  <a:gd name="T39" fmla="*/ 27 h 107"/>
                  <a:gd name="T40" fmla="*/ 4 w 9"/>
                  <a:gd name="T41" fmla="*/ 25 h 107"/>
                  <a:gd name="T42" fmla="*/ 4 w 9"/>
                  <a:gd name="T43" fmla="*/ 22 h 107"/>
                  <a:gd name="T44" fmla="*/ 4 w 9"/>
                  <a:gd name="T45" fmla="*/ 20 h 107"/>
                  <a:gd name="T46" fmla="*/ 4 w 9"/>
                  <a:gd name="T47" fmla="*/ 18 h 107"/>
                  <a:gd name="T48" fmla="*/ 4 w 9"/>
                  <a:gd name="T49" fmla="*/ 15 h 107"/>
                  <a:gd name="T50" fmla="*/ 4 w 9"/>
                  <a:gd name="T51" fmla="*/ 13 h 107"/>
                  <a:gd name="T52" fmla="*/ 4 w 9"/>
                  <a:gd name="T53" fmla="*/ 11 h 107"/>
                  <a:gd name="T54" fmla="*/ 4 w 9"/>
                  <a:gd name="T55" fmla="*/ 10 h 107"/>
                  <a:gd name="T56" fmla="*/ 4 w 9"/>
                  <a:gd name="T57" fmla="*/ 8 h 107"/>
                  <a:gd name="T58" fmla="*/ 3 w 9"/>
                  <a:gd name="T59" fmla="*/ 6 h 107"/>
                  <a:gd name="T60" fmla="*/ 3 w 9"/>
                  <a:gd name="T61" fmla="*/ 4 h 107"/>
                  <a:gd name="T62" fmla="*/ 2 w 9"/>
                  <a:gd name="T63" fmla="*/ 2 h 107"/>
                  <a:gd name="T64" fmla="*/ 2 w 9"/>
                  <a:gd name="T65" fmla="*/ 1 h 107"/>
                  <a:gd name="T66" fmla="*/ 1 w 9"/>
                  <a:gd name="T67" fmla="*/ 1 h 107"/>
                  <a:gd name="T68" fmla="*/ 1 w 9"/>
                  <a:gd name="T69" fmla="*/ 0 h 107"/>
                  <a:gd name="T70" fmla="*/ 1 w 9"/>
                  <a:gd name="T71" fmla="*/ 0 h 107"/>
                  <a:gd name="T72" fmla="*/ 1 w 9"/>
                  <a:gd name="T73" fmla="*/ 0 h 107"/>
                  <a:gd name="T74" fmla="*/ 1 w 9"/>
                  <a:gd name="T75" fmla="*/ 0 h 107"/>
                  <a:gd name="T76" fmla="*/ 1 w 9"/>
                  <a:gd name="T77" fmla="*/ 0 h 107"/>
                  <a:gd name="T78" fmla="*/ 1 w 9"/>
                  <a:gd name="T79" fmla="*/ 0 h 107"/>
                  <a:gd name="T80" fmla="*/ 0 w 9"/>
                  <a:gd name="T81" fmla="*/ 0 h 107"/>
                  <a:gd name="T82" fmla="*/ 0 w 9"/>
                  <a:gd name="T83" fmla="*/ 0 h 107"/>
                  <a:gd name="T84" fmla="*/ 0 w 9"/>
                  <a:gd name="T85" fmla="*/ 0 h 107"/>
                  <a:gd name="T86" fmla="*/ 0 w 9"/>
                  <a:gd name="T87" fmla="*/ 0 h 107"/>
                  <a:gd name="T88" fmla="*/ 0 w 9"/>
                  <a:gd name="T89" fmla="*/ 0 h 107"/>
                  <a:gd name="T90" fmla="*/ 0 w 9"/>
                  <a:gd name="T91" fmla="*/ 1 h 107"/>
                  <a:gd name="T92" fmla="*/ 0 w 9"/>
                  <a:gd name="T93" fmla="*/ 1 h 107"/>
                  <a:gd name="T94" fmla="*/ 1 w 9"/>
                  <a:gd name="T95" fmla="*/ 0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 h="107">
                    <a:moveTo>
                      <a:pt x="2" y="0"/>
                    </a:moveTo>
                    <a:lnTo>
                      <a:pt x="0" y="2"/>
                    </a:lnTo>
                    <a:lnTo>
                      <a:pt x="2" y="5"/>
                    </a:lnTo>
                    <a:lnTo>
                      <a:pt x="2" y="7"/>
                    </a:lnTo>
                    <a:lnTo>
                      <a:pt x="3" y="9"/>
                    </a:lnTo>
                    <a:lnTo>
                      <a:pt x="4" y="12"/>
                    </a:lnTo>
                    <a:lnTo>
                      <a:pt x="4" y="14"/>
                    </a:lnTo>
                    <a:lnTo>
                      <a:pt x="4" y="16"/>
                    </a:lnTo>
                    <a:lnTo>
                      <a:pt x="5" y="19"/>
                    </a:lnTo>
                    <a:lnTo>
                      <a:pt x="5" y="22"/>
                    </a:lnTo>
                    <a:lnTo>
                      <a:pt x="5" y="25"/>
                    </a:lnTo>
                    <a:lnTo>
                      <a:pt x="6" y="27"/>
                    </a:lnTo>
                    <a:lnTo>
                      <a:pt x="6" y="31"/>
                    </a:lnTo>
                    <a:lnTo>
                      <a:pt x="6" y="34"/>
                    </a:lnTo>
                    <a:lnTo>
                      <a:pt x="7" y="38"/>
                    </a:lnTo>
                    <a:lnTo>
                      <a:pt x="7" y="40"/>
                    </a:lnTo>
                    <a:lnTo>
                      <a:pt x="7" y="43"/>
                    </a:lnTo>
                    <a:lnTo>
                      <a:pt x="7" y="47"/>
                    </a:lnTo>
                    <a:lnTo>
                      <a:pt x="7" y="50"/>
                    </a:lnTo>
                    <a:lnTo>
                      <a:pt x="7" y="54"/>
                    </a:lnTo>
                    <a:lnTo>
                      <a:pt x="7" y="58"/>
                    </a:lnTo>
                    <a:lnTo>
                      <a:pt x="7" y="61"/>
                    </a:lnTo>
                    <a:lnTo>
                      <a:pt x="7" y="65"/>
                    </a:lnTo>
                    <a:lnTo>
                      <a:pt x="7" y="68"/>
                    </a:lnTo>
                    <a:lnTo>
                      <a:pt x="7" y="72"/>
                    </a:lnTo>
                    <a:lnTo>
                      <a:pt x="7" y="76"/>
                    </a:lnTo>
                    <a:lnTo>
                      <a:pt x="7" y="80"/>
                    </a:lnTo>
                    <a:lnTo>
                      <a:pt x="6" y="83"/>
                    </a:lnTo>
                    <a:lnTo>
                      <a:pt x="6" y="86"/>
                    </a:lnTo>
                    <a:lnTo>
                      <a:pt x="6" y="91"/>
                    </a:lnTo>
                    <a:lnTo>
                      <a:pt x="6" y="94"/>
                    </a:lnTo>
                    <a:lnTo>
                      <a:pt x="5" y="99"/>
                    </a:lnTo>
                    <a:lnTo>
                      <a:pt x="5" y="102"/>
                    </a:lnTo>
                    <a:lnTo>
                      <a:pt x="5" y="107"/>
                    </a:lnTo>
                    <a:lnTo>
                      <a:pt x="7" y="107"/>
                    </a:lnTo>
                    <a:lnTo>
                      <a:pt x="7" y="103"/>
                    </a:lnTo>
                    <a:lnTo>
                      <a:pt x="8" y="99"/>
                    </a:lnTo>
                    <a:lnTo>
                      <a:pt x="8" y="95"/>
                    </a:lnTo>
                    <a:lnTo>
                      <a:pt x="8" y="91"/>
                    </a:lnTo>
                    <a:lnTo>
                      <a:pt x="8" y="88"/>
                    </a:lnTo>
                    <a:lnTo>
                      <a:pt x="9" y="83"/>
                    </a:lnTo>
                    <a:lnTo>
                      <a:pt x="9" y="80"/>
                    </a:lnTo>
                    <a:lnTo>
                      <a:pt x="9" y="76"/>
                    </a:lnTo>
                    <a:lnTo>
                      <a:pt x="9" y="72"/>
                    </a:lnTo>
                    <a:lnTo>
                      <a:pt x="9" y="68"/>
                    </a:lnTo>
                    <a:lnTo>
                      <a:pt x="9" y="65"/>
                    </a:lnTo>
                    <a:lnTo>
                      <a:pt x="9" y="61"/>
                    </a:lnTo>
                    <a:lnTo>
                      <a:pt x="9" y="58"/>
                    </a:lnTo>
                    <a:lnTo>
                      <a:pt x="9" y="54"/>
                    </a:lnTo>
                    <a:lnTo>
                      <a:pt x="9" y="50"/>
                    </a:lnTo>
                    <a:lnTo>
                      <a:pt x="9" y="47"/>
                    </a:lnTo>
                    <a:lnTo>
                      <a:pt x="9" y="43"/>
                    </a:lnTo>
                    <a:lnTo>
                      <a:pt x="9" y="40"/>
                    </a:lnTo>
                    <a:lnTo>
                      <a:pt x="9" y="37"/>
                    </a:lnTo>
                    <a:lnTo>
                      <a:pt x="9" y="33"/>
                    </a:lnTo>
                    <a:lnTo>
                      <a:pt x="8" y="31"/>
                    </a:lnTo>
                    <a:lnTo>
                      <a:pt x="8" y="27"/>
                    </a:lnTo>
                    <a:lnTo>
                      <a:pt x="8" y="25"/>
                    </a:lnTo>
                    <a:lnTo>
                      <a:pt x="7" y="22"/>
                    </a:lnTo>
                    <a:lnTo>
                      <a:pt x="7" y="18"/>
                    </a:lnTo>
                    <a:lnTo>
                      <a:pt x="6" y="16"/>
                    </a:lnTo>
                    <a:lnTo>
                      <a:pt x="6" y="13"/>
                    </a:lnTo>
                    <a:lnTo>
                      <a:pt x="5" y="10"/>
                    </a:lnTo>
                    <a:lnTo>
                      <a:pt x="5" y="8"/>
                    </a:lnTo>
                    <a:lnTo>
                      <a:pt x="4" y="6"/>
                    </a:lnTo>
                    <a:lnTo>
                      <a:pt x="4" y="4"/>
                    </a:lnTo>
                    <a:lnTo>
                      <a:pt x="3" y="1"/>
                    </a:lnTo>
                    <a:lnTo>
                      <a:pt x="2" y="4"/>
                    </a:lnTo>
                    <a:lnTo>
                      <a:pt x="3" y="1"/>
                    </a:lnTo>
                    <a:lnTo>
                      <a:pt x="3" y="0"/>
                    </a:lnTo>
                    <a:lnTo>
                      <a:pt x="2" y="0"/>
                    </a:lnTo>
                    <a:lnTo>
                      <a:pt x="0" y="0"/>
                    </a:lnTo>
                    <a:lnTo>
                      <a:pt x="0" y="1"/>
                    </a:lnTo>
                    <a:lnTo>
                      <a:pt x="0" y="2"/>
                    </a:lnTo>
                    <a:lnTo>
                      <a:pt x="2" y="0"/>
                    </a:lnTo>
                    <a:close/>
                  </a:path>
                </a:pathLst>
              </a:custGeom>
              <a:solidFill>
                <a:srgbClr val="800000"/>
              </a:solidFill>
              <a:ln w="0">
                <a:solidFill>
                  <a:srgbClr val="000000"/>
                </a:solidFill>
                <a:prstDash val="solid"/>
                <a:round/>
                <a:headEnd/>
                <a:tailEnd/>
              </a:ln>
            </p:spPr>
            <p:txBody>
              <a:bodyPr/>
              <a:lstStyle/>
              <a:p>
                <a:endParaRPr lang="en-US"/>
              </a:p>
            </p:txBody>
          </p:sp>
          <p:sp>
            <p:nvSpPr>
              <p:cNvPr id="23743" name="Freeform 500"/>
              <p:cNvSpPr>
                <a:spLocks/>
              </p:cNvSpPr>
              <p:nvPr/>
            </p:nvSpPr>
            <p:spPr bwMode="auto">
              <a:xfrm>
                <a:off x="4485" y="1639"/>
                <a:ext cx="5" cy="21"/>
              </a:xfrm>
              <a:custGeom>
                <a:avLst/>
                <a:gdLst>
                  <a:gd name="T0" fmla="*/ 5 w 18"/>
                  <a:gd name="T1" fmla="*/ 20 h 64"/>
                  <a:gd name="T2" fmla="*/ 5 w 18"/>
                  <a:gd name="T3" fmla="*/ 19 h 64"/>
                  <a:gd name="T4" fmla="*/ 4 w 18"/>
                  <a:gd name="T5" fmla="*/ 18 h 64"/>
                  <a:gd name="T6" fmla="*/ 4 w 18"/>
                  <a:gd name="T7" fmla="*/ 16 h 64"/>
                  <a:gd name="T8" fmla="*/ 4 w 18"/>
                  <a:gd name="T9" fmla="*/ 14 h 64"/>
                  <a:gd name="T10" fmla="*/ 4 w 18"/>
                  <a:gd name="T11" fmla="*/ 13 h 64"/>
                  <a:gd name="T12" fmla="*/ 4 w 18"/>
                  <a:gd name="T13" fmla="*/ 11 h 64"/>
                  <a:gd name="T14" fmla="*/ 4 w 18"/>
                  <a:gd name="T15" fmla="*/ 10 h 64"/>
                  <a:gd name="T16" fmla="*/ 4 w 18"/>
                  <a:gd name="T17" fmla="*/ 8 h 64"/>
                  <a:gd name="T18" fmla="*/ 4 w 18"/>
                  <a:gd name="T19" fmla="*/ 6 h 64"/>
                  <a:gd name="T20" fmla="*/ 4 w 18"/>
                  <a:gd name="T21" fmla="*/ 5 h 64"/>
                  <a:gd name="T22" fmla="*/ 3 w 18"/>
                  <a:gd name="T23" fmla="*/ 3 h 64"/>
                  <a:gd name="T24" fmla="*/ 3 w 18"/>
                  <a:gd name="T25" fmla="*/ 2 h 64"/>
                  <a:gd name="T26" fmla="*/ 3 w 18"/>
                  <a:gd name="T27" fmla="*/ 1 h 64"/>
                  <a:gd name="T28" fmla="*/ 2 w 18"/>
                  <a:gd name="T29" fmla="*/ 1 h 64"/>
                  <a:gd name="T30" fmla="*/ 1 w 18"/>
                  <a:gd name="T31" fmla="*/ 0 h 64"/>
                  <a:gd name="T32" fmla="*/ 0 w 18"/>
                  <a:gd name="T33" fmla="*/ 0 h 64"/>
                  <a:gd name="T34" fmla="*/ 1 w 18"/>
                  <a:gd name="T35" fmla="*/ 1 h 64"/>
                  <a:gd name="T36" fmla="*/ 1 w 18"/>
                  <a:gd name="T37" fmla="*/ 1 h 64"/>
                  <a:gd name="T38" fmla="*/ 2 w 18"/>
                  <a:gd name="T39" fmla="*/ 2 h 64"/>
                  <a:gd name="T40" fmla="*/ 2 w 18"/>
                  <a:gd name="T41" fmla="*/ 2 h 64"/>
                  <a:gd name="T42" fmla="*/ 3 w 18"/>
                  <a:gd name="T43" fmla="*/ 3 h 64"/>
                  <a:gd name="T44" fmla="*/ 3 w 18"/>
                  <a:gd name="T45" fmla="*/ 5 h 64"/>
                  <a:gd name="T46" fmla="*/ 3 w 18"/>
                  <a:gd name="T47" fmla="*/ 6 h 64"/>
                  <a:gd name="T48" fmla="*/ 3 w 18"/>
                  <a:gd name="T49" fmla="*/ 7 h 64"/>
                  <a:gd name="T50" fmla="*/ 3 w 18"/>
                  <a:gd name="T51" fmla="*/ 9 h 64"/>
                  <a:gd name="T52" fmla="*/ 3 w 18"/>
                  <a:gd name="T53" fmla="*/ 10 h 64"/>
                  <a:gd name="T54" fmla="*/ 3 w 18"/>
                  <a:gd name="T55" fmla="*/ 12 h 64"/>
                  <a:gd name="T56" fmla="*/ 4 w 18"/>
                  <a:gd name="T57" fmla="*/ 13 h 64"/>
                  <a:gd name="T58" fmla="*/ 4 w 18"/>
                  <a:gd name="T59" fmla="*/ 15 h 64"/>
                  <a:gd name="T60" fmla="*/ 4 w 18"/>
                  <a:gd name="T61" fmla="*/ 17 h 64"/>
                  <a:gd name="T62" fmla="*/ 4 w 18"/>
                  <a:gd name="T63" fmla="*/ 18 h 64"/>
                  <a:gd name="T64" fmla="*/ 4 w 18"/>
                  <a:gd name="T65" fmla="*/ 20 h 64"/>
                  <a:gd name="T66" fmla="*/ 5 w 18"/>
                  <a:gd name="T67" fmla="*/ 20 h 64"/>
                  <a:gd name="T68" fmla="*/ 4 w 18"/>
                  <a:gd name="T69" fmla="*/ 21 h 64"/>
                  <a:gd name="T70" fmla="*/ 4 w 18"/>
                  <a:gd name="T71" fmla="*/ 21 h 64"/>
                  <a:gd name="T72" fmla="*/ 4 w 18"/>
                  <a:gd name="T73" fmla="*/ 21 h 64"/>
                  <a:gd name="T74" fmla="*/ 4 w 18"/>
                  <a:gd name="T75" fmla="*/ 21 h 64"/>
                  <a:gd name="T76" fmla="*/ 5 w 18"/>
                  <a:gd name="T77" fmla="*/ 21 h 64"/>
                  <a:gd name="T78" fmla="*/ 5 w 18"/>
                  <a:gd name="T79" fmla="*/ 21 h 64"/>
                  <a:gd name="T80" fmla="*/ 5 w 18"/>
                  <a:gd name="T81" fmla="*/ 21 h 64"/>
                  <a:gd name="T82" fmla="*/ 5 w 18"/>
                  <a:gd name="T83" fmla="*/ 21 h 64"/>
                  <a:gd name="T84" fmla="*/ 5 w 18"/>
                  <a:gd name="T85" fmla="*/ 21 h 64"/>
                  <a:gd name="T86" fmla="*/ 5 w 18"/>
                  <a:gd name="T87" fmla="*/ 20 h 64"/>
                  <a:gd name="T88" fmla="*/ 5 w 18"/>
                  <a:gd name="T89" fmla="*/ 20 h 64"/>
                  <a:gd name="T90" fmla="*/ 4 w 18"/>
                  <a:gd name="T91" fmla="*/ 20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 h="64">
                    <a:moveTo>
                      <a:pt x="14" y="61"/>
                    </a:moveTo>
                    <a:lnTo>
                      <a:pt x="18" y="61"/>
                    </a:lnTo>
                    <a:lnTo>
                      <a:pt x="17" y="59"/>
                    </a:lnTo>
                    <a:lnTo>
                      <a:pt x="17" y="57"/>
                    </a:lnTo>
                    <a:lnTo>
                      <a:pt x="17" y="56"/>
                    </a:lnTo>
                    <a:lnTo>
                      <a:pt x="15" y="54"/>
                    </a:lnTo>
                    <a:lnTo>
                      <a:pt x="15" y="51"/>
                    </a:lnTo>
                    <a:lnTo>
                      <a:pt x="15" y="49"/>
                    </a:lnTo>
                    <a:lnTo>
                      <a:pt x="15" y="47"/>
                    </a:lnTo>
                    <a:lnTo>
                      <a:pt x="15" y="43"/>
                    </a:lnTo>
                    <a:lnTo>
                      <a:pt x="15" y="41"/>
                    </a:lnTo>
                    <a:lnTo>
                      <a:pt x="14" y="39"/>
                    </a:lnTo>
                    <a:lnTo>
                      <a:pt x="14" y="37"/>
                    </a:lnTo>
                    <a:lnTo>
                      <a:pt x="14" y="34"/>
                    </a:lnTo>
                    <a:lnTo>
                      <a:pt x="14" y="31"/>
                    </a:lnTo>
                    <a:lnTo>
                      <a:pt x="14" y="29"/>
                    </a:lnTo>
                    <a:lnTo>
                      <a:pt x="14" y="26"/>
                    </a:lnTo>
                    <a:lnTo>
                      <a:pt x="14" y="23"/>
                    </a:lnTo>
                    <a:lnTo>
                      <a:pt x="14" y="21"/>
                    </a:lnTo>
                    <a:lnTo>
                      <a:pt x="14" y="18"/>
                    </a:lnTo>
                    <a:lnTo>
                      <a:pt x="13" y="17"/>
                    </a:lnTo>
                    <a:lnTo>
                      <a:pt x="13" y="14"/>
                    </a:lnTo>
                    <a:lnTo>
                      <a:pt x="13" y="13"/>
                    </a:lnTo>
                    <a:lnTo>
                      <a:pt x="12" y="10"/>
                    </a:lnTo>
                    <a:lnTo>
                      <a:pt x="11" y="8"/>
                    </a:lnTo>
                    <a:lnTo>
                      <a:pt x="11" y="7"/>
                    </a:lnTo>
                    <a:lnTo>
                      <a:pt x="10" y="6"/>
                    </a:lnTo>
                    <a:lnTo>
                      <a:pt x="9" y="4"/>
                    </a:lnTo>
                    <a:lnTo>
                      <a:pt x="7" y="2"/>
                    </a:lnTo>
                    <a:lnTo>
                      <a:pt x="6" y="2"/>
                    </a:lnTo>
                    <a:lnTo>
                      <a:pt x="5" y="1"/>
                    </a:lnTo>
                    <a:lnTo>
                      <a:pt x="3" y="1"/>
                    </a:lnTo>
                    <a:lnTo>
                      <a:pt x="2" y="0"/>
                    </a:lnTo>
                    <a:lnTo>
                      <a:pt x="0" y="1"/>
                    </a:lnTo>
                    <a:lnTo>
                      <a:pt x="1" y="4"/>
                    </a:lnTo>
                    <a:lnTo>
                      <a:pt x="2" y="4"/>
                    </a:lnTo>
                    <a:lnTo>
                      <a:pt x="3" y="4"/>
                    </a:lnTo>
                    <a:lnTo>
                      <a:pt x="4" y="4"/>
                    </a:lnTo>
                    <a:lnTo>
                      <a:pt x="5" y="5"/>
                    </a:lnTo>
                    <a:lnTo>
                      <a:pt x="6" y="6"/>
                    </a:lnTo>
                    <a:lnTo>
                      <a:pt x="7" y="6"/>
                    </a:lnTo>
                    <a:lnTo>
                      <a:pt x="7" y="7"/>
                    </a:lnTo>
                    <a:lnTo>
                      <a:pt x="9" y="8"/>
                    </a:lnTo>
                    <a:lnTo>
                      <a:pt x="9" y="10"/>
                    </a:lnTo>
                    <a:lnTo>
                      <a:pt x="10" y="12"/>
                    </a:lnTo>
                    <a:lnTo>
                      <a:pt x="10" y="14"/>
                    </a:lnTo>
                    <a:lnTo>
                      <a:pt x="11" y="15"/>
                    </a:lnTo>
                    <a:lnTo>
                      <a:pt x="11" y="17"/>
                    </a:lnTo>
                    <a:lnTo>
                      <a:pt x="11" y="19"/>
                    </a:lnTo>
                    <a:lnTo>
                      <a:pt x="11" y="22"/>
                    </a:lnTo>
                    <a:lnTo>
                      <a:pt x="12" y="24"/>
                    </a:lnTo>
                    <a:lnTo>
                      <a:pt x="12" y="26"/>
                    </a:lnTo>
                    <a:lnTo>
                      <a:pt x="12" y="29"/>
                    </a:lnTo>
                    <a:lnTo>
                      <a:pt x="12" y="31"/>
                    </a:lnTo>
                    <a:lnTo>
                      <a:pt x="12" y="34"/>
                    </a:lnTo>
                    <a:lnTo>
                      <a:pt x="12" y="37"/>
                    </a:lnTo>
                    <a:lnTo>
                      <a:pt x="12" y="39"/>
                    </a:lnTo>
                    <a:lnTo>
                      <a:pt x="13" y="41"/>
                    </a:lnTo>
                    <a:lnTo>
                      <a:pt x="13" y="43"/>
                    </a:lnTo>
                    <a:lnTo>
                      <a:pt x="13" y="47"/>
                    </a:lnTo>
                    <a:lnTo>
                      <a:pt x="13" y="49"/>
                    </a:lnTo>
                    <a:lnTo>
                      <a:pt x="13" y="51"/>
                    </a:lnTo>
                    <a:lnTo>
                      <a:pt x="13" y="54"/>
                    </a:lnTo>
                    <a:lnTo>
                      <a:pt x="13" y="56"/>
                    </a:lnTo>
                    <a:lnTo>
                      <a:pt x="14" y="58"/>
                    </a:lnTo>
                    <a:lnTo>
                      <a:pt x="14" y="60"/>
                    </a:lnTo>
                    <a:lnTo>
                      <a:pt x="14" y="63"/>
                    </a:lnTo>
                    <a:lnTo>
                      <a:pt x="18" y="61"/>
                    </a:lnTo>
                    <a:lnTo>
                      <a:pt x="14" y="63"/>
                    </a:lnTo>
                    <a:lnTo>
                      <a:pt x="15" y="63"/>
                    </a:lnTo>
                    <a:lnTo>
                      <a:pt x="15" y="64"/>
                    </a:lnTo>
                    <a:lnTo>
                      <a:pt x="17" y="63"/>
                    </a:lnTo>
                    <a:lnTo>
                      <a:pt x="18" y="63"/>
                    </a:lnTo>
                    <a:lnTo>
                      <a:pt x="18" y="61"/>
                    </a:lnTo>
                    <a:lnTo>
                      <a:pt x="14" y="61"/>
                    </a:lnTo>
                    <a:close/>
                  </a:path>
                </a:pathLst>
              </a:custGeom>
              <a:solidFill>
                <a:srgbClr val="800000"/>
              </a:solidFill>
              <a:ln w="0">
                <a:solidFill>
                  <a:srgbClr val="000000"/>
                </a:solidFill>
                <a:prstDash val="solid"/>
                <a:round/>
                <a:headEnd/>
                <a:tailEnd/>
              </a:ln>
            </p:spPr>
            <p:txBody>
              <a:bodyPr/>
              <a:lstStyle/>
              <a:p>
                <a:endParaRPr lang="en-US"/>
              </a:p>
            </p:txBody>
          </p:sp>
          <p:sp>
            <p:nvSpPr>
              <p:cNvPr id="23744" name="Freeform 501"/>
              <p:cNvSpPr>
                <a:spLocks/>
              </p:cNvSpPr>
              <p:nvPr/>
            </p:nvSpPr>
            <p:spPr bwMode="auto">
              <a:xfrm>
                <a:off x="4487" y="1628"/>
                <a:ext cx="4" cy="30"/>
              </a:xfrm>
              <a:custGeom>
                <a:avLst/>
                <a:gdLst>
                  <a:gd name="T0" fmla="*/ 0 w 14"/>
                  <a:gd name="T1" fmla="*/ 1 h 95"/>
                  <a:gd name="T2" fmla="*/ 1 w 14"/>
                  <a:gd name="T3" fmla="*/ 2 h 95"/>
                  <a:gd name="T4" fmla="*/ 1 w 14"/>
                  <a:gd name="T5" fmla="*/ 3 h 95"/>
                  <a:gd name="T6" fmla="*/ 2 w 14"/>
                  <a:gd name="T7" fmla="*/ 5 h 95"/>
                  <a:gd name="T8" fmla="*/ 2 w 14"/>
                  <a:gd name="T9" fmla="*/ 6 h 95"/>
                  <a:gd name="T10" fmla="*/ 3 w 14"/>
                  <a:gd name="T11" fmla="*/ 8 h 95"/>
                  <a:gd name="T12" fmla="*/ 3 w 14"/>
                  <a:gd name="T13" fmla="*/ 9 h 95"/>
                  <a:gd name="T14" fmla="*/ 3 w 14"/>
                  <a:gd name="T15" fmla="*/ 10 h 95"/>
                  <a:gd name="T16" fmla="*/ 3 w 14"/>
                  <a:gd name="T17" fmla="*/ 12 h 95"/>
                  <a:gd name="T18" fmla="*/ 3 w 14"/>
                  <a:gd name="T19" fmla="*/ 14 h 95"/>
                  <a:gd name="T20" fmla="*/ 3 w 14"/>
                  <a:gd name="T21" fmla="*/ 16 h 95"/>
                  <a:gd name="T22" fmla="*/ 3 w 14"/>
                  <a:gd name="T23" fmla="*/ 18 h 95"/>
                  <a:gd name="T24" fmla="*/ 3 w 14"/>
                  <a:gd name="T25" fmla="*/ 20 h 95"/>
                  <a:gd name="T26" fmla="*/ 3 w 14"/>
                  <a:gd name="T27" fmla="*/ 22 h 95"/>
                  <a:gd name="T28" fmla="*/ 3 w 14"/>
                  <a:gd name="T29" fmla="*/ 25 h 95"/>
                  <a:gd name="T30" fmla="*/ 2 w 14"/>
                  <a:gd name="T31" fmla="*/ 27 h 95"/>
                  <a:gd name="T32" fmla="*/ 2 w 14"/>
                  <a:gd name="T33" fmla="*/ 30 h 95"/>
                  <a:gd name="T34" fmla="*/ 3 w 14"/>
                  <a:gd name="T35" fmla="*/ 29 h 95"/>
                  <a:gd name="T36" fmla="*/ 3 w 14"/>
                  <a:gd name="T37" fmla="*/ 26 h 95"/>
                  <a:gd name="T38" fmla="*/ 3 w 14"/>
                  <a:gd name="T39" fmla="*/ 24 h 95"/>
                  <a:gd name="T40" fmla="*/ 4 w 14"/>
                  <a:gd name="T41" fmla="*/ 21 h 95"/>
                  <a:gd name="T42" fmla="*/ 4 w 14"/>
                  <a:gd name="T43" fmla="*/ 19 h 95"/>
                  <a:gd name="T44" fmla="*/ 4 w 14"/>
                  <a:gd name="T45" fmla="*/ 17 h 95"/>
                  <a:gd name="T46" fmla="*/ 4 w 14"/>
                  <a:gd name="T47" fmla="*/ 15 h 95"/>
                  <a:gd name="T48" fmla="*/ 4 w 14"/>
                  <a:gd name="T49" fmla="*/ 13 h 95"/>
                  <a:gd name="T50" fmla="*/ 4 w 14"/>
                  <a:gd name="T51" fmla="*/ 11 h 95"/>
                  <a:gd name="T52" fmla="*/ 4 w 14"/>
                  <a:gd name="T53" fmla="*/ 9 h 95"/>
                  <a:gd name="T54" fmla="*/ 3 w 14"/>
                  <a:gd name="T55" fmla="*/ 8 h 95"/>
                  <a:gd name="T56" fmla="*/ 3 w 14"/>
                  <a:gd name="T57" fmla="*/ 7 h 95"/>
                  <a:gd name="T58" fmla="*/ 3 w 14"/>
                  <a:gd name="T59" fmla="*/ 5 h 95"/>
                  <a:gd name="T60" fmla="*/ 2 w 14"/>
                  <a:gd name="T61" fmla="*/ 4 h 95"/>
                  <a:gd name="T62" fmla="*/ 2 w 14"/>
                  <a:gd name="T63" fmla="*/ 2 h 95"/>
                  <a:gd name="T64" fmla="*/ 1 w 14"/>
                  <a:gd name="T65" fmla="*/ 1 h 95"/>
                  <a:gd name="T66" fmla="*/ 0 w 14"/>
                  <a:gd name="T67" fmla="*/ 1 h 95"/>
                  <a:gd name="T68" fmla="*/ 1 w 14"/>
                  <a:gd name="T69" fmla="*/ 0 h 95"/>
                  <a:gd name="T70" fmla="*/ 1 w 14"/>
                  <a:gd name="T71" fmla="*/ 0 h 95"/>
                  <a:gd name="T72" fmla="*/ 1 w 14"/>
                  <a:gd name="T73" fmla="*/ 0 h 95"/>
                  <a:gd name="T74" fmla="*/ 1 w 14"/>
                  <a:gd name="T75" fmla="*/ 0 h 95"/>
                  <a:gd name="T76" fmla="*/ 1 w 14"/>
                  <a:gd name="T77" fmla="*/ 0 h 95"/>
                  <a:gd name="T78" fmla="*/ 0 w 14"/>
                  <a:gd name="T79" fmla="*/ 0 h 95"/>
                  <a:gd name="T80" fmla="*/ 0 w 14"/>
                  <a:gd name="T81" fmla="*/ 0 h 95"/>
                  <a:gd name="T82" fmla="*/ 0 w 14"/>
                  <a:gd name="T83" fmla="*/ 0 h 95"/>
                  <a:gd name="T84" fmla="*/ 0 w 14"/>
                  <a:gd name="T85" fmla="*/ 0 h 95"/>
                  <a:gd name="T86" fmla="*/ 0 w 14"/>
                  <a:gd name="T87" fmla="*/ 1 h 95"/>
                  <a:gd name="T88" fmla="*/ 0 w 14"/>
                  <a:gd name="T89" fmla="*/ 1 h 95"/>
                  <a:gd name="T90" fmla="*/ 0 w 14"/>
                  <a:gd name="T91" fmla="*/ 1 h 95"/>
                  <a:gd name="T92" fmla="*/ 0 w 14"/>
                  <a:gd name="T93" fmla="*/ 1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 h="95">
                    <a:moveTo>
                      <a:pt x="3" y="1"/>
                    </a:moveTo>
                    <a:lnTo>
                      <a:pt x="0" y="2"/>
                    </a:lnTo>
                    <a:lnTo>
                      <a:pt x="2" y="5"/>
                    </a:lnTo>
                    <a:lnTo>
                      <a:pt x="3" y="7"/>
                    </a:lnTo>
                    <a:lnTo>
                      <a:pt x="4" y="8"/>
                    </a:lnTo>
                    <a:lnTo>
                      <a:pt x="5" y="10"/>
                    </a:lnTo>
                    <a:lnTo>
                      <a:pt x="6" y="13"/>
                    </a:lnTo>
                    <a:lnTo>
                      <a:pt x="7" y="15"/>
                    </a:lnTo>
                    <a:lnTo>
                      <a:pt x="7" y="17"/>
                    </a:lnTo>
                    <a:lnTo>
                      <a:pt x="8" y="18"/>
                    </a:lnTo>
                    <a:lnTo>
                      <a:pt x="8" y="21"/>
                    </a:lnTo>
                    <a:lnTo>
                      <a:pt x="10" y="24"/>
                    </a:lnTo>
                    <a:lnTo>
                      <a:pt x="10" y="25"/>
                    </a:lnTo>
                    <a:lnTo>
                      <a:pt x="11" y="29"/>
                    </a:lnTo>
                    <a:lnTo>
                      <a:pt x="11" y="31"/>
                    </a:lnTo>
                    <a:lnTo>
                      <a:pt x="11" y="33"/>
                    </a:lnTo>
                    <a:lnTo>
                      <a:pt x="12" y="35"/>
                    </a:lnTo>
                    <a:lnTo>
                      <a:pt x="12" y="39"/>
                    </a:lnTo>
                    <a:lnTo>
                      <a:pt x="12" y="41"/>
                    </a:lnTo>
                    <a:lnTo>
                      <a:pt x="12" y="44"/>
                    </a:lnTo>
                    <a:lnTo>
                      <a:pt x="12" y="47"/>
                    </a:lnTo>
                    <a:lnTo>
                      <a:pt x="12" y="50"/>
                    </a:lnTo>
                    <a:lnTo>
                      <a:pt x="12" y="53"/>
                    </a:lnTo>
                    <a:lnTo>
                      <a:pt x="12" y="57"/>
                    </a:lnTo>
                    <a:lnTo>
                      <a:pt x="11" y="59"/>
                    </a:lnTo>
                    <a:lnTo>
                      <a:pt x="11" y="64"/>
                    </a:lnTo>
                    <a:lnTo>
                      <a:pt x="11" y="67"/>
                    </a:lnTo>
                    <a:lnTo>
                      <a:pt x="11" y="71"/>
                    </a:lnTo>
                    <a:lnTo>
                      <a:pt x="10" y="74"/>
                    </a:lnTo>
                    <a:lnTo>
                      <a:pt x="10" y="78"/>
                    </a:lnTo>
                    <a:lnTo>
                      <a:pt x="8" y="82"/>
                    </a:lnTo>
                    <a:lnTo>
                      <a:pt x="8" y="86"/>
                    </a:lnTo>
                    <a:lnTo>
                      <a:pt x="8" y="91"/>
                    </a:lnTo>
                    <a:lnTo>
                      <a:pt x="7" y="95"/>
                    </a:lnTo>
                    <a:lnTo>
                      <a:pt x="10" y="95"/>
                    </a:lnTo>
                    <a:lnTo>
                      <a:pt x="11" y="91"/>
                    </a:lnTo>
                    <a:lnTo>
                      <a:pt x="11" y="86"/>
                    </a:lnTo>
                    <a:lnTo>
                      <a:pt x="12" y="83"/>
                    </a:lnTo>
                    <a:lnTo>
                      <a:pt x="12" y="78"/>
                    </a:lnTo>
                    <a:lnTo>
                      <a:pt x="12" y="75"/>
                    </a:lnTo>
                    <a:lnTo>
                      <a:pt x="13" y="71"/>
                    </a:lnTo>
                    <a:lnTo>
                      <a:pt x="13" y="67"/>
                    </a:lnTo>
                    <a:lnTo>
                      <a:pt x="13" y="64"/>
                    </a:lnTo>
                    <a:lnTo>
                      <a:pt x="14" y="60"/>
                    </a:lnTo>
                    <a:lnTo>
                      <a:pt x="14" y="57"/>
                    </a:lnTo>
                    <a:lnTo>
                      <a:pt x="14" y="53"/>
                    </a:lnTo>
                    <a:lnTo>
                      <a:pt x="14" y="50"/>
                    </a:lnTo>
                    <a:lnTo>
                      <a:pt x="14" y="47"/>
                    </a:lnTo>
                    <a:lnTo>
                      <a:pt x="14" y="44"/>
                    </a:lnTo>
                    <a:lnTo>
                      <a:pt x="14" y="41"/>
                    </a:lnTo>
                    <a:lnTo>
                      <a:pt x="14" y="38"/>
                    </a:lnTo>
                    <a:lnTo>
                      <a:pt x="14" y="35"/>
                    </a:lnTo>
                    <a:lnTo>
                      <a:pt x="14" y="33"/>
                    </a:lnTo>
                    <a:lnTo>
                      <a:pt x="13" y="30"/>
                    </a:lnTo>
                    <a:lnTo>
                      <a:pt x="13" y="27"/>
                    </a:lnTo>
                    <a:lnTo>
                      <a:pt x="12" y="25"/>
                    </a:lnTo>
                    <a:lnTo>
                      <a:pt x="12" y="23"/>
                    </a:lnTo>
                    <a:lnTo>
                      <a:pt x="12" y="21"/>
                    </a:lnTo>
                    <a:lnTo>
                      <a:pt x="11" y="18"/>
                    </a:lnTo>
                    <a:lnTo>
                      <a:pt x="10" y="15"/>
                    </a:lnTo>
                    <a:lnTo>
                      <a:pt x="10" y="14"/>
                    </a:lnTo>
                    <a:lnTo>
                      <a:pt x="8" y="12"/>
                    </a:lnTo>
                    <a:lnTo>
                      <a:pt x="7" y="9"/>
                    </a:lnTo>
                    <a:lnTo>
                      <a:pt x="6" y="7"/>
                    </a:lnTo>
                    <a:lnTo>
                      <a:pt x="5" y="5"/>
                    </a:lnTo>
                    <a:lnTo>
                      <a:pt x="4" y="2"/>
                    </a:lnTo>
                    <a:lnTo>
                      <a:pt x="3" y="1"/>
                    </a:lnTo>
                    <a:lnTo>
                      <a:pt x="0" y="2"/>
                    </a:lnTo>
                    <a:lnTo>
                      <a:pt x="3" y="1"/>
                    </a:lnTo>
                    <a:lnTo>
                      <a:pt x="3" y="0"/>
                    </a:lnTo>
                    <a:lnTo>
                      <a:pt x="2" y="0"/>
                    </a:lnTo>
                    <a:lnTo>
                      <a:pt x="0" y="0"/>
                    </a:lnTo>
                    <a:lnTo>
                      <a:pt x="0" y="1"/>
                    </a:lnTo>
                    <a:lnTo>
                      <a:pt x="0" y="2"/>
                    </a:lnTo>
                    <a:lnTo>
                      <a:pt x="3" y="1"/>
                    </a:lnTo>
                    <a:close/>
                  </a:path>
                </a:pathLst>
              </a:custGeom>
              <a:solidFill>
                <a:srgbClr val="800000"/>
              </a:solidFill>
              <a:ln w="0">
                <a:solidFill>
                  <a:srgbClr val="000000"/>
                </a:solidFill>
                <a:prstDash val="solid"/>
                <a:round/>
                <a:headEnd/>
                <a:tailEnd/>
              </a:ln>
            </p:spPr>
            <p:txBody>
              <a:bodyPr/>
              <a:lstStyle/>
              <a:p>
                <a:endParaRPr lang="en-US"/>
              </a:p>
            </p:txBody>
          </p:sp>
          <p:sp>
            <p:nvSpPr>
              <p:cNvPr id="23745" name="Freeform 502"/>
              <p:cNvSpPr>
                <a:spLocks/>
              </p:cNvSpPr>
              <p:nvPr/>
            </p:nvSpPr>
            <p:spPr bwMode="auto">
              <a:xfrm>
                <a:off x="4487" y="1628"/>
                <a:ext cx="8" cy="10"/>
              </a:xfrm>
              <a:custGeom>
                <a:avLst/>
                <a:gdLst>
                  <a:gd name="T0" fmla="*/ 8 w 23"/>
                  <a:gd name="T1" fmla="*/ 9 h 29"/>
                  <a:gd name="T2" fmla="*/ 8 w 23"/>
                  <a:gd name="T3" fmla="*/ 8 h 29"/>
                  <a:gd name="T4" fmla="*/ 7 w 23"/>
                  <a:gd name="T5" fmla="*/ 6 h 29"/>
                  <a:gd name="T6" fmla="*/ 7 w 23"/>
                  <a:gd name="T7" fmla="*/ 6 h 29"/>
                  <a:gd name="T8" fmla="*/ 6 w 23"/>
                  <a:gd name="T9" fmla="*/ 4 h 29"/>
                  <a:gd name="T10" fmla="*/ 6 w 23"/>
                  <a:gd name="T11" fmla="*/ 4 h 29"/>
                  <a:gd name="T12" fmla="*/ 5 w 23"/>
                  <a:gd name="T13" fmla="*/ 3 h 29"/>
                  <a:gd name="T14" fmla="*/ 5 w 23"/>
                  <a:gd name="T15" fmla="*/ 3 h 29"/>
                  <a:gd name="T16" fmla="*/ 4 w 23"/>
                  <a:gd name="T17" fmla="*/ 2 h 29"/>
                  <a:gd name="T18" fmla="*/ 4 w 23"/>
                  <a:gd name="T19" fmla="*/ 2 h 29"/>
                  <a:gd name="T20" fmla="*/ 3 w 23"/>
                  <a:gd name="T21" fmla="*/ 2 h 29"/>
                  <a:gd name="T22" fmla="*/ 3 w 23"/>
                  <a:gd name="T23" fmla="*/ 2 h 29"/>
                  <a:gd name="T24" fmla="*/ 2 w 23"/>
                  <a:gd name="T25" fmla="*/ 1 h 29"/>
                  <a:gd name="T26" fmla="*/ 2 w 23"/>
                  <a:gd name="T27" fmla="*/ 1 h 29"/>
                  <a:gd name="T28" fmla="*/ 2 w 23"/>
                  <a:gd name="T29" fmla="*/ 1 h 29"/>
                  <a:gd name="T30" fmla="*/ 1 w 23"/>
                  <a:gd name="T31" fmla="*/ 0 h 29"/>
                  <a:gd name="T32" fmla="*/ 1 w 23"/>
                  <a:gd name="T33" fmla="*/ 0 h 29"/>
                  <a:gd name="T34" fmla="*/ 1 w 23"/>
                  <a:gd name="T35" fmla="*/ 1 h 29"/>
                  <a:gd name="T36" fmla="*/ 1 w 23"/>
                  <a:gd name="T37" fmla="*/ 1 h 29"/>
                  <a:gd name="T38" fmla="*/ 1 w 23"/>
                  <a:gd name="T39" fmla="*/ 2 h 29"/>
                  <a:gd name="T40" fmla="*/ 2 w 23"/>
                  <a:gd name="T41" fmla="*/ 2 h 29"/>
                  <a:gd name="T42" fmla="*/ 2 w 23"/>
                  <a:gd name="T43" fmla="*/ 2 h 29"/>
                  <a:gd name="T44" fmla="*/ 2 w 23"/>
                  <a:gd name="T45" fmla="*/ 2 h 29"/>
                  <a:gd name="T46" fmla="*/ 3 w 23"/>
                  <a:gd name="T47" fmla="*/ 3 h 29"/>
                  <a:gd name="T48" fmla="*/ 4 w 23"/>
                  <a:gd name="T49" fmla="*/ 3 h 29"/>
                  <a:gd name="T50" fmla="*/ 4 w 23"/>
                  <a:gd name="T51" fmla="*/ 4 h 29"/>
                  <a:gd name="T52" fmla="*/ 5 w 23"/>
                  <a:gd name="T53" fmla="*/ 4 h 29"/>
                  <a:gd name="T54" fmla="*/ 5 w 23"/>
                  <a:gd name="T55" fmla="*/ 4 h 29"/>
                  <a:gd name="T56" fmla="*/ 5 w 23"/>
                  <a:gd name="T57" fmla="*/ 5 h 29"/>
                  <a:gd name="T58" fmla="*/ 6 w 23"/>
                  <a:gd name="T59" fmla="*/ 6 h 29"/>
                  <a:gd name="T60" fmla="*/ 6 w 23"/>
                  <a:gd name="T61" fmla="*/ 6 h 29"/>
                  <a:gd name="T62" fmla="*/ 7 w 23"/>
                  <a:gd name="T63" fmla="*/ 8 h 29"/>
                  <a:gd name="T64" fmla="*/ 7 w 23"/>
                  <a:gd name="T65" fmla="*/ 9 h 29"/>
                  <a:gd name="T66" fmla="*/ 8 w 23"/>
                  <a:gd name="T67" fmla="*/ 9 h 29"/>
                  <a:gd name="T68" fmla="*/ 7 w 23"/>
                  <a:gd name="T69" fmla="*/ 10 h 29"/>
                  <a:gd name="T70" fmla="*/ 7 w 23"/>
                  <a:gd name="T71" fmla="*/ 10 h 29"/>
                  <a:gd name="T72" fmla="*/ 7 w 23"/>
                  <a:gd name="T73" fmla="*/ 10 h 29"/>
                  <a:gd name="T74" fmla="*/ 7 w 23"/>
                  <a:gd name="T75" fmla="*/ 10 h 29"/>
                  <a:gd name="T76" fmla="*/ 8 w 23"/>
                  <a:gd name="T77" fmla="*/ 10 h 29"/>
                  <a:gd name="T78" fmla="*/ 8 w 23"/>
                  <a:gd name="T79" fmla="*/ 10 h 29"/>
                  <a:gd name="T80" fmla="*/ 8 w 23"/>
                  <a:gd name="T81" fmla="*/ 10 h 29"/>
                  <a:gd name="T82" fmla="*/ 8 w 23"/>
                  <a:gd name="T83" fmla="*/ 10 h 29"/>
                  <a:gd name="T84" fmla="*/ 8 w 23"/>
                  <a:gd name="T85" fmla="*/ 10 h 29"/>
                  <a:gd name="T86" fmla="*/ 8 w 23"/>
                  <a:gd name="T87" fmla="*/ 10 h 29"/>
                  <a:gd name="T88" fmla="*/ 8 w 23"/>
                  <a:gd name="T89" fmla="*/ 9 h 29"/>
                  <a:gd name="T90" fmla="*/ 8 w 23"/>
                  <a:gd name="T91" fmla="*/ 9 h 29"/>
                  <a:gd name="T92" fmla="*/ 7 w 23"/>
                  <a:gd name="T93" fmla="*/ 9 h 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 h="29">
                    <a:moveTo>
                      <a:pt x="21" y="26"/>
                    </a:moveTo>
                    <a:lnTo>
                      <a:pt x="23" y="25"/>
                    </a:lnTo>
                    <a:lnTo>
                      <a:pt x="23" y="24"/>
                    </a:lnTo>
                    <a:lnTo>
                      <a:pt x="22" y="22"/>
                    </a:lnTo>
                    <a:lnTo>
                      <a:pt x="21" y="20"/>
                    </a:lnTo>
                    <a:lnTo>
                      <a:pt x="21" y="18"/>
                    </a:lnTo>
                    <a:lnTo>
                      <a:pt x="20" y="17"/>
                    </a:lnTo>
                    <a:lnTo>
                      <a:pt x="20" y="16"/>
                    </a:lnTo>
                    <a:lnTo>
                      <a:pt x="19" y="14"/>
                    </a:lnTo>
                    <a:lnTo>
                      <a:pt x="17" y="13"/>
                    </a:lnTo>
                    <a:lnTo>
                      <a:pt x="17" y="12"/>
                    </a:lnTo>
                    <a:lnTo>
                      <a:pt x="16" y="11"/>
                    </a:lnTo>
                    <a:lnTo>
                      <a:pt x="15" y="11"/>
                    </a:lnTo>
                    <a:lnTo>
                      <a:pt x="15" y="9"/>
                    </a:lnTo>
                    <a:lnTo>
                      <a:pt x="14" y="8"/>
                    </a:lnTo>
                    <a:lnTo>
                      <a:pt x="13" y="7"/>
                    </a:lnTo>
                    <a:lnTo>
                      <a:pt x="12" y="7"/>
                    </a:lnTo>
                    <a:lnTo>
                      <a:pt x="12" y="6"/>
                    </a:lnTo>
                    <a:lnTo>
                      <a:pt x="11" y="6"/>
                    </a:lnTo>
                    <a:lnTo>
                      <a:pt x="10" y="5"/>
                    </a:lnTo>
                    <a:lnTo>
                      <a:pt x="8" y="5"/>
                    </a:lnTo>
                    <a:lnTo>
                      <a:pt x="7" y="4"/>
                    </a:lnTo>
                    <a:lnTo>
                      <a:pt x="6" y="4"/>
                    </a:lnTo>
                    <a:lnTo>
                      <a:pt x="6" y="3"/>
                    </a:lnTo>
                    <a:lnTo>
                      <a:pt x="5" y="3"/>
                    </a:lnTo>
                    <a:lnTo>
                      <a:pt x="4" y="1"/>
                    </a:lnTo>
                    <a:lnTo>
                      <a:pt x="3" y="0"/>
                    </a:lnTo>
                    <a:lnTo>
                      <a:pt x="2" y="0"/>
                    </a:lnTo>
                    <a:lnTo>
                      <a:pt x="0" y="1"/>
                    </a:lnTo>
                    <a:lnTo>
                      <a:pt x="2" y="3"/>
                    </a:lnTo>
                    <a:lnTo>
                      <a:pt x="2" y="4"/>
                    </a:lnTo>
                    <a:lnTo>
                      <a:pt x="3" y="4"/>
                    </a:lnTo>
                    <a:lnTo>
                      <a:pt x="3" y="5"/>
                    </a:lnTo>
                    <a:lnTo>
                      <a:pt x="4" y="5"/>
                    </a:lnTo>
                    <a:lnTo>
                      <a:pt x="5" y="6"/>
                    </a:lnTo>
                    <a:lnTo>
                      <a:pt x="6" y="6"/>
                    </a:lnTo>
                    <a:lnTo>
                      <a:pt x="6" y="7"/>
                    </a:lnTo>
                    <a:lnTo>
                      <a:pt x="7" y="7"/>
                    </a:lnTo>
                    <a:lnTo>
                      <a:pt x="8" y="8"/>
                    </a:lnTo>
                    <a:lnTo>
                      <a:pt x="10" y="8"/>
                    </a:lnTo>
                    <a:lnTo>
                      <a:pt x="11" y="9"/>
                    </a:lnTo>
                    <a:lnTo>
                      <a:pt x="12" y="11"/>
                    </a:lnTo>
                    <a:lnTo>
                      <a:pt x="13" y="12"/>
                    </a:lnTo>
                    <a:lnTo>
                      <a:pt x="14" y="13"/>
                    </a:lnTo>
                    <a:lnTo>
                      <a:pt x="15" y="13"/>
                    </a:lnTo>
                    <a:lnTo>
                      <a:pt x="15" y="14"/>
                    </a:lnTo>
                    <a:lnTo>
                      <a:pt x="16" y="15"/>
                    </a:lnTo>
                    <a:lnTo>
                      <a:pt x="16" y="16"/>
                    </a:lnTo>
                    <a:lnTo>
                      <a:pt x="16" y="17"/>
                    </a:lnTo>
                    <a:lnTo>
                      <a:pt x="17" y="18"/>
                    </a:lnTo>
                    <a:lnTo>
                      <a:pt x="19" y="20"/>
                    </a:lnTo>
                    <a:lnTo>
                      <a:pt x="19" y="22"/>
                    </a:lnTo>
                    <a:lnTo>
                      <a:pt x="20" y="23"/>
                    </a:lnTo>
                    <a:lnTo>
                      <a:pt x="20" y="25"/>
                    </a:lnTo>
                    <a:lnTo>
                      <a:pt x="21" y="28"/>
                    </a:lnTo>
                    <a:lnTo>
                      <a:pt x="23" y="26"/>
                    </a:lnTo>
                    <a:lnTo>
                      <a:pt x="21" y="28"/>
                    </a:lnTo>
                    <a:lnTo>
                      <a:pt x="22" y="28"/>
                    </a:lnTo>
                    <a:lnTo>
                      <a:pt x="22" y="29"/>
                    </a:lnTo>
                    <a:lnTo>
                      <a:pt x="22" y="28"/>
                    </a:lnTo>
                    <a:lnTo>
                      <a:pt x="23" y="28"/>
                    </a:lnTo>
                    <a:lnTo>
                      <a:pt x="23" y="26"/>
                    </a:lnTo>
                    <a:lnTo>
                      <a:pt x="23" y="25"/>
                    </a:lnTo>
                    <a:lnTo>
                      <a:pt x="21" y="26"/>
                    </a:lnTo>
                    <a:close/>
                  </a:path>
                </a:pathLst>
              </a:custGeom>
              <a:solidFill>
                <a:srgbClr val="800000"/>
              </a:solidFill>
              <a:ln w="0">
                <a:solidFill>
                  <a:srgbClr val="000000"/>
                </a:solidFill>
                <a:prstDash val="solid"/>
                <a:round/>
                <a:headEnd/>
                <a:tailEnd/>
              </a:ln>
            </p:spPr>
            <p:txBody>
              <a:bodyPr/>
              <a:lstStyle/>
              <a:p>
                <a:endParaRPr lang="en-US"/>
              </a:p>
            </p:txBody>
          </p:sp>
          <p:sp>
            <p:nvSpPr>
              <p:cNvPr id="23746" name="Freeform 503"/>
              <p:cNvSpPr>
                <a:spLocks/>
              </p:cNvSpPr>
              <p:nvPr/>
            </p:nvSpPr>
            <p:spPr bwMode="auto">
              <a:xfrm>
                <a:off x="4491" y="1625"/>
                <a:ext cx="4" cy="13"/>
              </a:xfrm>
              <a:custGeom>
                <a:avLst/>
                <a:gdLst>
                  <a:gd name="T0" fmla="*/ 0 w 11"/>
                  <a:gd name="T1" fmla="*/ 0 h 40"/>
                  <a:gd name="T2" fmla="*/ 0 w 11"/>
                  <a:gd name="T3" fmla="*/ 1 h 40"/>
                  <a:gd name="T4" fmla="*/ 0 w 11"/>
                  <a:gd name="T5" fmla="*/ 2 h 40"/>
                  <a:gd name="T6" fmla="*/ 0 w 11"/>
                  <a:gd name="T7" fmla="*/ 3 h 40"/>
                  <a:gd name="T8" fmla="*/ 1 w 11"/>
                  <a:gd name="T9" fmla="*/ 4 h 40"/>
                  <a:gd name="T10" fmla="*/ 1 w 11"/>
                  <a:gd name="T11" fmla="*/ 4 h 40"/>
                  <a:gd name="T12" fmla="*/ 1 w 11"/>
                  <a:gd name="T13" fmla="*/ 5 h 40"/>
                  <a:gd name="T14" fmla="*/ 1 w 11"/>
                  <a:gd name="T15" fmla="*/ 6 h 40"/>
                  <a:gd name="T16" fmla="*/ 1 w 11"/>
                  <a:gd name="T17" fmla="*/ 7 h 40"/>
                  <a:gd name="T18" fmla="*/ 1 w 11"/>
                  <a:gd name="T19" fmla="*/ 7 h 40"/>
                  <a:gd name="T20" fmla="*/ 2 w 11"/>
                  <a:gd name="T21" fmla="*/ 8 h 40"/>
                  <a:gd name="T22" fmla="*/ 2 w 11"/>
                  <a:gd name="T23" fmla="*/ 9 h 40"/>
                  <a:gd name="T24" fmla="*/ 3 w 11"/>
                  <a:gd name="T25" fmla="*/ 10 h 40"/>
                  <a:gd name="T26" fmla="*/ 3 w 11"/>
                  <a:gd name="T27" fmla="*/ 11 h 40"/>
                  <a:gd name="T28" fmla="*/ 3 w 11"/>
                  <a:gd name="T29" fmla="*/ 12 h 40"/>
                  <a:gd name="T30" fmla="*/ 3 w 11"/>
                  <a:gd name="T31" fmla="*/ 12 h 40"/>
                  <a:gd name="T32" fmla="*/ 3 w 11"/>
                  <a:gd name="T33" fmla="*/ 13 h 40"/>
                  <a:gd name="T34" fmla="*/ 4 w 11"/>
                  <a:gd name="T35" fmla="*/ 13 h 40"/>
                  <a:gd name="T36" fmla="*/ 4 w 11"/>
                  <a:gd name="T37" fmla="*/ 12 h 40"/>
                  <a:gd name="T38" fmla="*/ 4 w 11"/>
                  <a:gd name="T39" fmla="*/ 11 h 40"/>
                  <a:gd name="T40" fmla="*/ 3 w 11"/>
                  <a:gd name="T41" fmla="*/ 10 h 40"/>
                  <a:gd name="T42" fmla="*/ 3 w 11"/>
                  <a:gd name="T43" fmla="*/ 9 h 40"/>
                  <a:gd name="T44" fmla="*/ 3 w 11"/>
                  <a:gd name="T45" fmla="*/ 9 h 40"/>
                  <a:gd name="T46" fmla="*/ 3 w 11"/>
                  <a:gd name="T47" fmla="*/ 7 h 40"/>
                  <a:gd name="T48" fmla="*/ 3 w 11"/>
                  <a:gd name="T49" fmla="*/ 7 h 40"/>
                  <a:gd name="T50" fmla="*/ 3 w 11"/>
                  <a:gd name="T51" fmla="*/ 6 h 40"/>
                  <a:gd name="T52" fmla="*/ 2 w 11"/>
                  <a:gd name="T53" fmla="*/ 6 h 40"/>
                  <a:gd name="T54" fmla="*/ 2 w 11"/>
                  <a:gd name="T55" fmla="*/ 5 h 40"/>
                  <a:gd name="T56" fmla="*/ 1 w 11"/>
                  <a:gd name="T57" fmla="*/ 4 h 40"/>
                  <a:gd name="T58" fmla="*/ 1 w 11"/>
                  <a:gd name="T59" fmla="*/ 3 h 40"/>
                  <a:gd name="T60" fmla="*/ 1 w 11"/>
                  <a:gd name="T61" fmla="*/ 2 h 40"/>
                  <a:gd name="T62" fmla="*/ 1 w 11"/>
                  <a:gd name="T63" fmla="*/ 1 h 40"/>
                  <a:gd name="T64" fmla="*/ 1 w 11"/>
                  <a:gd name="T65" fmla="*/ 1 h 40"/>
                  <a:gd name="T66" fmla="*/ 0 w 11"/>
                  <a:gd name="T67" fmla="*/ 1 h 40"/>
                  <a:gd name="T68" fmla="*/ 1 w 11"/>
                  <a:gd name="T69" fmla="*/ 0 h 40"/>
                  <a:gd name="T70" fmla="*/ 1 w 11"/>
                  <a:gd name="T71" fmla="*/ 0 h 40"/>
                  <a:gd name="T72" fmla="*/ 1 w 11"/>
                  <a:gd name="T73" fmla="*/ 0 h 40"/>
                  <a:gd name="T74" fmla="*/ 0 w 11"/>
                  <a:gd name="T75" fmla="*/ 0 h 40"/>
                  <a:gd name="T76" fmla="*/ 0 w 11"/>
                  <a:gd name="T77" fmla="*/ 0 h 40"/>
                  <a:gd name="T78" fmla="*/ 0 w 11"/>
                  <a:gd name="T79" fmla="*/ 0 h 40"/>
                  <a:gd name="T80" fmla="*/ 0 w 11"/>
                  <a:gd name="T81" fmla="*/ 0 h 40"/>
                  <a:gd name="T82" fmla="*/ 0 w 11"/>
                  <a:gd name="T83" fmla="*/ 0 h 40"/>
                  <a:gd name="T84" fmla="*/ 0 w 11"/>
                  <a:gd name="T85" fmla="*/ 0 h 40"/>
                  <a:gd name="T86" fmla="*/ 0 w 11"/>
                  <a:gd name="T87" fmla="*/ 0 h 40"/>
                  <a:gd name="T88" fmla="*/ 0 w 11"/>
                  <a:gd name="T89" fmla="*/ 0 h 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 h="40">
                    <a:moveTo>
                      <a:pt x="2" y="0"/>
                    </a:moveTo>
                    <a:lnTo>
                      <a:pt x="0" y="1"/>
                    </a:lnTo>
                    <a:lnTo>
                      <a:pt x="0" y="3"/>
                    </a:lnTo>
                    <a:lnTo>
                      <a:pt x="1" y="4"/>
                    </a:lnTo>
                    <a:lnTo>
                      <a:pt x="1" y="5"/>
                    </a:lnTo>
                    <a:lnTo>
                      <a:pt x="1" y="6"/>
                    </a:lnTo>
                    <a:lnTo>
                      <a:pt x="1" y="8"/>
                    </a:lnTo>
                    <a:lnTo>
                      <a:pt x="1" y="9"/>
                    </a:lnTo>
                    <a:lnTo>
                      <a:pt x="2" y="10"/>
                    </a:lnTo>
                    <a:lnTo>
                      <a:pt x="2" y="11"/>
                    </a:lnTo>
                    <a:lnTo>
                      <a:pt x="2" y="12"/>
                    </a:lnTo>
                    <a:lnTo>
                      <a:pt x="3" y="13"/>
                    </a:lnTo>
                    <a:lnTo>
                      <a:pt x="3" y="14"/>
                    </a:lnTo>
                    <a:lnTo>
                      <a:pt x="3" y="15"/>
                    </a:lnTo>
                    <a:lnTo>
                      <a:pt x="3" y="17"/>
                    </a:lnTo>
                    <a:lnTo>
                      <a:pt x="4" y="18"/>
                    </a:lnTo>
                    <a:lnTo>
                      <a:pt x="4" y="20"/>
                    </a:lnTo>
                    <a:lnTo>
                      <a:pt x="4" y="21"/>
                    </a:lnTo>
                    <a:lnTo>
                      <a:pt x="4" y="22"/>
                    </a:lnTo>
                    <a:lnTo>
                      <a:pt x="4" y="23"/>
                    </a:lnTo>
                    <a:lnTo>
                      <a:pt x="5" y="25"/>
                    </a:lnTo>
                    <a:lnTo>
                      <a:pt x="5" y="26"/>
                    </a:lnTo>
                    <a:lnTo>
                      <a:pt x="5" y="27"/>
                    </a:lnTo>
                    <a:lnTo>
                      <a:pt x="5" y="28"/>
                    </a:lnTo>
                    <a:lnTo>
                      <a:pt x="7" y="30"/>
                    </a:lnTo>
                    <a:lnTo>
                      <a:pt x="7" y="31"/>
                    </a:lnTo>
                    <a:lnTo>
                      <a:pt x="7" y="32"/>
                    </a:lnTo>
                    <a:lnTo>
                      <a:pt x="8" y="34"/>
                    </a:lnTo>
                    <a:lnTo>
                      <a:pt x="8" y="35"/>
                    </a:lnTo>
                    <a:lnTo>
                      <a:pt x="8" y="36"/>
                    </a:lnTo>
                    <a:lnTo>
                      <a:pt x="8" y="37"/>
                    </a:lnTo>
                    <a:lnTo>
                      <a:pt x="9" y="38"/>
                    </a:lnTo>
                    <a:lnTo>
                      <a:pt x="9" y="39"/>
                    </a:lnTo>
                    <a:lnTo>
                      <a:pt x="9" y="40"/>
                    </a:lnTo>
                    <a:lnTo>
                      <a:pt x="11" y="40"/>
                    </a:lnTo>
                    <a:lnTo>
                      <a:pt x="11" y="39"/>
                    </a:lnTo>
                    <a:lnTo>
                      <a:pt x="11" y="38"/>
                    </a:lnTo>
                    <a:lnTo>
                      <a:pt x="10" y="36"/>
                    </a:lnTo>
                    <a:lnTo>
                      <a:pt x="10" y="35"/>
                    </a:lnTo>
                    <a:lnTo>
                      <a:pt x="10" y="34"/>
                    </a:lnTo>
                    <a:lnTo>
                      <a:pt x="10" y="32"/>
                    </a:lnTo>
                    <a:lnTo>
                      <a:pt x="9" y="31"/>
                    </a:lnTo>
                    <a:lnTo>
                      <a:pt x="9" y="30"/>
                    </a:lnTo>
                    <a:lnTo>
                      <a:pt x="9" y="29"/>
                    </a:lnTo>
                    <a:lnTo>
                      <a:pt x="9" y="28"/>
                    </a:lnTo>
                    <a:lnTo>
                      <a:pt x="8" y="27"/>
                    </a:lnTo>
                    <a:lnTo>
                      <a:pt x="8" y="25"/>
                    </a:lnTo>
                    <a:lnTo>
                      <a:pt x="8" y="23"/>
                    </a:lnTo>
                    <a:lnTo>
                      <a:pt x="8" y="22"/>
                    </a:lnTo>
                    <a:lnTo>
                      <a:pt x="7" y="21"/>
                    </a:lnTo>
                    <a:lnTo>
                      <a:pt x="7" y="20"/>
                    </a:lnTo>
                    <a:lnTo>
                      <a:pt x="7" y="19"/>
                    </a:lnTo>
                    <a:lnTo>
                      <a:pt x="5" y="18"/>
                    </a:lnTo>
                    <a:lnTo>
                      <a:pt x="5" y="17"/>
                    </a:lnTo>
                    <a:lnTo>
                      <a:pt x="5" y="15"/>
                    </a:lnTo>
                    <a:lnTo>
                      <a:pt x="5" y="14"/>
                    </a:lnTo>
                    <a:lnTo>
                      <a:pt x="5" y="12"/>
                    </a:lnTo>
                    <a:lnTo>
                      <a:pt x="4" y="11"/>
                    </a:lnTo>
                    <a:lnTo>
                      <a:pt x="4" y="10"/>
                    </a:lnTo>
                    <a:lnTo>
                      <a:pt x="4" y="9"/>
                    </a:lnTo>
                    <a:lnTo>
                      <a:pt x="4" y="8"/>
                    </a:lnTo>
                    <a:lnTo>
                      <a:pt x="4" y="6"/>
                    </a:lnTo>
                    <a:lnTo>
                      <a:pt x="3" y="5"/>
                    </a:lnTo>
                    <a:lnTo>
                      <a:pt x="3" y="4"/>
                    </a:lnTo>
                    <a:lnTo>
                      <a:pt x="3" y="3"/>
                    </a:lnTo>
                    <a:lnTo>
                      <a:pt x="2" y="2"/>
                    </a:lnTo>
                    <a:lnTo>
                      <a:pt x="2" y="1"/>
                    </a:lnTo>
                    <a:lnTo>
                      <a:pt x="0" y="2"/>
                    </a:lnTo>
                    <a:lnTo>
                      <a:pt x="2" y="1"/>
                    </a:lnTo>
                    <a:lnTo>
                      <a:pt x="2" y="0"/>
                    </a:lnTo>
                    <a:lnTo>
                      <a:pt x="1" y="0"/>
                    </a:lnTo>
                    <a:lnTo>
                      <a:pt x="0" y="0"/>
                    </a:lnTo>
                    <a:lnTo>
                      <a:pt x="0" y="1"/>
                    </a:lnTo>
                    <a:lnTo>
                      <a:pt x="2" y="0"/>
                    </a:lnTo>
                    <a:close/>
                  </a:path>
                </a:pathLst>
              </a:custGeom>
              <a:solidFill>
                <a:srgbClr val="800000"/>
              </a:solidFill>
              <a:ln w="0">
                <a:solidFill>
                  <a:srgbClr val="000000"/>
                </a:solidFill>
                <a:prstDash val="solid"/>
                <a:round/>
                <a:headEnd/>
                <a:tailEnd/>
              </a:ln>
            </p:spPr>
            <p:txBody>
              <a:bodyPr/>
              <a:lstStyle/>
              <a:p>
                <a:endParaRPr lang="en-US"/>
              </a:p>
            </p:txBody>
          </p:sp>
          <p:sp>
            <p:nvSpPr>
              <p:cNvPr id="23747" name="Freeform 504"/>
              <p:cNvSpPr>
                <a:spLocks/>
              </p:cNvSpPr>
              <p:nvPr/>
            </p:nvSpPr>
            <p:spPr bwMode="auto">
              <a:xfrm>
                <a:off x="4491" y="1625"/>
                <a:ext cx="7" cy="9"/>
              </a:xfrm>
              <a:custGeom>
                <a:avLst/>
                <a:gdLst>
                  <a:gd name="T0" fmla="*/ 7 w 23"/>
                  <a:gd name="T1" fmla="*/ 8 h 31"/>
                  <a:gd name="T2" fmla="*/ 6 w 23"/>
                  <a:gd name="T3" fmla="*/ 7 h 31"/>
                  <a:gd name="T4" fmla="*/ 6 w 23"/>
                  <a:gd name="T5" fmla="*/ 6 h 31"/>
                  <a:gd name="T6" fmla="*/ 5 w 23"/>
                  <a:gd name="T7" fmla="*/ 5 h 31"/>
                  <a:gd name="T8" fmla="*/ 5 w 23"/>
                  <a:gd name="T9" fmla="*/ 4 h 31"/>
                  <a:gd name="T10" fmla="*/ 5 w 23"/>
                  <a:gd name="T11" fmla="*/ 4 h 31"/>
                  <a:gd name="T12" fmla="*/ 5 w 23"/>
                  <a:gd name="T13" fmla="*/ 3 h 31"/>
                  <a:gd name="T14" fmla="*/ 4 w 23"/>
                  <a:gd name="T15" fmla="*/ 3 h 31"/>
                  <a:gd name="T16" fmla="*/ 3 w 23"/>
                  <a:gd name="T17" fmla="*/ 3 h 31"/>
                  <a:gd name="T18" fmla="*/ 3 w 23"/>
                  <a:gd name="T19" fmla="*/ 2 h 31"/>
                  <a:gd name="T20" fmla="*/ 3 w 23"/>
                  <a:gd name="T21" fmla="*/ 2 h 31"/>
                  <a:gd name="T22" fmla="*/ 2 w 23"/>
                  <a:gd name="T23" fmla="*/ 1 h 31"/>
                  <a:gd name="T24" fmla="*/ 2 w 23"/>
                  <a:gd name="T25" fmla="*/ 1 h 31"/>
                  <a:gd name="T26" fmla="*/ 2 w 23"/>
                  <a:gd name="T27" fmla="*/ 1 h 31"/>
                  <a:gd name="T28" fmla="*/ 1 w 23"/>
                  <a:gd name="T29" fmla="*/ 1 h 31"/>
                  <a:gd name="T30" fmla="*/ 1 w 23"/>
                  <a:gd name="T31" fmla="*/ 1 h 31"/>
                  <a:gd name="T32" fmla="*/ 1 w 23"/>
                  <a:gd name="T33" fmla="*/ 0 h 31"/>
                  <a:gd name="T34" fmla="*/ 0 w 23"/>
                  <a:gd name="T35" fmla="*/ 1 h 31"/>
                  <a:gd name="T36" fmla="*/ 1 w 23"/>
                  <a:gd name="T37" fmla="*/ 1 h 31"/>
                  <a:gd name="T38" fmla="*/ 1 w 23"/>
                  <a:gd name="T39" fmla="*/ 1 h 31"/>
                  <a:gd name="T40" fmla="*/ 1 w 23"/>
                  <a:gd name="T41" fmla="*/ 2 h 31"/>
                  <a:gd name="T42" fmla="*/ 2 w 23"/>
                  <a:gd name="T43" fmla="*/ 2 h 31"/>
                  <a:gd name="T44" fmla="*/ 2 w 23"/>
                  <a:gd name="T45" fmla="*/ 3 h 31"/>
                  <a:gd name="T46" fmla="*/ 2 w 23"/>
                  <a:gd name="T47" fmla="*/ 3 h 31"/>
                  <a:gd name="T48" fmla="*/ 3 w 23"/>
                  <a:gd name="T49" fmla="*/ 3 h 31"/>
                  <a:gd name="T50" fmla="*/ 3 w 23"/>
                  <a:gd name="T51" fmla="*/ 3 h 31"/>
                  <a:gd name="T52" fmla="*/ 4 w 23"/>
                  <a:gd name="T53" fmla="*/ 3 h 31"/>
                  <a:gd name="T54" fmla="*/ 4 w 23"/>
                  <a:gd name="T55" fmla="*/ 4 h 31"/>
                  <a:gd name="T56" fmla="*/ 5 w 23"/>
                  <a:gd name="T57" fmla="*/ 4 h 31"/>
                  <a:gd name="T58" fmla="*/ 5 w 23"/>
                  <a:gd name="T59" fmla="*/ 5 h 31"/>
                  <a:gd name="T60" fmla="*/ 5 w 23"/>
                  <a:gd name="T61" fmla="*/ 6 h 31"/>
                  <a:gd name="T62" fmla="*/ 5 w 23"/>
                  <a:gd name="T63" fmla="*/ 7 h 31"/>
                  <a:gd name="T64" fmla="*/ 6 w 23"/>
                  <a:gd name="T65" fmla="*/ 8 h 31"/>
                  <a:gd name="T66" fmla="*/ 7 w 23"/>
                  <a:gd name="T67" fmla="*/ 8 h 31"/>
                  <a:gd name="T68" fmla="*/ 6 w 23"/>
                  <a:gd name="T69" fmla="*/ 9 h 31"/>
                  <a:gd name="T70" fmla="*/ 6 w 23"/>
                  <a:gd name="T71" fmla="*/ 9 h 31"/>
                  <a:gd name="T72" fmla="*/ 6 w 23"/>
                  <a:gd name="T73" fmla="*/ 9 h 31"/>
                  <a:gd name="T74" fmla="*/ 6 w 23"/>
                  <a:gd name="T75" fmla="*/ 9 h 31"/>
                  <a:gd name="T76" fmla="*/ 6 w 23"/>
                  <a:gd name="T77" fmla="*/ 9 h 31"/>
                  <a:gd name="T78" fmla="*/ 7 w 23"/>
                  <a:gd name="T79" fmla="*/ 9 h 31"/>
                  <a:gd name="T80" fmla="*/ 7 w 23"/>
                  <a:gd name="T81" fmla="*/ 9 h 31"/>
                  <a:gd name="T82" fmla="*/ 7 w 23"/>
                  <a:gd name="T83" fmla="*/ 9 h 31"/>
                  <a:gd name="T84" fmla="*/ 7 w 23"/>
                  <a:gd name="T85" fmla="*/ 8 h 31"/>
                  <a:gd name="T86" fmla="*/ 7 w 23"/>
                  <a:gd name="T87" fmla="*/ 8 h 31"/>
                  <a:gd name="T88" fmla="*/ 7 w 23"/>
                  <a:gd name="T89" fmla="*/ 8 h 31"/>
                  <a:gd name="T90" fmla="*/ 6 w 23"/>
                  <a:gd name="T91" fmla="*/ 8 h 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 h="31">
                    <a:moveTo>
                      <a:pt x="20" y="29"/>
                    </a:moveTo>
                    <a:lnTo>
                      <a:pt x="23" y="29"/>
                    </a:lnTo>
                    <a:lnTo>
                      <a:pt x="21" y="27"/>
                    </a:lnTo>
                    <a:lnTo>
                      <a:pt x="21" y="25"/>
                    </a:lnTo>
                    <a:lnTo>
                      <a:pt x="20" y="22"/>
                    </a:lnTo>
                    <a:lnTo>
                      <a:pt x="19" y="21"/>
                    </a:lnTo>
                    <a:lnTo>
                      <a:pt x="19" y="19"/>
                    </a:lnTo>
                    <a:lnTo>
                      <a:pt x="18" y="18"/>
                    </a:lnTo>
                    <a:lnTo>
                      <a:pt x="18" y="17"/>
                    </a:lnTo>
                    <a:lnTo>
                      <a:pt x="17" y="15"/>
                    </a:lnTo>
                    <a:lnTo>
                      <a:pt x="16" y="14"/>
                    </a:lnTo>
                    <a:lnTo>
                      <a:pt x="16" y="13"/>
                    </a:lnTo>
                    <a:lnTo>
                      <a:pt x="15" y="12"/>
                    </a:lnTo>
                    <a:lnTo>
                      <a:pt x="15" y="11"/>
                    </a:lnTo>
                    <a:lnTo>
                      <a:pt x="14" y="10"/>
                    </a:lnTo>
                    <a:lnTo>
                      <a:pt x="12" y="10"/>
                    </a:lnTo>
                    <a:lnTo>
                      <a:pt x="12" y="9"/>
                    </a:lnTo>
                    <a:lnTo>
                      <a:pt x="11" y="9"/>
                    </a:lnTo>
                    <a:lnTo>
                      <a:pt x="11" y="8"/>
                    </a:lnTo>
                    <a:lnTo>
                      <a:pt x="10" y="8"/>
                    </a:lnTo>
                    <a:lnTo>
                      <a:pt x="10" y="6"/>
                    </a:lnTo>
                    <a:lnTo>
                      <a:pt x="9" y="6"/>
                    </a:lnTo>
                    <a:lnTo>
                      <a:pt x="8" y="6"/>
                    </a:lnTo>
                    <a:lnTo>
                      <a:pt x="8" y="5"/>
                    </a:lnTo>
                    <a:lnTo>
                      <a:pt x="7" y="5"/>
                    </a:lnTo>
                    <a:lnTo>
                      <a:pt x="7" y="4"/>
                    </a:lnTo>
                    <a:lnTo>
                      <a:pt x="6" y="4"/>
                    </a:lnTo>
                    <a:lnTo>
                      <a:pt x="4" y="3"/>
                    </a:lnTo>
                    <a:lnTo>
                      <a:pt x="3" y="2"/>
                    </a:lnTo>
                    <a:lnTo>
                      <a:pt x="2" y="1"/>
                    </a:lnTo>
                    <a:lnTo>
                      <a:pt x="2" y="0"/>
                    </a:lnTo>
                    <a:lnTo>
                      <a:pt x="0" y="2"/>
                    </a:lnTo>
                    <a:lnTo>
                      <a:pt x="1" y="3"/>
                    </a:lnTo>
                    <a:lnTo>
                      <a:pt x="1" y="4"/>
                    </a:lnTo>
                    <a:lnTo>
                      <a:pt x="2" y="4"/>
                    </a:lnTo>
                    <a:lnTo>
                      <a:pt x="2" y="5"/>
                    </a:lnTo>
                    <a:lnTo>
                      <a:pt x="3" y="5"/>
                    </a:lnTo>
                    <a:lnTo>
                      <a:pt x="4" y="6"/>
                    </a:lnTo>
                    <a:lnTo>
                      <a:pt x="6" y="8"/>
                    </a:lnTo>
                    <a:lnTo>
                      <a:pt x="7" y="9"/>
                    </a:lnTo>
                    <a:lnTo>
                      <a:pt x="8" y="9"/>
                    </a:lnTo>
                    <a:lnTo>
                      <a:pt x="8" y="10"/>
                    </a:lnTo>
                    <a:lnTo>
                      <a:pt x="9" y="10"/>
                    </a:lnTo>
                    <a:lnTo>
                      <a:pt x="9" y="11"/>
                    </a:lnTo>
                    <a:lnTo>
                      <a:pt x="10" y="11"/>
                    </a:lnTo>
                    <a:lnTo>
                      <a:pt x="11" y="11"/>
                    </a:lnTo>
                    <a:lnTo>
                      <a:pt x="11" y="12"/>
                    </a:lnTo>
                    <a:lnTo>
                      <a:pt x="12" y="12"/>
                    </a:lnTo>
                    <a:lnTo>
                      <a:pt x="12" y="13"/>
                    </a:lnTo>
                    <a:lnTo>
                      <a:pt x="14" y="14"/>
                    </a:lnTo>
                    <a:lnTo>
                      <a:pt x="14" y="15"/>
                    </a:lnTo>
                    <a:lnTo>
                      <a:pt x="15" y="15"/>
                    </a:lnTo>
                    <a:lnTo>
                      <a:pt x="15" y="17"/>
                    </a:lnTo>
                    <a:lnTo>
                      <a:pt x="16" y="18"/>
                    </a:lnTo>
                    <a:lnTo>
                      <a:pt x="16" y="19"/>
                    </a:lnTo>
                    <a:lnTo>
                      <a:pt x="17" y="21"/>
                    </a:lnTo>
                    <a:lnTo>
                      <a:pt x="18" y="22"/>
                    </a:lnTo>
                    <a:lnTo>
                      <a:pt x="18" y="23"/>
                    </a:lnTo>
                    <a:lnTo>
                      <a:pt x="19" y="26"/>
                    </a:lnTo>
                    <a:lnTo>
                      <a:pt x="19" y="28"/>
                    </a:lnTo>
                    <a:lnTo>
                      <a:pt x="20" y="30"/>
                    </a:lnTo>
                    <a:lnTo>
                      <a:pt x="23" y="29"/>
                    </a:lnTo>
                    <a:lnTo>
                      <a:pt x="20" y="30"/>
                    </a:lnTo>
                    <a:lnTo>
                      <a:pt x="21" y="30"/>
                    </a:lnTo>
                    <a:lnTo>
                      <a:pt x="21" y="31"/>
                    </a:lnTo>
                    <a:lnTo>
                      <a:pt x="21" y="30"/>
                    </a:lnTo>
                    <a:lnTo>
                      <a:pt x="23" y="30"/>
                    </a:lnTo>
                    <a:lnTo>
                      <a:pt x="23" y="29"/>
                    </a:lnTo>
                    <a:lnTo>
                      <a:pt x="20" y="29"/>
                    </a:lnTo>
                    <a:close/>
                  </a:path>
                </a:pathLst>
              </a:custGeom>
              <a:solidFill>
                <a:srgbClr val="800000"/>
              </a:solidFill>
              <a:ln w="0">
                <a:solidFill>
                  <a:srgbClr val="000000"/>
                </a:solidFill>
                <a:prstDash val="solid"/>
                <a:round/>
                <a:headEnd/>
                <a:tailEnd/>
              </a:ln>
            </p:spPr>
            <p:txBody>
              <a:bodyPr/>
              <a:lstStyle/>
              <a:p>
                <a:endParaRPr lang="en-US"/>
              </a:p>
            </p:txBody>
          </p:sp>
          <p:sp>
            <p:nvSpPr>
              <p:cNvPr id="23748" name="Freeform 505"/>
              <p:cNvSpPr>
                <a:spLocks/>
              </p:cNvSpPr>
              <p:nvPr/>
            </p:nvSpPr>
            <p:spPr bwMode="auto">
              <a:xfrm>
                <a:off x="4487" y="1603"/>
                <a:ext cx="11" cy="31"/>
              </a:xfrm>
              <a:custGeom>
                <a:avLst/>
                <a:gdLst>
                  <a:gd name="T0" fmla="*/ 0 w 37"/>
                  <a:gd name="T1" fmla="*/ 1 h 97"/>
                  <a:gd name="T2" fmla="*/ 0 w 37"/>
                  <a:gd name="T3" fmla="*/ 3 h 97"/>
                  <a:gd name="T4" fmla="*/ 1 w 37"/>
                  <a:gd name="T5" fmla="*/ 4 h 97"/>
                  <a:gd name="T6" fmla="*/ 1 w 37"/>
                  <a:gd name="T7" fmla="*/ 6 h 97"/>
                  <a:gd name="T8" fmla="*/ 2 w 37"/>
                  <a:gd name="T9" fmla="*/ 8 h 97"/>
                  <a:gd name="T10" fmla="*/ 3 w 37"/>
                  <a:gd name="T11" fmla="*/ 9 h 97"/>
                  <a:gd name="T12" fmla="*/ 4 w 37"/>
                  <a:gd name="T13" fmla="*/ 11 h 97"/>
                  <a:gd name="T14" fmla="*/ 4 w 37"/>
                  <a:gd name="T15" fmla="*/ 12 h 97"/>
                  <a:gd name="T16" fmla="*/ 5 w 37"/>
                  <a:gd name="T17" fmla="*/ 14 h 97"/>
                  <a:gd name="T18" fmla="*/ 6 w 37"/>
                  <a:gd name="T19" fmla="*/ 16 h 97"/>
                  <a:gd name="T20" fmla="*/ 7 w 37"/>
                  <a:gd name="T21" fmla="*/ 17 h 97"/>
                  <a:gd name="T22" fmla="*/ 7 w 37"/>
                  <a:gd name="T23" fmla="*/ 19 h 97"/>
                  <a:gd name="T24" fmla="*/ 8 w 37"/>
                  <a:gd name="T25" fmla="*/ 21 h 97"/>
                  <a:gd name="T26" fmla="*/ 9 w 37"/>
                  <a:gd name="T27" fmla="*/ 24 h 97"/>
                  <a:gd name="T28" fmla="*/ 10 w 37"/>
                  <a:gd name="T29" fmla="*/ 26 h 97"/>
                  <a:gd name="T30" fmla="*/ 10 w 37"/>
                  <a:gd name="T31" fmla="*/ 28 h 97"/>
                  <a:gd name="T32" fmla="*/ 10 w 37"/>
                  <a:gd name="T33" fmla="*/ 31 h 97"/>
                  <a:gd name="T34" fmla="*/ 11 w 37"/>
                  <a:gd name="T35" fmla="*/ 30 h 97"/>
                  <a:gd name="T36" fmla="*/ 10 w 37"/>
                  <a:gd name="T37" fmla="*/ 27 h 97"/>
                  <a:gd name="T38" fmla="*/ 10 w 37"/>
                  <a:gd name="T39" fmla="*/ 24 h 97"/>
                  <a:gd name="T40" fmla="*/ 9 w 37"/>
                  <a:gd name="T41" fmla="*/ 22 h 97"/>
                  <a:gd name="T42" fmla="*/ 9 w 37"/>
                  <a:gd name="T43" fmla="*/ 20 h 97"/>
                  <a:gd name="T44" fmla="*/ 8 w 37"/>
                  <a:gd name="T45" fmla="*/ 18 h 97"/>
                  <a:gd name="T46" fmla="*/ 7 w 37"/>
                  <a:gd name="T47" fmla="*/ 16 h 97"/>
                  <a:gd name="T48" fmla="*/ 6 w 37"/>
                  <a:gd name="T49" fmla="*/ 14 h 97"/>
                  <a:gd name="T50" fmla="*/ 5 w 37"/>
                  <a:gd name="T51" fmla="*/ 13 h 97"/>
                  <a:gd name="T52" fmla="*/ 4 w 37"/>
                  <a:gd name="T53" fmla="*/ 11 h 97"/>
                  <a:gd name="T54" fmla="*/ 4 w 37"/>
                  <a:gd name="T55" fmla="*/ 10 h 97"/>
                  <a:gd name="T56" fmla="*/ 3 w 37"/>
                  <a:gd name="T57" fmla="*/ 8 h 97"/>
                  <a:gd name="T58" fmla="*/ 2 w 37"/>
                  <a:gd name="T59" fmla="*/ 6 h 97"/>
                  <a:gd name="T60" fmla="*/ 2 w 37"/>
                  <a:gd name="T61" fmla="*/ 5 h 97"/>
                  <a:gd name="T62" fmla="*/ 1 w 37"/>
                  <a:gd name="T63" fmla="*/ 3 h 97"/>
                  <a:gd name="T64" fmla="*/ 1 w 37"/>
                  <a:gd name="T65" fmla="*/ 1 h 97"/>
                  <a:gd name="T66" fmla="*/ 1 w 37"/>
                  <a:gd name="T67" fmla="*/ 0 h 97"/>
                  <a:gd name="T68" fmla="*/ 1 w 37"/>
                  <a:gd name="T69" fmla="*/ 0 h 97"/>
                  <a:gd name="T70" fmla="*/ 1 w 37"/>
                  <a:gd name="T71" fmla="*/ 0 h 97"/>
                  <a:gd name="T72" fmla="*/ 1 w 37"/>
                  <a:gd name="T73" fmla="*/ 0 h 97"/>
                  <a:gd name="T74" fmla="*/ 0 w 37"/>
                  <a:gd name="T75" fmla="*/ 0 h 97"/>
                  <a:gd name="T76" fmla="*/ 0 w 37"/>
                  <a:gd name="T77" fmla="*/ 0 h 97"/>
                  <a:gd name="T78" fmla="*/ 0 w 37"/>
                  <a:gd name="T79" fmla="*/ 0 h 97"/>
                  <a:gd name="T80" fmla="*/ 0 w 37"/>
                  <a:gd name="T81" fmla="*/ 0 h 97"/>
                  <a:gd name="T82" fmla="*/ 0 w 37"/>
                  <a:gd name="T83" fmla="*/ 0 h 97"/>
                  <a:gd name="T84" fmla="*/ 0 w 37"/>
                  <a:gd name="T85" fmla="*/ 0 h 97"/>
                  <a:gd name="T86" fmla="*/ 0 w 37"/>
                  <a:gd name="T87" fmla="*/ 0 h 97"/>
                  <a:gd name="T88" fmla="*/ 0 w 37"/>
                  <a:gd name="T89" fmla="*/ 0 h 97"/>
                  <a:gd name="T90" fmla="*/ 0 w 37"/>
                  <a:gd name="T91" fmla="*/ 0 h 97"/>
                  <a:gd name="T92" fmla="*/ 0 w 37"/>
                  <a:gd name="T93" fmla="*/ 1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7" h="97">
                    <a:moveTo>
                      <a:pt x="0" y="1"/>
                    </a:moveTo>
                    <a:lnTo>
                      <a:pt x="0" y="2"/>
                    </a:lnTo>
                    <a:lnTo>
                      <a:pt x="0" y="4"/>
                    </a:lnTo>
                    <a:lnTo>
                      <a:pt x="1" y="8"/>
                    </a:lnTo>
                    <a:lnTo>
                      <a:pt x="1" y="11"/>
                    </a:lnTo>
                    <a:lnTo>
                      <a:pt x="3" y="13"/>
                    </a:lnTo>
                    <a:lnTo>
                      <a:pt x="4" y="16"/>
                    </a:lnTo>
                    <a:lnTo>
                      <a:pt x="5" y="19"/>
                    </a:lnTo>
                    <a:lnTo>
                      <a:pt x="6" y="21"/>
                    </a:lnTo>
                    <a:lnTo>
                      <a:pt x="7" y="24"/>
                    </a:lnTo>
                    <a:lnTo>
                      <a:pt x="8" y="27"/>
                    </a:lnTo>
                    <a:lnTo>
                      <a:pt x="9" y="29"/>
                    </a:lnTo>
                    <a:lnTo>
                      <a:pt x="11" y="32"/>
                    </a:lnTo>
                    <a:lnTo>
                      <a:pt x="12" y="34"/>
                    </a:lnTo>
                    <a:lnTo>
                      <a:pt x="14" y="36"/>
                    </a:lnTo>
                    <a:lnTo>
                      <a:pt x="15" y="38"/>
                    </a:lnTo>
                    <a:lnTo>
                      <a:pt x="16" y="42"/>
                    </a:lnTo>
                    <a:lnTo>
                      <a:pt x="17" y="44"/>
                    </a:lnTo>
                    <a:lnTo>
                      <a:pt x="18" y="46"/>
                    </a:lnTo>
                    <a:lnTo>
                      <a:pt x="21" y="49"/>
                    </a:lnTo>
                    <a:lnTo>
                      <a:pt x="22" y="52"/>
                    </a:lnTo>
                    <a:lnTo>
                      <a:pt x="23" y="54"/>
                    </a:lnTo>
                    <a:lnTo>
                      <a:pt x="24" y="58"/>
                    </a:lnTo>
                    <a:lnTo>
                      <a:pt x="25" y="60"/>
                    </a:lnTo>
                    <a:lnTo>
                      <a:pt x="26" y="63"/>
                    </a:lnTo>
                    <a:lnTo>
                      <a:pt x="28" y="67"/>
                    </a:lnTo>
                    <a:lnTo>
                      <a:pt x="29" y="70"/>
                    </a:lnTo>
                    <a:lnTo>
                      <a:pt x="30" y="74"/>
                    </a:lnTo>
                    <a:lnTo>
                      <a:pt x="31" y="77"/>
                    </a:lnTo>
                    <a:lnTo>
                      <a:pt x="32" y="80"/>
                    </a:lnTo>
                    <a:lnTo>
                      <a:pt x="33" y="85"/>
                    </a:lnTo>
                    <a:lnTo>
                      <a:pt x="33" y="88"/>
                    </a:lnTo>
                    <a:lnTo>
                      <a:pt x="34" y="93"/>
                    </a:lnTo>
                    <a:lnTo>
                      <a:pt x="34" y="97"/>
                    </a:lnTo>
                    <a:lnTo>
                      <a:pt x="37" y="97"/>
                    </a:lnTo>
                    <a:lnTo>
                      <a:pt x="37" y="93"/>
                    </a:lnTo>
                    <a:lnTo>
                      <a:pt x="35" y="88"/>
                    </a:lnTo>
                    <a:lnTo>
                      <a:pt x="35" y="84"/>
                    </a:lnTo>
                    <a:lnTo>
                      <a:pt x="34" y="80"/>
                    </a:lnTo>
                    <a:lnTo>
                      <a:pt x="33" y="76"/>
                    </a:lnTo>
                    <a:lnTo>
                      <a:pt x="32" y="72"/>
                    </a:lnTo>
                    <a:lnTo>
                      <a:pt x="31" y="69"/>
                    </a:lnTo>
                    <a:lnTo>
                      <a:pt x="31" y="66"/>
                    </a:lnTo>
                    <a:lnTo>
                      <a:pt x="29" y="62"/>
                    </a:lnTo>
                    <a:lnTo>
                      <a:pt x="28" y="59"/>
                    </a:lnTo>
                    <a:lnTo>
                      <a:pt x="26" y="55"/>
                    </a:lnTo>
                    <a:lnTo>
                      <a:pt x="25" y="53"/>
                    </a:lnTo>
                    <a:lnTo>
                      <a:pt x="24" y="50"/>
                    </a:lnTo>
                    <a:lnTo>
                      <a:pt x="22" y="47"/>
                    </a:lnTo>
                    <a:lnTo>
                      <a:pt x="21" y="45"/>
                    </a:lnTo>
                    <a:lnTo>
                      <a:pt x="20" y="42"/>
                    </a:lnTo>
                    <a:lnTo>
                      <a:pt x="18" y="40"/>
                    </a:lnTo>
                    <a:lnTo>
                      <a:pt x="16" y="37"/>
                    </a:lnTo>
                    <a:lnTo>
                      <a:pt x="15" y="35"/>
                    </a:lnTo>
                    <a:lnTo>
                      <a:pt x="14" y="33"/>
                    </a:lnTo>
                    <a:lnTo>
                      <a:pt x="13" y="30"/>
                    </a:lnTo>
                    <a:lnTo>
                      <a:pt x="12" y="27"/>
                    </a:lnTo>
                    <a:lnTo>
                      <a:pt x="11" y="25"/>
                    </a:lnTo>
                    <a:lnTo>
                      <a:pt x="9" y="23"/>
                    </a:lnTo>
                    <a:lnTo>
                      <a:pt x="8" y="20"/>
                    </a:lnTo>
                    <a:lnTo>
                      <a:pt x="7" y="18"/>
                    </a:lnTo>
                    <a:lnTo>
                      <a:pt x="6" y="16"/>
                    </a:lnTo>
                    <a:lnTo>
                      <a:pt x="5" y="12"/>
                    </a:lnTo>
                    <a:lnTo>
                      <a:pt x="5" y="10"/>
                    </a:lnTo>
                    <a:lnTo>
                      <a:pt x="4" y="7"/>
                    </a:lnTo>
                    <a:lnTo>
                      <a:pt x="3" y="4"/>
                    </a:lnTo>
                    <a:lnTo>
                      <a:pt x="3" y="1"/>
                    </a:lnTo>
                    <a:lnTo>
                      <a:pt x="3" y="0"/>
                    </a:lnTo>
                    <a:lnTo>
                      <a:pt x="1" y="0"/>
                    </a:lnTo>
                    <a:lnTo>
                      <a:pt x="0" y="0"/>
                    </a:lnTo>
                    <a:lnTo>
                      <a:pt x="0" y="1"/>
                    </a:lnTo>
                    <a:lnTo>
                      <a:pt x="0" y="2"/>
                    </a:lnTo>
                    <a:lnTo>
                      <a:pt x="0" y="1"/>
                    </a:lnTo>
                    <a:close/>
                  </a:path>
                </a:pathLst>
              </a:custGeom>
              <a:solidFill>
                <a:srgbClr val="800000"/>
              </a:solidFill>
              <a:ln w="0">
                <a:solidFill>
                  <a:srgbClr val="000000"/>
                </a:solidFill>
                <a:prstDash val="solid"/>
                <a:round/>
                <a:headEnd/>
                <a:tailEnd/>
              </a:ln>
            </p:spPr>
            <p:txBody>
              <a:bodyPr/>
              <a:lstStyle/>
              <a:p>
                <a:endParaRPr lang="en-US"/>
              </a:p>
            </p:txBody>
          </p:sp>
          <p:sp>
            <p:nvSpPr>
              <p:cNvPr id="23749" name="Freeform 506"/>
              <p:cNvSpPr>
                <a:spLocks/>
              </p:cNvSpPr>
              <p:nvPr/>
            </p:nvSpPr>
            <p:spPr bwMode="auto">
              <a:xfrm>
                <a:off x="4480" y="1543"/>
                <a:ext cx="8" cy="61"/>
              </a:xfrm>
              <a:custGeom>
                <a:avLst/>
                <a:gdLst>
                  <a:gd name="T0" fmla="*/ 0 w 25"/>
                  <a:gd name="T1" fmla="*/ 0 h 196"/>
                  <a:gd name="T2" fmla="*/ 1 w 25"/>
                  <a:gd name="T3" fmla="*/ 4 h 196"/>
                  <a:gd name="T4" fmla="*/ 3 w 25"/>
                  <a:gd name="T5" fmla="*/ 7 h 196"/>
                  <a:gd name="T6" fmla="*/ 3 w 25"/>
                  <a:gd name="T7" fmla="*/ 11 h 196"/>
                  <a:gd name="T8" fmla="*/ 4 w 25"/>
                  <a:gd name="T9" fmla="*/ 14 h 196"/>
                  <a:gd name="T10" fmla="*/ 5 w 25"/>
                  <a:gd name="T11" fmla="*/ 18 h 196"/>
                  <a:gd name="T12" fmla="*/ 5 w 25"/>
                  <a:gd name="T13" fmla="*/ 21 h 196"/>
                  <a:gd name="T14" fmla="*/ 6 w 25"/>
                  <a:gd name="T15" fmla="*/ 25 h 196"/>
                  <a:gd name="T16" fmla="*/ 6 w 25"/>
                  <a:gd name="T17" fmla="*/ 29 h 196"/>
                  <a:gd name="T18" fmla="*/ 6 w 25"/>
                  <a:gd name="T19" fmla="*/ 32 h 196"/>
                  <a:gd name="T20" fmla="*/ 7 w 25"/>
                  <a:gd name="T21" fmla="*/ 36 h 196"/>
                  <a:gd name="T22" fmla="*/ 7 w 25"/>
                  <a:gd name="T23" fmla="*/ 40 h 196"/>
                  <a:gd name="T24" fmla="*/ 7 w 25"/>
                  <a:gd name="T25" fmla="*/ 44 h 196"/>
                  <a:gd name="T26" fmla="*/ 7 w 25"/>
                  <a:gd name="T27" fmla="*/ 48 h 196"/>
                  <a:gd name="T28" fmla="*/ 7 w 25"/>
                  <a:gd name="T29" fmla="*/ 52 h 196"/>
                  <a:gd name="T30" fmla="*/ 7 w 25"/>
                  <a:gd name="T31" fmla="*/ 56 h 196"/>
                  <a:gd name="T32" fmla="*/ 6 w 25"/>
                  <a:gd name="T33" fmla="*/ 61 h 196"/>
                  <a:gd name="T34" fmla="*/ 7 w 25"/>
                  <a:gd name="T35" fmla="*/ 59 h 196"/>
                  <a:gd name="T36" fmla="*/ 8 w 25"/>
                  <a:gd name="T37" fmla="*/ 54 h 196"/>
                  <a:gd name="T38" fmla="*/ 8 w 25"/>
                  <a:gd name="T39" fmla="*/ 50 h 196"/>
                  <a:gd name="T40" fmla="*/ 8 w 25"/>
                  <a:gd name="T41" fmla="*/ 46 h 196"/>
                  <a:gd name="T42" fmla="*/ 8 w 25"/>
                  <a:gd name="T43" fmla="*/ 42 h 196"/>
                  <a:gd name="T44" fmla="*/ 8 w 25"/>
                  <a:gd name="T45" fmla="*/ 38 h 196"/>
                  <a:gd name="T46" fmla="*/ 8 w 25"/>
                  <a:gd name="T47" fmla="*/ 34 h 196"/>
                  <a:gd name="T48" fmla="*/ 7 w 25"/>
                  <a:gd name="T49" fmla="*/ 30 h 196"/>
                  <a:gd name="T50" fmla="*/ 7 w 25"/>
                  <a:gd name="T51" fmla="*/ 27 h 196"/>
                  <a:gd name="T52" fmla="*/ 6 w 25"/>
                  <a:gd name="T53" fmla="*/ 23 h 196"/>
                  <a:gd name="T54" fmla="*/ 6 w 25"/>
                  <a:gd name="T55" fmla="*/ 19 h 196"/>
                  <a:gd name="T56" fmla="*/ 5 w 25"/>
                  <a:gd name="T57" fmla="*/ 16 h 196"/>
                  <a:gd name="T58" fmla="*/ 4 w 25"/>
                  <a:gd name="T59" fmla="*/ 12 h 196"/>
                  <a:gd name="T60" fmla="*/ 4 w 25"/>
                  <a:gd name="T61" fmla="*/ 9 h 196"/>
                  <a:gd name="T62" fmla="*/ 3 w 25"/>
                  <a:gd name="T63" fmla="*/ 5 h 196"/>
                  <a:gd name="T64" fmla="*/ 1 w 25"/>
                  <a:gd name="T65" fmla="*/ 2 h 196"/>
                  <a:gd name="T66" fmla="*/ 1 w 25"/>
                  <a:gd name="T67" fmla="*/ 0 h 196"/>
                  <a:gd name="T68" fmla="*/ 1 w 25"/>
                  <a:gd name="T69" fmla="*/ 0 h 196"/>
                  <a:gd name="T70" fmla="*/ 1 w 25"/>
                  <a:gd name="T71" fmla="*/ 0 h 196"/>
                  <a:gd name="T72" fmla="*/ 1 w 25"/>
                  <a:gd name="T73" fmla="*/ 0 h 196"/>
                  <a:gd name="T74" fmla="*/ 0 w 25"/>
                  <a:gd name="T75" fmla="*/ 0 h 196"/>
                  <a:gd name="T76" fmla="*/ 0 w 25"/>
                  <a:gd name="T77" fmla="*/ 0 h 196"/>
                  <a:gd name="T78" fmla="*/ 0 w 25"/>
                  <a:gd name="T79" fmla="*/ 0 h 196"/>
                  <a:gd name="T80" fmla="*/ 0 w 25"/>
                  <a:gd name="T81" fmla="*/ 0 h 196"/>
                  <a:gd name="T82" fmla="*/ 0 w 25"/>
                  <a:gd name="T83" fmla="*/ 0 h 196"/>
                  <a:gd name="T84" fmla="*/ 0 w 25"/>
                  <a:gd name="T85" fmla="*/ 0 h 196"/>
                  <a:gd name="T86" fmla="*/ 0 w 25"/>
                  <a:gd name="T87" fmla="*/ 0 h 196"/>
                  <a:gd name="T88" fmla="*/ 0 w 25"/>
                  <a:gd name="T89" fmla="*/ 0 h 196"/>
                  <a:gd name="T90" fmla="*/ 0 w 25"/>
                  <a:gd name="T91" fmla="*/ 0 h 196"/>
                  <a:gd name="T92" fmla="*/ 0 w 25"/>
                  <a:gd name="T93" fmla="*/ 1 h 1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 h="196">
                    <a:moveTo>
                      <a:pt x="0" y="2"/>
                    </a:moveTo>
                    <a:lnTo>
                      <a:pt x="0" y="1"/>
                    </a:lnTo>
                    <a:lnTo>
                      <a:pt x="2" y="7"/>
                    </a:lnTo>
                    <a:lnTo>
                      <a:pt x="4" y="12"/>
                    </a:lnTo>
                    <a:lnTo>
                      <a:pt x="6" y="18"/>
                    </a:lnTo>
                    <a:lnTo>
                      <a:pt x="8" y="24"/>
                    </a:lnTo>
                    <a:lnTo>
                      <a:pt x="9" y="28"/>
                    </a:lnTo>
                    <a:lnTo>
                      <a:pt x="10" y="34"/>
                    </a:lnTo>
                    <a:lnTo>
                      <a:pt x="11" y="40"/>
                    </a:lnTo>
                    <a:lnTo>
                      <a:pt x="12" y="45"/>
                    </a:lnTo>
                    <a:lnTo>
                      <a:pt x="14" y="51"/>
                    </a:lnTo>
                    <a:lnTo>
                      <a:pt x="15" y="57"/>
                    </a:lnTo>
                    <a:lnTo>
                      <a:pt x="16" y="62"/>
                    </a:lnTo>
                    <a:lnTo>
                      <a:pt x="17" y="68"/>
                    </a:lnTo>
                    <a:lnTo>
                      <a:pt x="18" y="74"/>
                    </a:lnTo>
                    <a:lnTo>
                      <a:pt x="18" y="80"/>
                    </a:lnTo>
                    <a:lnTo>
                      <a:pt x="19" y="86"/>
                    </a:lnTo>
                    <a:lnTo>
                      <a:pt x="19" y="92"/>
                    </a:lnTo>
                    <a:lnTo>
                      <a:pt x="20" y="97"/>
                    </a:lnTo>
                    <a:lnTo>
                      <a:pt x="20" y="104"/>
                    </a:lnTo>
                    <a:lnTo>
                      <a:pt x="21" y="110"/>
                    </a:lnTo>
                    <a:lnTo>
                      <a:pt x="21" y="117"/>
                    </a:lnTo>
                    <a:lnTo>
                      <a:pt x="21" y="122"/>
                    </a:lnTo>
                    <a:lnTo>
                      <a:pt x="21" y="129"/>
                    </a:lnTo>
                    <a:lnTo>
                      <a:pt x="21" y="135"/>
                    </a:lnTo>
                    <a:lnTo>
                      <a:pt x="21" y="142"/>
                    </a:lnTo>
                    <a:lnTo>
                      <a:pt x="21" y="148"/>
                    </a:lnTo>
                    <a:lnTo>
                      <a:pt x="21" y="155"/>
                    </a:lnTo>
                    <a:lnTo>
                      <a:pt x="21" y="162"/>
                    </a:lnTo>
                    <a:lnTo>
                      <a:pt x="21" y="168"/>
                    </a:lnTo>
                    <a:lnTo>
                      <a:pt x="21" y="175"/>
                    </a:lnTo>
                    <a:lnTo>
                      <a:pt x="21" y="181"/>
                    </a:lnTo>
                    <a:lnTo>
                      <a:pt x="20" y="188"/>
                    </a:lnTo>
                    <a:lnTo>
                      <a:pt x="20" y="195"/>
                    </a:lnTo>
                    <a:lnTo>
                      <a:pt x="23" y="196"/>
                    </a:lnTo>
                    <a:lnTo>
                      <a:pt x="23" y="189"/>
                    </a:lnTo>
                    <a:lnTo>
                      <a:pt x="24" y="181"/>
                    </a:lnTo>
                    <a:lnTo>
                      <a:pt x="24" y="175"/>
                    </a:lnTo>
                    <a:lnTo>
                      <a:pt x="24" y="169"/>
                    </a:lnTo>
                    <a:lnTo>
                      <a:pt x="24" y="162"/>
                    </a:lnTo>
                    <a:lnTo>
                      <a:pt x="25" y="155"/>
                    </a:lnTo>
                    <a:lnTo>
                      <a:pt x="25" y="148"/>
                    </a:lnTo>
                    <a:lnTo>
                      <a:pt x="25" y="142"/>
                    </a:lnTo>
                    <a:lnTo>
                      <a:pt x="25" y="135"/>
                    </a:lnTo>
                    <a:lnTo>
                      <a:pt x="25" y="129"/>
                    </a:lnTo>
                    <a:lnTo>
                      <a:pt x="24" y="122"/>
                    </a:lnTo>
                    <a:lnTo>
                      <a:pt x="24" y="117"/>
                    </a:lnTo>
                    <a:lnTo>
                      <a:pt x="24" y="110"/>
                    </a:lnTo>
                    <a:lnTo>
                      <a:pt x="24" y="104"/>
                    </a:lnTo>
                    <a:lnTo>
                      <a:pt x="23" y="97"/>
                    </a:lnTo>
                    <a:lnTo>
                      <a:pt x="23" y="92"/>
                    </a:lnTo>
                    <a:lnTo>
                      <a:pt x="21" y="86"/>
                    </a:lnTo>
                    <a:lnTo>
                      <a:pt x="21" y="79"/>
                    </a:lnTo>
                    <a:lnTo>
                      <a:pt x="20" y="74"/>
                    </a:lnTo>
                    <a:lnTo>
                      <a:pt x="19" y="68"/>
                    </a:lnTo>
                    <a:lnTo>
                      <a:pt x="18" y="62"/>
                    </a:lnTo>
                    <a:lnTo>
                      <a:pt x="18" y="57"/>
                    </a:lnTo>
                    <a:lnTo>
                      <a:pt x="17" y="50"/>
                    </a:lnTo>
                    <a:lnTo>
                      <a:pt x="16" y="44"/>
                    </a:lnTo>
                    <a:lnTo>
                      <a:pt x="14" y="39"/>
                    </a:lnTo>
                    <a:lnTo>
                      <a:pt x="12" y="33"/>
                    </a:lnTo>
                    <a:lnTo>
                      <a:pt x="11" y="28"/>
                    </a:lnTo>
                    <a:lnTo>
                      <a:pt x="10" y="23"/>
                    </a:lnTo>
                    <a:lnTo>
                      <a:pt x="8" y="17"/>
                    </a:lnTo>
                    <a:lnTo>
                      <a:pt x="7" y="11"/>
                    </a:lnTo>
                    <a:lnTo>
                      <a:pt x="4" y="6"/>
                    </a:lnTo>
                    <a:lnTo>
                      <a:pt x="2" y="0"/>
                    </a:lnTo>
                    <a:lnTo>
                      <a:pt x="1" y="0"/>
                    </a:lnTo>
                    <a:lnTo>
                      <a:pt x="0" y="0"/>
                    </a:lnTo>
                    <a:lnTo>
                      <a:pt x="0" y="1"/>
                    </a:lnTo>
                    <a:lnTo>
                      <a:pt x="0" y="2"/>
                    </a:lnTo>
                    <a:close/>
                  </a:path>
                </a:pathLst>
              </a:custGeom>
              <a:solidFill>
                <a:srgbClr val="800000"/>
              </a:solidFill>
              <a:ln w="0">
                <a:solidFill>
                  <a:srgbClr val="000000"/>
                </a:solidFill>
                <a:prstDash val="solid"/>
                <a:round/>
                <a:headEnd/>
                <a:tailEnd/>
              </a:ln>
            </p:spPr>
            <p:txBody>
              <a:bodyPr/>
              <a:lstStyle/>
              <a:p>
                <a:endParaRPr lang="en-US"/>
              </a:p>
            </p:txBody>
          </p:sp>
          <p:sp>
            <p:nvSpPr>
              <p:cNvPr id="23750" name="Freeform 507"/>
              <p:cNvSpPr>
                <a:spLocks/>
              </p:cNvSpPr>
              <p:nvPr/>
            </p:nvSpPr>
            <p:spPr bwMode="auto">
              <a:xfrm>
                <a:off x="4443" y="1499"/>
                <a:ext cx="37" cy="44"/>
              </a:xfrm>
              <a:custGeom>
                <a:avLst/>
                <a:gdLst>
                  <a:gd name="T0" fmla="*/ 0 w 118"/>
                  <a:gd name="T1" fmla="*/ 1 h 141"/>
                  <a:gd name="T2" fmla="*/ 3 w 118"/>
                  <a:gd name="T3" fmla="*/ 3 h 141"/>
                  <a:gd name="T4" fmla="*/ 6 w 118"/>
                  <a:gd name="T5" fmla="*/ 5 h 141"/>
                  <a:gd name="T6" fmla="*/ 8 w 118"/>
                  <a:gd name="T7" fmla="*/ 7 h 141"/>
                  <a:gd name="T8" fmla="*/ 12 w 118"/>
                  <a:gd name="T9" fmla="*/ 9 h 141"/>
                  <a:gd name="T10" fmla="*/ 14 w 118"/>
                  <a:gd name="T11" fmla="*/ 11 h 141"/>
                  <a:gd name="T12" fmla="*/ 16 w 118"/>
                  <a:gd name="T13" fmla="*/ 14 h 141"/>
                  <a:gd name="T14" fmla="*/ 19 w 118"/>
                  <a:gd name="T15" fmla="*/ 16 h 141"/>
                  <a:gd name="T16" fmla="*/ 21 w 118"/>
                  <a:gd name="T17" fmla="*/ 18 h 141"/>
                  <a:gd name="T18" fmla="*/ 24 w 118"/>
                  <a:gd name="T19" fmla="*/ 22 h 141"/>
                  <a:gd name="T20" fmla="*/ 26 w 118"/>
                  <a:gd name="T21" fmla="*/ 24 h 141"/>
                  <a:gd name="T22" fmla="*/ 28 w 118"/>
                  <a:gd name="T23" fmla="*/ 27 h 141"/>
                  <a:gd name="T24" fmla="*/ 29 w 118"/>
                  <a:gd name="T25" fmla="*/ 31 h 141"/>
                  <a:gd name="T26" fmla="*/ 31 w 118"/>
                  <a:gd name="T27" fmla="*/ 34 h 141"/>
                  <a:gd name="T28" fmla="*/ 33 w 118"/>
                  <a:gd name="T29" fmla="*/ 37 h 141"/>
                  <a:gd name="T30" fmla="*/ 34 w 118"/>
                  <a:gd name="T31" fmla="*/ 41 h 141"/>
                  <a:gd name="T32" fmla="*/ 36 w 118"/>
                  <a:gd name="T33" fmla="*/ 44 h 141"/>
                  <a:gd name="T34" fmla="*/ 36 w 118"/>
                  <a:gd name="T35" fmla="*/ 42 h 141"/>
                  <a:gd name="T36" fmla="*/ 34 w 118"/>
                  <a:gd name="T37" fmla="*/ 38 h 141"/>
                  <a:gd name="T38" fmla="*/ 33 w 118"/>
                  <a:gd name="T39" fmla="*/ 35 h 141"/>
                  <a:gd name="T40" fmla="*/ 31 w 118"/>
                  <a:gd name="T41" fmla="*/ 32 h 141"/>
                  <a:gd name="T42" fmla="*/ 29 w 118"/>
                  <a:gd name="T43" fmla="*/ 28 h 141"/>
                  <a:gd name="T44" fmla="*/ 27 w 118"/>
                  <a:gd name="T45" fmla="*/ 25 h 141"/>
                  <a:gd name="T46" fmla="*/ 25 w 118"/>
                  <a:gd name="T47" fmla="*/ 22 h 141"/>
                  <a:gd name="T48" fmla="*/ 23 w 118"/>
                  <a:gd name="T49" fmla="*/ 19 h 141"/>
                  <a:gd name="T50" fmla="*/ 21 w 118"/>
                  <a:gd name="T51" fmla="*/ 17 h 141"/>
                  <a:gd name="T52" fmla="*/ 18 w 118"/>
                  <a:gd name="T53" fmla="*/ 14 h 141"/>
                  <a:gd name="T54" fmla="*/ 16 w 118"/>
                  <a:gd name="T55" fmla="*/ 12 h 141"/>
                  <a:gd name="T56" fmla="*/ 13 w 118"/>
                  <a:gd name="T57" fmla="*/ 9 h 141"/>
                  <a:gd name="T58" fmla="*/ 10 w 118"/>
                  <a:gd name="T59" fmla="*/ 7 h 141"/>
                  <a:gd name="T60" fmla="*/ 8 w 118"/>
                  <a:gd name="T61" fmla="*/ 5 h 141"/>
                  <a:gd name="T62" fmla="*/ 5 w 118"/>
                  <a:gd name="T63" fmla="*/ 3 h 141"/>
                  <a:gd name="T64" fmla="*/ 2 w 118"/>
                  <a:gd name="T65" fmla="*/ 1 h 141"/>
                  <a:gd name="T66" fmla="*/ 1 w 118"/>
                  <a:gd name="T67" fmla="*/ 1 h 141"/>
                  <a:gd name="T68" fmla="*/ 1 w 118"/>
                  <a:gd name="T69" fmla="*/ 0 h 141"/>
                  <a:gd name="T70" fmla="*/ 1 w 118"/>
                  <a:gd name="T71" fmla="*/ 0 h 141"/>
                  <a:gd name="T72" fmla="*/ 0 w 118"/>
                  <a:gd name="T73" fmla="*/ 0 h 141"/>
                  <a:gd name="T74" fmla="*/ 0 w 118"/>
                  <a:gd name="T75" fmla="*/ 1 h 141"/>
                  <a:gd name="T76" fmla="*/ 0 w 118"/>
                  <a:gd name="T77" fmla="*/ 1 h 141"/>
                  <a:gd name="T78" fmla="*/ 0 w 118"/>
                  <a:gd name="T79" fmla="*/ 1 h 141"/>
                  <a:gd name="T80" fmla="*/ 0 w 118"/>
                  <a:gd name="T81" fmla="*/ 1 h 141"/>
                  <a:gd name="T82" fmla="*/ 0 w 118"/>
                  <a:gd name="T83" fmla="*/ 1 h 141"/>
                  <a:gd name="T84" fmla="*/ 0 w 118"/>
                  <a:gd name="T85" fmla="*/ 1 h 141"/>
                  <a:gd name="T86" fmla="*/ 0 w 118"/>
                  <a:gd name="T87" fmla="*/ 1 h 141"/>
                  <a:gd name="T88" fmla="*/ 0 w 118"/>
                  <a:gd name="T89" fmla="*/ 1 h 141"/>
                  <a:gd name="T90" fmla="*/ 0 w 118"/>
                  <a:gd name="T91" fmla="*/ 1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141">
                    <a:moveTo>
                      <a:pt x="1" y="4"/>
                    </a:moveTo>
                    <a:lnTo>
                      <a:pt x="1" y="4"/>
                    </a:lnTo>
                    <a:lnTo>
                      <a:pt x="6" y="6"/>
                    </a:lnTo>
                    <a:lnTo>
                      <a:pt x="10" y="10"/>
                    </a:lnTo>
                    <a:lnTo>
                      <a:pt x="15" y="12"/>
                    </a:lnTo>
                    <a:lnTo>
                      <a:pt x="20" y="15"/>
                    </a:lnTo>
                    <a:lnTo>
                      <a:pt x="24" y="18"/>
                    </a:lnTo>
                    <a:lnTo>
                      <a:pt x="27" y="21"/>
                    </a:lnTo>
                    <a:lnTo>
                      <a:pt x="32" y="24"/>
                    </a:lnTo>
                    <a:lnTo>
                      <a:pt x="37" y="28"/>
                    </a:lnTo>
                    <a:lnTo>
                      <a:pt x="40" y="31"/>
                    </a:lnTo>
                    <a:lnTo>
                      <a:pt x="44" y="36"/>
                    </a:lnTo>
                    <a:lnTo>
                      <a:pt x="48" y="39"/>
                    </a:lnTo>
                    <a:lnTo>
                      <a:pt x="52" y="44"/>
                    </a:lnTo>
                    <a:lnTo>
                      <a:pt x="56" y="47"/>
                    </a:lnTo>
                    <a:lnTo>
                      <a:pt x="60" y="52"/>
                    </a:lnTo>
                    <a:lnTo>
                      <a:pt x="64" y="55"/>
                    </a:lnTo>
                    <a:lnTo>
                      <a:pt x="67" y="59"/>
                    </a:lnTo>
                    <a:lnTo>
                      <a:pt x="71" y="64"/>
                    </a:lnTo>
                    <a:lnTo>
                      <a:pt x="75" y="69"/>
                    </a:lnTo>
                    <a:lnTo>
                      <a:pt x="79" y="73"/>
                    </a:lnTo>
                    <a:lnTo>
                      <a:pt x="82" y="78"/>
                    </a:lnTo>
                    <a:lnTo>
                      <a:pt x="85" y="82"/>
                    </a:lnTo>
                    <a:lnTo>
                      <a:pt x="88" y="88"/>
                    </a:lnTo>
                    <a:lnTo>
                      <a:pt x="91" y="92"/>
                    </a:lnTo>
                    <a:lnTo>
                      <a:pt x="94" y="98"/>
                    </a:lnTo>
                    <a:lnTo>
                      <a:pt x="98" y="103"/>
                    </a:lnTo>
                    <a:lnTo>
                      <a:pt x="100" y="108"/>
                    </a:lnTo>
                    <a:lnTo>
                      <a:pt x="103" y="113"/>
                    </a:lnTo>
                    <a:lnTo>
                      <a:pt x="106" y="118"/>
                    </a:lnTo>
                    <a:lnTo>
                      <a:pt x="108" y="124"/>
                    </a:lnTo>
                    <a:lnTo>
                      <a:pt x="110" y="130"/>
                    </a:lnTo>
                    <a:lnTo>
                      <a:pt x="114" y="135"/>
                    </a:lnTo>
                    <a:lnTo>
                      <a:pt x="116" y="141"/>
                    </a:lnTo>
                    <a:lnTo>
                      <a:pt x="118" y="139"/>
                    </a:lnTo>
                    <a:lnTo>
                      <a:pt x="116" y="134"/>
                    </a:lnTo>
                    <a:lnTo>
                      <a:pt x="113" y="129"/>
                    </a:lnTo>
                    <a:lnTo>
                      <a:pt x="110" y="123"/>
                    </a:lnTo>
                    <a:lnTo>
                      <a:pt x="108" y="117"/>
                    </a:lnTo>
                    <a:lnTo>
                      <a:pt x="105" y="112"/>
                    </a:lnTo>
                    <a:lnTo>
                      <a:pt x="102" y="106"/>
                    </a:lnTo>
                    <a:lnTo>
                      <a:pt x="99" y="101"/>
                    </a:lnTo>
                    <a:lnTo>
                      <a:pt x="97" y="96"/>
                    </a:lnTo>
                    <a:lnTo>
                      <a:pt x="93" y="91"/>
                    </a:lnTo>
                    <a:lnTo>
                      <a:pt x="90" y="86"/>
                    </a:lnTo>
                    <a:lnTo>
                      <a:pt x="86" y="81"/>
                    </a:lnTo>
                    <a:lnTo>
                      <a:pt x="83" y="76"/>
                    </a:lnTo>
                    <a:lnTo>
                      <a:pt x="80" y="71"/>
                    </a:lnTo>
                    <a:lnTo>
                      <a:pt x="76" y="66"/>
                    </a:lnTo>
                    <a:lnTo>
                      <a:pt x="73" y="62"/>
                    </a:lnTo>
                    <a:lnTo>
                      <a:pt x="69" y="57"/>
                    </a:lnTo>
                    <a:lnTo>
                      <a:pt x="66" y="53"/>
                    </a:lnTo>
                    <a:lnTo>
                      <a:pt x="61" y="49"/>
                    </a:lnTo>
                    <a:lnTo>
                      <a:pt x="58" y="45"/>
                    </a:lnTo>
                    <a:lnTo>
                      <a:pt x="54" y="40"/>
                    </a:lnTo>
                    <a:lnTo>
                      <a:pt x="50" y="37"/>
                    </a:lnTo>
                    <a:lnTo>
                      <a:pt x="46" y="32"/>
                    </a:lnTo>
                    <a:lnTo>
                      <a:pt x="42" y="29"/>
                    </a:lnTo>
                    <a:lnTo>
                      <a:pt x="38" y="25"/>
                    </a:lnTo>
                    <a:lnTo>
                      <a:pt x="33" y="22"/>
                    </a:lnTo>
                    <a:lnTo>
                      <a:pt x="30" y="19"/>
                    </a:lnTo>
                    <a:lnTo>
                      <a:pt x="25" y="15"/>
                    </a:lnTo>
                    <a:lnTo>
                      <a:pt x="21" y="12"/>
                    </a:lnTo>
                    <a:lnTo>
                      <a:pt x="16" y="10"/>
                    </a:lnTo>
                    <a:lnTo>
                      <a:pt x="12" y="6"/>
                    </a:lnTo>
                    <a:lnTo>
                      <a:pt x="7" y="4"/>
                    </a:lnTo>
                    <a:lnTo>
                      <a:pt x="3" y="0"/>
                    </a:lnTo>
                    <a:lnTo>
                      <a:pt x="4" y="2"/>
                    </a:lnTo>
                    <a:lnTo>
                      <a:pt x="3" y="0"/>
                    </a:lnTo>
                    <a:lnTo>
                      <a:pt x="1" y="0"/>
                    </a:lnTo>
                    <a:lnTo>
                      <a:pt x="1" y="2"/>
                    </a:lnTo>
                    <a:lnTo>
                      <a:pt x="0" y="3"/>
                    </a:lnTo>
                    <a:lnTo>
                      <a:pt x="1" y="3"/>
                    </a:lnTo>
                    <a:lnTo>
                      <a:pt x="1" y="4"/>
                    </a:lnTo>
                    <a:close/>
                  </a:path>
                </a:pathLst>
              </a:custGeom>
              <a:solidFill>
                <a:srgbClr val="800000"/>
              </a:solidFill>
              <a:ln w="0">
                <a:solidFill>
                  <a:srgbClr val="000000"/>
                </a:solidFill>
                <a:prstDash val="solid"/>
                <a:round/>
                <a:headEnd/>
                <a:tailEnd/>
              </a:ln>
            </p:spPr>
            <p:txBody>
              <a:bodyPr/>
              <a:lstStyle/>
              <a:p>
                <a:endParaRPr lang="en-US"/>
              </a:p>
            </p:txBody>
          </p:sp>
          <p:sp>
            <p:nvSpPr>
              <p:cNvPr id="23751" name="Freeform 508"/>
              <p:cNvSpPr>
                <a:spLocks/>
              </p:cNvSpPr>
              <p:nvPr/>
            </p:nvSpPr>
            <p:spPr bwMode="auto">
              <a:xfrm>
                <a:off x="4417" y="1462"/>
                <a:ext cx="28" cy="37"/>
              </a:xfrm>
              <a:custGeom>
                <a:avLst/>
                <a:gdLst>
                  <a:gd name="T0" fmla="*/ 0 w 82"/>
                  <a:gd name="T1" fmla="*/ 1 h 118"/>
                  <a:gd name="T2" fmla="*/ 2 w 82"/>
                  <a:gd name="T3" fmla="*/ 3 h 118"/>
                  <a:gd name="T4" fmla="*/ 4 w 82"/>
                  <a:gd name="T5" fmla="*/ 4 h 118"/>
                  <a:gd name="T6" fmla="*/ 6 w 82"/>
                  <a:gd name="T7" fmla="*/ 6 h 118"/>
                  <a:gd name="T8" fmla="*/ 8 w 82"/>
                  <a:gd name="T9" fmla="*/ 8 h 118"/>
                  <a:gd name="T10" fmla="*/ 10 w 82"/>
                  <a:gd name="T11" fmla="*/ 10 h 118"/>
                  <a:gd name="T12" fmla="*/ 11 w 82"/>
                  <a:gd name="T13" fmla="*/ 12 h 118"/>
                  <a:gd name="T14" fmla="*/ 13 w 82"/>
                  <a:gd name="T15" fmla="*/ 14 h 118"/>
                  <a:gd name="T16" fmla="*/ 14 w 82"/>
                  <a:gd name="T17" fmla="*/ 17 h 118"/>
                  <a:gd name="T18" fmla="*/ 16 w 82"/>
                  <a:gd name="T19" fmla="*/ 19 h 118"/>
                  <a:gd name="T20" fmla="*/ 17 w 82"/>
                  <a:gd name="T21" fmla="*/ 22 h 118"/>
                  <a:gd name="T22" fmla="*/ 19 w 82"/>
                  <a:gd name="T23" fmla="*/ 24 h 118"/>
                  <a:gd name="T24" fmla="*/ 20 w 82"/>
                  <a:gd name="T25" fmla="*/ 27 h 118"/>
                  <a:gd name="T26" fmla="*/ 23 w 82"/>
                  <a:gd name="T27" fmla="*/ 30 h 118"/>
                  <a:gd name="T28" fmla="*/ 24 w 82"/>
                  <a:gd name="T29" fmla="*/ 32 h 118"/>
                  <a:gd name="T30" fmla="*/ 26 w 82"/>
                  <a:gd name="T31" fmla="*/ 34 h 118"/>
                  <a:gd name="T32" fmla="*/ 27 w 82"/>
                  <a:gd name="T33" fmla="*/ 37 h 118"/>
                  <a:gd name="T34" fmla="*/ 27 w 82"/>
                  <a:gd name="T35" fmla="*/ 35 h 118"/>
                  <a:gd name="T36" fmla="*/ 26 w 82"/>
                  <a:gd name="T37" fmla="*/ 33 h 118"/>
                  <a:gd name="T38" fmla="*/ 24 w 82"/>
                  <a:gd name="T39" fmla="*/ 30 h 118"/>
                  <a:gd name="T40" fmla="*/ 22 w 82"/>
                  <a:gd name="T41" fmla="*/ 28 h 118"/>
                  <a:gd name="T42" fmla="*/ 20 w 82"/>
                  <a:gd name="T43" fmla="*/ 25 h 118"/>
                  <a:gd name="T44" fmla="*/ 19 w 82"/>
                  <a:gd name="T45" fmla="*/ 23 h 118"/>
                  <a:gd name="T46" fmla="*/ 17 w 82"/>
                  <a:gd name="T47" fmla="*/ 20 h 118"/>
                  <a:gd name="T48" fmla="*/ 16 w 82"/>
                  <a:gd name="T49" fmla="*/ 18 h 118"/>
                  <a:gd name="T50" fmla="*/ 14 w 82"/>
                  <a:gd name="T51" fmla="*/ 15 h 118"/>
                  <a:gd name="T52" fmla="*/ 13 w 82"/>
                  <a:gd name="T53" fmla="*/ 13 h 118"/>
                  <a:gd name="T54" fmla="*/ 11 w 82"/>
                  <a:gd name="T55" fmla="*/ 10 h 118"/>
                  <a:gd name="T56" fmla="*/ 9 w 82"/>
                  <a:gd name="T57" fmla="*/ 8 h 118"/>
                  <a:gd name="T58" fmla="*/ 8 w 82"/>
                  <a:gd name="T59" fmla="*/ 6 h 118"/>
                  <a:gd name="T60" fmla="*/ 6 w 82"/>
                  <a:gd name="T61" fmla="*/ 4 h 118"/>
                  <a:gd name="T62" fmla="*/ 4 w 82"/>
                  <a:gd name="T63" fmla="*/ 3 h 118"/>
                  <a:gd name="T64" fmla="*/ 2 w 82"/>
                  <a:gd name="T65" fmla="*/ 1 h 118"/>
                  <a:gd name="T66" fmla="*/ 1 w 82"/>
                  <a:gd name="T67" fmla="*/ 0 h 118"/>
                  <a:gd name="T68" fmla="*/ 1 w 82"/>
                  <a:gd name="T69" fmla="*/ 0 h 118"/>
                  <a:gd name="T70" fmla="*/ 0 w 82"/>
                  <a:gd name="T71" fmla="*/ 0 h 118"/>
                  <a:gd name="T72" fmla="*/ 0 w 82"/>
                  <a:gd name="T73" fmla="*/ 0 h 118"/>
                  <a:gd name="T74" fmla="*/ 0 w 82"/>
                  <a:gd name="T75" fmla="*/ 0 h 118"/>
                  <a:gd name="T76" fmla="*/ 0 w 82"/>
                  <a:gd name="T77" fmla="*/ 0 h 118"/>
                  <a:gd name="T78" fmla="*/ 0 w 82"/>
                  <a:gd name="T79" fmla="*/ 0 h 118"/>
                  <a:gd name="T80" fmla="*/ 0 w 82"/>
                  <a:gd name="T81" fmla="*/ 0 h 118"/>
                  <a:gd name="T82" fmla="*/ 0 w 82"/>
                  <a:gd name="T83" fmla="*/ 0 h 118"/>
                  <a:gd name="T84" fmla="*/ 0 w 82"/>
                  <a:gd name="T85" fmla="*/ 0 h 118"/>
                  <a:gd name="T86" fmla="*/ 0 w 82"/>
                  <a:gd name="T87" fmla="*/ 1 h 118"/>
                  <a:gd name="T88" fmla="*/ 0 w 82"/>
                  <a:gd name="T89" fmla="*/ 1 h 118"/>
                  <a:gd name="T90" fmla="*/ 0 w 82"/>
                  <a:gd name="T91" fmla="*/ 1 h 118"/>
                  <a:gd name="T92" fmla="*/ 0 w 82"/>
                  <a:gd name="T93" fmla="*/ 1 h 1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2" h="118">
                    <a:moveTo>
                      <a:pt x="0" y="2"/>
                    </a:moveTo>
                    <a:lnTo>
                      <a:pt x="1" y="3"/>
                    </a:lnTo>
                    <a:lnTo>
                      <a:pt x="3" y="6"/>
                    </a:lnTo>
                    <a:lnTo>
                      <a:pt x="7" y="8"/>
                    </a:lnTo>
                    <a:lnTo>
                      <a:pt x="10" y="10"/>
                    </a:lnTo>
                    <a:lnTo>
                      <a:pt x="13" y="12"/>
                    </a:lnTo>
                    <a:lnTo>
                      <a:pt x="15" y="16"/>
                    </a:lnTo>
                    <a:lnTo>
                      <a:pt x="18" y="18"/>
                    </a:lnTo>
                    <a:lnTo>
                      <a:pt x="20" y="22"/>
                    </a:lnTo>
                    <a:lnTo>
                      <a:pt x="23" y="25"/>
                    </a:lnTo>
                    <a:lnTo>
                      <a:pt x="26" y="28"/>
                    </a:lnTo>
                    <a:lnTo>
                      <a:pt x="28" y="32"/>
                    </a:lnTo>
                    <a:lnTo>
                      <a:pt x="31" y="35"/>
                    </a:lnTo>
                    <a:lnTo>
                      <a:pt x="33" y="39"/>
                    </a:lnTo>
                    <a:lnTo>
                      <a:pt x="35" y="43"/>
                    </a:lnTo>
                    <a:lnTo>
                      <a:pt x="37" y="46"/>
                    </a:lnTo>
                    <a:lnTo>
                      <a:pt x="40" y="50"/>
                    </a:lnTo>
                    <a:lnTo>
                      <a:pt x="42" y="54"/>
                    </a:lnTo>
                    <a:lnTo>
                      <a:pt x="45" y="59"/>
                    </a:lnTo>
                    <a:lnTo>
                      <a:pt x="47" y="62"/>
                    </a:lnTo>
                    <a:lnTo>
                      <a:pt x="49" y="66"/>
                    </a:lnTo>
                    <a:lnTo>
                      <a:pt x="51" y="70"/>
                    </a:lnTo>
                    <a:lnTo>
                      <a:pt x="53" y="75"/>
                    </a:lnTo>
                    <a:lnTo>
                      <a:pt x="56" y="78"/>
                    </a:lnTo>
                    <a:lnTo>
                      <a:pt x="59" y="83"/>
                    </a:lnTo>
                    <a:lnTo>
                      <a:pt x="60" y="86"/>
                    </a:lnTo>
                    <a:lnTo>
                      <a:pt x="62" y="91"/>
                    </a:lnTo>
                    <a:lnTo>
                      <a:pt x="66" y="95"/>
                    </a:lnTo>
                    <a:lnTo>
                      <a:pt x="68" y="99"/>
                    </a:lnTo>
                    <a:lnTo>
                      <a:pt x="70" y="103"/>
                    </a:lnTo>
                    <a:lnTo>
                      <a:pt x="73" y="107"/>
                    </a:lnTo>
                    <a:lnTo>
                      <a:pt x="75" y="110"/>
                    </a:lnTo>
                    <a:lnTo>
                      <a:pt x="77" y="114"/>
                    </a:lnTo>
                    <a:lnTo>
                      <a:pt x="79" y="118"/>
                    </a:lnTo>
                    <a:lnTo>
                      <a:pt x="82" y="116"/>
                    </a:lnTo>
                    <a:lnTo>
                      <a:pt x="79" y="112"/>
                    </a:lnTo>
                    <a:lnTo>
                      <a:pt x="77" y="109"/>
                    </a:lnTo>
                    <a:lnTo>
                      <a:pt x="75" y="104"/>
                    </a:lnTo>
                    <a:lnTo>
                      <a:pt x="71" y="101"/>
                    </a:lnTo>
                    <a:lnTo>
                      <a:pt x="69" y="97"/>
                    </a:lnTo>
                    <a:lnTo>
                      <a:pt x="67" y="93"/>
                    </a:lnTo>
                    <a:lnTo>
                      <a:pt x="65" y="88"/>
                    </a:lnTo>
                    <a:lnTo>
                      <a:pt x="62" y="85"/>
                    </a:lnTo>
                    <a:lnTo>
                      <a:pt x="60" y="80"/>
                    </a:lnTo>
                    <a:lnTo>
                      <a:pt x="58" y="77"/>
                    </a:lnTo>
                    <a:lnTo>
                      <a:pt x="56" y="73"/>
                    </a:lnTo>
                    <a:lnTo>
                      <a:pt x="53" y="69"/>
                    </a:lnTo>
                    <a:lnTo>
                      <a:pt x="51" y="65"/>
                    </a:lnTo>
                    <a:lnTo>
                      <a:pt x="49" y="60"/>
                    </a:lnTo>
                    <a:lnTo>
                      <a:pt x="47" y="57"/>
                    </a:lnTo>
                    <a:lnTo>
                      <a:pt x="44" y="52"/>
                    </a:lnTo>
                    <a:lnTo>
                      <a:pt x="42" y="49"/>
                    </a:lnTo>
                    <a:lnTo>
                      <a:pt x="40" y="44"/>
                    </a:lnTo>
                    <a:lnTo>
                      <a:pt x="37" y="41"/>
                    </a:lnTo>
                    <a:lnTo>
                      <a:pt x="35" y="37"/>
                    </a:lnTo>
                    <a:lnTo>
                      <a:pt x="33" y="33"/>
                    </a:lnTo>
                    <a:lnTo>
                      <a:pt x="30" y="29"/>
                    </a:lnTo>
                    <a:lnTo>
                      <a:pt x="27" y="26"/>
                    </a:lnTo>
                    <a:lnTo>
                      <a:pt x="25" y="23"/>
                    </a:lnTo>
                    <a:lnTo>
                      <a:pt x="23" y="19"/>
                    </a:lnTo>
                    <a:lnTo>
                      <a:pt x="19" y="16"/>
                    </a:lnTo>
                    <a:lnTo>
                      <a:pt x="17" y="14"/>
                    </a:lnTo>
                    <a:lnTo>
                      <a:pt x="15" y="10"/>
                    </a:lnTo>
                    <a:lnTo>
                      <a:pt x="11" y="8"/>
                    </a:lnTo>
                    <a:lnTo>
                      <a:pt x="8" y="6"/>
                    </a:lnTo>
                    <a:lnTo>
                      <a:pt x="6" y="2"/>
                    </a:lnTo>
                    <a:lnTo>
                      <a:pt x="2" y="0"/>
                    </a:lnTo>
                    <a:lnTo>
                      <a:pt x="2" y="1"/>
                    </a:lnTo>
                    <a:lnTo>
                      <a:pt x="2" y="0"/>
                    </a:lnTo>
                    <a:lnTo>
                      <a:pt x="1" y="0"/>
                    </a:lnTo>
                    <a:lnTo>
                      <a:pt x="1" y="1"/>
                    </a:lnTo>
                    <a:lnTo>
                      <a:pt x="0" y="1"/>
                    </a:lnTo>
                    <a:lnTo>
                      <a:pt x="0" y="2"/>
                    </a:lnTo>
                    <a:lnTo>
                      <a:pt x="1" y="3"/>
                    </a:lnTo>
                    <a:lnTo>
                      <a:pt x="0" y="2"/>
                    </a:lnTo>
                    <a:close/>
                  </a:path>
                </a:pathLst>
              </a:custGeom>
              <a:solidFill>
                <a:srgbClr val="800000"/>
              </a:solidFill>
              <a:ln w="0">
                <a:solidFill>
                  <a:srgbClr val="000000"/>
                </a:solidFill>
                <a:prstDash val="solid"/>
                <a:round/>
                <a:headEnd/>
                <a:tailEnd/>
              </a:ln>
            </p:spPr>
            <p:txBody>
              <a:bodyPr/>
              <a:lstStyle/>
              <a:p>
                <a:endParaRPr lang="en-US"/>
              </a:p>
            </p:txBody>
          </p:sp>
          <p:sp>
            <p:nvSpPr>
              <p:cNvPr id="23752" name="Freeform 509"/>
              <p:cNvSpPr>
                <a:spLocks/>
              </p:cNvSpPr>
              <p:nvPr/>
            </p:nvSpPr>
            <p:spPr bwMode="auto">
              <a:xfrm>
                <a:off x="4350" y="1418"/>
                <a:ext cx="69" cy="44"/>
              </a:xfrm>
              <a:custGeom>
                <a:avLst/>
                <a:gdLst>
                  <a:gd name="T0" fmla="*/ 0 w 213"/>
                  <a:gd name="T1" fmla="*/ 1 h 142"/>
                  <a:gd name="T2" fmla="*/ 6 w 213"/>
                  <a:gd name="T3" fmla="*/ 2 h 142"/>
                  <a:gd name="T4" fmla="*/ 12 w 213"/>
                  <a:gd name="T5" fmla="*/ 3 h 142"/>
                  <a:gd name="T6" fmla="*/ 18 w 213"/>
                  <a:gd name="T7" fmla="*/ 4 h 142"/>
                  <a:gd name="T8" fmla="*/ 23 w 213"/>
                  <a:gd name="T9" fmla="*/ 5 h 142"/>
                  <a:gd name="T10" fmla="*/ 28 w 213"/>
                  <a:gd name="T11" fmla="*/ 7 h 142"/>
                  <a:gd name="T12" fmla="*/ 33 w 213"/>
                  <a:gd name="T13" fmla="*/ 8 h 142"/>
                  <a:gd name="T14" fmla="*/ 38 w 213"/>
                  <a:gd name="T15" fmla="*/ 11 h 142"/>
                  <a:gd name="T16" fmla="*/ 42 w 213"/>
                  <a:gd name="T17" fmla="*/ 13 h 142"/>
                  <a:gd name="T18" fmla="*/ 46 w 213"/>
                  <a:gd name="T19" fmla="*/ 16 h 142"/>
                  <a:gd name="T20" fmla="*/ 50 w 213"/>
                  <a:gd name="T21" fmla="*/ 19 h 142"/>
                  <a:gd name="T22" fmla="*/ 53 w 213"/>
                  <a:gd name="T23" fmla="*/ 22 h 142"/>
                  <a:gd name="T24" fmla="*/ 57 w 213"/>
                  <a:gd name="T25" fmla="*/ 26 h 142"/>
                  <a:gd name="T26" fmla="*/ 60 w 213"/>
                  <a:gd name="T27" fmla="*/ 30 h 142"/>
                  <a:gd name="T28" fmla="*/ 63 w 213"/>
                  <a:gd name="T29" fmla="*/ 34 h 142"/>
                  <a:gd name="T30" fmla="*/ 66 w 213"/>
                  <a:gd name="T31" fmla="*/ 39 h 142"/>
                  <a:gd name="T32" fmla="*/ 68 w 213"/>
                  <a:gd name="T33" fmla="*/ 44 h 142"/>
                  <a:gd name="T34" fmla="*/ 68 w 213"/>
                  <a:gd name="T35" fmla="*/ 41 h 142"/>
                  <a:gd name="T36" fmla="*/ 65 w 213"/>
                  <a:gd name="T37" fmla="*/ 36 h 142"/>
                  <a:gd name="T38" fmla="*/ 62 w 213"/>
                  <a:gd name="T39" fmla="*/ 32 h 142"/>
                  <a:gd name="T40" fmla="*/ 59 w 213"/>
                  <a:gd name="T41" fmla="*/ 27 h 142"/>
                  <a:gd name="T42" fmla="*/ 56 w 213"/>
                  <a:gd name="T43" fmla="*/ 23 h 142"/>
                  <a:gd name="T44" fmla="*/ 52 w 213"/>
                  <a:gd name="T45" fmla="*/ 20 h 142"/>
                  <a:gd name="T46" fmla="*/ 48 w 213"/>
                  <a:gd name="T47" fmla="*/ 17 h 142"/>
                  <a:gd name="T48" fmla="*/ 44 w 213"/>
                  <a:gd name="T49" fmla="*/ 14 h 142"/>
                  <a:gd name="T50" fmla="*/ 40 w 213"/>
                  <a:gd name="T51" fmla="*/ 11 h 142"/>
                  <a:gd name="T52" fmla="*/ 35 w 213"/>
                  <a:gd name="T53" fmla="*/ 9 h 142"/>
                  <a:gd name="T54" fmla="*/ 30 w 213"/>
                  <a:gd name="T55" fmla="*/ 7 h 142"/>
                  <a:gd name="T56" fmla="*/ 26 w 213"/>
                  <a:gd name="T57" fmla="*/ 5 h 142"/>
                  <a:gd name="T58" fmla="*/ 21 w 213"/>
                  <a:gd name="T59" fmla="*/ 3 h 142"/>
                  <a:gd name="T60" fmla="*/ 15 w 213"/>
                  <a:gd name="T61" fmla="*/ 2 h 142"/>
                  <a:gd name="T62" fmla="*/ 9 w 213"/>
                  <a:gd name="T63" fmla="*/ 1 h 142"/>
                  <a:gd name="T64" fmla="*/ 4 w 213"/>
                  <a:gd name="T65" fmla="*/ 0 h 142"/>
                  <a:gd name="T66" fmla="*/ 0 w 213"/>
                  <a:gd name="T67" fmla="*/ 0 h 142"/>
                  <a:gd name="T68" fmla="*/ 0 w 213"/>
                  <a:gd name="T69" fmla="*/ 0 h 142"/>
                  <a:gd name="T70" fmla="*/ 0 w 213"/>
                  <a:gd name="T71" fmla="*/ 0 h 142"/>
                  <a:gd name="T72" fmla="*/ 0 w 213"/>
                  <a:gd name="T73" fmla="*/ 0 h 142"/>
                  <a:gd name="T74" fmla="*/ 0 w 213"/>
                  <a:gd name="T75" fmla="*/ 0 h 142"/>
                  <a:gd name="T76" fmla="*/ 0 w 213"/>
                  <a:gd name="T77" fmla="*/ 0 h 142"/>
                  <a:gd name="T78" fmla="*/ 0 w 213"/>
                  <a:gd name="T79" fmla="*/ 1 h 142"/>
                  <a:gd name="T80" fmla="*/ 0 w 213"/>
                  <a:gd name="T81" fmla="*/ 1 h 142"/>
                  <a:gd name="T82" fmla="*/ 0 w 213"/>
                  <a:gd name="T83" fmla="*/ 1 h 142"/>
                  <a:gd name="T84" fmla="*/ 0 w 213"/>
                  <a:gd name="T85" fmla="*/ 1 h 142"/>
                  <a:gd name="T86" fmla="*/ 0 w 213"/>
                  <a:gd name="T87" fmla="*/ 1 h 142"/>
                  <a:gd name="T88" fmla="*/ 0 w 213"/>
                  <a:gd name="T89" fmla="*/ 1 h 142"/>
                  <a:gd name="T90" fmla="*/ 0 w 213"/>
                  <a:gd name="T91" fmla="*/ 1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3" h="142">
                    <a:moveTo>
                      <a:pt x="1" y="3"/>
                    </a:moveTo>
                    <a:lnTo>
                      <a:pt x="1" y="3"/>
                    </a:lnTo>
                    <a:lnTo>
                      <a:pt x="10" y="4"/>
                    </a:lnTo>
                    <a:lnTo>
                      <a:pt x="19" y="5"/>
                    </a:lnTo>
                    <a:lnTo>
                      <a:pt x="29" y="6"/>
                    </a:lnTo>
                    <a:lnTo>
                      <a:pt x="38" y="9"/>
                    </a:lnTo>
                    <a:lnTo>
                      <a:pt x="47" y="10"/>
                    </a:lnTo>
                    <a:lnTo>
                      <a:pt x="55" y="12"/>
                    </a:lnTo>
                    <a:lnTo>
                      <a:pt x="63" y="14"/>
                    </a:lnTo>
                    <a:lnTo>
                      <a:pt x="70" y="15"/>
                    </a:lnTo>
                    <a:lnTo>
                      <a:pt x="78" y="19"/>
                    </a:lnTo>
                    <a:lnTo>
                      <a:pt x="86" y="21"/>
                    </a:lnTo>
                    <a:lnTo>
                      <a:pt x="94" y="24"/>
                    </a:lnTo>
                    <a:lnTo>
                      <a:pt x="101" y="27"/>
                    </a:lnTo>
                    <a:lnTo>
                      <a:pt x="108" y="31"/>
                    </a:lnTo>
                    <a:lnTo>
                      <a:pt x="116" y="35"/>
                    </a:lnTo>
                    <a:lnTo>
                      <a:pt x="123" y="38"/>
                    </a:lnTo>
                    <a:lnTo>
                      <a:pt x="129" y="43"/>
                    </a:lnTo>
                    <a:lnTo>
                      <a:pt x="135" y="47"/>
                    </a:lnTo>
                    <a:lnTo>
                      <a:pt x="142" y="52"/>
                    </a:lnTo>
                    <a:lnTo>
                      <a:pt x="148" y="56"/>
                    </a:lnTo>
                    <a:lnTo>
                      <a:pt x="153" y="61"/>
                    </a:lnTo>
                    <a:lnTo>
                      <a:pt x="159" y="66"/>
                    </a:lnTo>
                    <a:lnTo>
                      <a:pt x="165" y="72"/>
                    </a:lnTo>
                    <a:lnTo>
                      <a:pt x="170" y="78"/>
                    </a:lnTo>
                    <a:lnTo>
                      <a:pt x="176" y="83"/>
                    </a:lnTo>
                    <a:lnTo>
                      <a:pt x="180" y="90"/>
                    </a:lnTo>
                    <a:lnTo>
                      <a:pt x="186" y="97"/>
                    </a:lnTo>
                    <a:lnTo>
                      <a:pt x="191" y="104"/>
                    </a:lnTo>
                    <a:lnTo>
                      <a:pt x="195" y="111"/>
                    </a:lnTo>
                    <a:lnTo>
                      <a:pt x="199" y="119"/>
                    </a:lnTo>
                    <a:lnTo>
                      <a:pt x="203" y="125"/>
                    </a:lnTo>
                    <a:lnTo>
                      <a:pt x="207" y="133"/>
                    </a:lnTo>
                    <a:lnTo>
                      <a:pt x="211" y="142"/>
                    </a:lnTo>
                    <a:lnTo>
                      <a:pt x="213" y="140"/>
                    </a:lnTo>
                    <a:lnTo>
                      <a:pt x="209" y="132"/>
                    </a:lnTo>
                    <a:lnTo>
                      <a:pt x="205" y="124"/>
                    </a:lnTo>
                    <a:lnTo>
                      <a:pt x="201" y="116"/>
                    </a:lnTo>
                    <a:lnTo>
                      <a:pt x="196" y="110"/>
                    </a:lnTo>
                    <a:lnTo>
                      <a:pt x="192" y="102"/>
                    </a:lnTo>
                    <a:lnTo>
                      <a:pt x="187" y="95"/>
                    </a:lnTo>
                    <a:lnTo>
                      <a:pt x="183" y="88"/>
                    </a:lnTo>
                    <a:lnTo>
                      <a:pt x="177" y="82"/>
                    </a:lnTo>
                    <a:lnTo>
                      <a:pt x="173" y="75"/>
                    </a:lnTo>
                    <a:lnTo>
                      <a:pt x="167" y="70"/>
                    </a:lnTo>
                    <a:lnTo>
                      <a:pt x="161" y="64"/>
                    </a:lnTo>
                    <a:lnTo>
                      <a:pt x="155" y="58"/>
                    </a:lnTo>
                    <a:lnTo>
                      <a:pt x="149" y="54"/>
                    </a:lnTo>
                    <a:lnTo>
                      <a:pt x="143" y="48"/>
                    </a:lnTo>
                    <a:lnTo>
                      <a:pt x="136" y="44"/>
                    </a:lnTo>
                    <a:lnTo>
                      <a:pt x="129" y="39"/>
                    </a:lnTo>
                    <a:lnTo>
                      <a:pt x="124" y="36"/>
                    </a:lnTo>
                    <a:lnTo>
                      <a:pt x="117" y="31"/>
                    </a:lnTo>
                    <a:lnTo>
                      <a:pt x="109" y="28"/>
                    </a:lnTo>
                    <a:lnTo>
                      <a:pt x="102" y="24"/>
                    </a:lnTo>
                    <a:lnTo>
                      <a:pt x="94" y="21"/>
                    </a:lnTo>
                    <a:lnTo>
                      <a:pt x="87" y="19"/>
                    </a:lnTo>
                    <a:lnTo>
                      <a:pt x="80" y="15"/>
                    </a:lnTo>
                    <a:lnTo>
                      <a:pt x="72" y="13"/>
                    </a:lnTo>
                    <a:lnTo>
                      <a:pt x="64" y="11"/>
                    </a:lnTo>
                    <a:lnTo>
                      <a:pt x="55" y="9"/>
                    </a:lnTo>
                    <a:lnTo>
                      <a:pt x="47" y="6"/>
                    </a:lnTo>
                    <a:lnTo>
                      <a:pt x="38" y="5"/>
                    </a:lnTo>
                    <a:lnTo>
                      <a:pt x="29" y="3"/>
                    </a:lnTo>
                    <a:lnTo>
                      <a:pt x="21" y="2"/>
                    </a:lnTo>
                    <a:lnTo>
                      <a:pt x="12" y="1"/>
                    </a:lnTo>
                    <a:lnTo>
                      <a:pt x="1" y="0"/>
                    </a:lnTo>
                    <a:lnTo>
                      <a:pt x="1" y="1"/>
                    </a:lnTo>
                    <a:lnTo>
                      <a:pt x="0" y="1"/>
                    </a:lnTo>
                    <a:lnTo>
                      <a:pt x="0" y="2"/>
                    </a:lnTo>
                    <a:lnTo>
                      <a:pt x="0" y="3"/>
                    </a:lnTo>
                    <a:lnTo>
                      <a:pt x="1" y="3"/>
                    </a:lnTo>
                    <a:close/>
                  </a:path>
                </a:pathLst>
              </a:custGeom>
              <a:solidFill>
                <a:srgbClr val="800000"/>
              </a:solidFill>
              <a:ln w="0">
                <a:solidFill>
                  <a:srgbClr val="000000"/>
                </a:solidFill>
                <a:prstDash val="solid"/>
                <a:round/>
                <a:headEnd/>
                <a:tailEnd/>
              </a:ln>
            </p:spPr>
            <p:txBody>
              <a:bodyPr/>
              <a:lstStyle/>
              <a:p>
                <a:endParaRPr lang="en-US"/>
              </a:p>
            </p:txBody>
          </p:sp>
          <p:sp>
            <p:nvSpPr>
              <p:cNvPr id="23753" name="Freeform 510"/>
              <p:cNvSpPr>
                <a:spLocks/>
              </p:cNvSpPr>
              <p:nvPr/>
            </p:nvSpPr>
            <p:spPr bwMode="auto">
              <a:xfrm>
                <a:off x="4292" y="1418"/>
                <a:ext cx="58" cy="33"/>
              </a:xfrm>
              <a:custGeom>
                <a:avLst/>
                <a:gdLst>
                  <a:gd name="T0" fmla="*/ 0 w 183"/>
                  <a:gd name="T1" fmla="*/ 33 h 106"/>
                  <a:gd name="T2" fmla="*/ 3 w 183"/>
                  <a:gd name="T3" fmla="*/ 31 h 106"/>
                  <a:gd name="T4" fmla="*/ 5 w 183"/>
                  <a:gd name="T5" fmla="*/ 30 h 106"/>
                  <a:gd name="T6" fmla="*/ 7 w 183"/>
                  <a:gd name="T7" fmla="*/ 27 h 106"/>
                  <a:gd name="T8" fmla="*/ 8 w 183"/>
                  <a:gd name="T9" fmla="*/ 25 h 106"/>
                  <a:gd name="T10" fmla="*/ 10 w 183"/>
                  <a:gd name="T11" fmla="*/ 22 h 106"/>
                  <a:gd name="T12" fmla="*/ 11 w 183"/>
                  <a:gd name="T13" fmla="*/ 20 h 106"/>
                  <a:gd name="T14" fmla="*/ 13 w 183"/>
                  <a:gd name="T15" fmla="*/ 17 h 106"/>
                  <a:gd name="T16" fmla="*/ 16 w 183"/>
                  <a:gd name="T17" fmla="*/ 14 h 106"/>
                  <a:gd name="T18" fmla="*/ 18 w 183"/>
                  <a:gd name="T19" fmla="*/ 12 h 106"/>
                  <a:gd name="T20" fmla="*/ 21 w 183"/>
                  <a:gd name="T21" fmla="*/ 9 h 106"/>
                  <a:gd name="T22" fmla="*/ 25 w 183"/>
                  <a:gd name="T23" fmla="*/ 7 h 106"/>
                  <a:gd name="T24" fmla="*/ 29 w 183"/>
                  <a:gd name="T25" fmla="*/ 5 h 106"/>
                  <a:gd name="T26" fmla="*/ 35 w 183"/>
                  <a:gd name="T27" fmla="*/ 3 h 106"/>
                  <a:gd name="T28" fmla="*/ 42 w 183"/>
                  <a:gd name="T29" fmla="*/ 2 h 106"/>
                  <a:gd name="T30" fmla="*/ 49 w 183"/>
                  <a:gd name="T31" fmla="*/ 1 h 106"/>
                  <a:gd name="T32" fmla="*/ 58 w 183"/>
                  <a:gd name="T33" fmla="*/ 1 h 106"/>
                  <a:gd name="T34" fmla="*/ 54 w 183"/>
                  <a:gd name="T35" fmla="*/ 0 h 106"/>
                  <a:gd name="T36" fmla="*/ 45 w 183"/>
                  <a:gd name="T37" fmla="*/ 1 h 106"/>
                  <a:gd name="T38" fmla="*/ 38 w 183"/>
                  <a:gd name="T39" fmla="*/ 2 h 106"/>
                  <a:gd name="T40" fmla="*/ 32 w 183"/>
                  <a:gd name="T41" fmla="*/ 3 h 106"/>
                  <a:gd name="T42" fmla="*/ 27 w 183"/>
                  <a:gd name="T43" fmla="*/ 5 h 106"/>
                  <a:gd name="T44" fmla="*/ 23 w 183"/>
                  <a:gd name="T45" fmla="*/ 7 h 106"/>
                  <a:gd name="T46" fmla="*/ 19 w 183"/>
                  <a:gd name="T47" fmla="*/ 10 h 106"/>
                  <a:gd name="T48" fmla="*/ 16 w 183"/>
                  <a:gd name="T49" fmla="*/ 12 h 106"/>
                  <a:gd name="T50" fmla="*/ 14 w 183"/>
                  <a:gd name="T51" fmla="*/ 15 h 106"/>
                  <a:gd name="T52" fmla="*/ 12 w 183"/>
                  <a:gd name="T53" fmla="*/ 17 h 106"/>
                  <a:gd name="T54" fmla="*/ 10 w 183"/>
                  <a:gd name="T55" fmla="*/ 20 h 106"/>
                  <a:gd name="T56" fmla="*/ 9 w 183"/>
                  <a:gd name="T57" fmla="*/ 23 h 106"/>
                  <a:gd name="T58" fmla="*/ 7 w 183"/>
                  <a:gd name="T59" fmla="*/ 25 h 106"/>
                  <a:gd name="T60" fmla="*/ 5 w 183"/>
                  <a:gd name="T61" fmla="*/ 28 h 106"/>
                  <a:gd name="T62" fmla="*/ 3 w 183"/>
                  <a:gd name="T63" fmla="*/ 30 h 106"/>
                  <a:gd name="T64" fmla="*/ 1 w 183"/>
                  <a:gd name="T65" fmla="*/ 31 h 106"/>
                  <a:gd name="T66" fmla="*/ 0 w 183"/>
                  <a:gd name="T67" fmla="*/ 32 h 106"/>
                  <a:gd name="T68" fmla="*/ 0 w 183"/>
                  <a:gd name="T69" fmla="*/ 32 h 106"/>
                  <a:gd name="T70" fmla="*/ 0 w 183"/>
                  <a:gd name="T71" fmla="*/ 32 h 106"/>
                  <a:gd name="T72" fmla="*/ 0 w 183"/>
                  <a:gd name="T73" fmla="*/ 32 h 106"/>
                  <a:gd name="T74" fmla="*/ 0 w 183"/>
                  <a:gd name="T75" fmla="*/ 33 h 106"/>
                  <a:gd name="T76" fmla="*/ 0 w 183"/>
                  <a:gd name="T77" fmla="*/ 33 h 106"/>
                  <a:gd name="T78" fmla="*/ 0 w 183"/>
                  <a:gd name="T79" fmla="*/ 33 h 106"/>
                  <a:gd name="T80" fmla="*/ 0 w 183"/>
                  <a:gd name="T81" fmla="*/ 33 h 106"/>
                  <a:gd name="T82" fmla="*/ 0 w 183"/>
                  <a:gd name="T83" fmla="*/ 33 h 106"/>
                  <a:gd name="T84" fmla="*/ 0 w 183"/>
                  <a:gd name="T85" fmla="*/ 33 h 106"/>
                  <a:gd name="T86" fmla="*/ 0 w 183"/>
                  <a:gd name="T87" fmla="*/ 33 h 106"/>
                  <a:gd name="T88" fmla="*/ 0 w 183"/>
                  <a:gd name="T89" fmla="*/ 33 h 106"/>
                  <a:gd name="T90" fmla="*/ 0 w 183"/>
                  <a:gd name="T91" fmla="*/ 33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3" h="106">
                    <a:moveTo>
                      <a:pt x="1" y="106"/>
                    </a:moveTo>
                    <a:lnTo>
                      <a:pt x="1" y="106"/>
                    </a:lnTo>
                    <a:lnTo>
                      <a:pt x="5" y="104"/>
                    </a:lnTo>
                    <a:lnTo>
                      <a:pt x="9" y="101"/>
                    </a:lnTo>
                    <a:lnTo>
                      <a:pt x="12" y="98"/>
                    </a:lnTo>
                    <a:lnTo>
                      <a:pt x="16" y="95"/>
                    </a:lnTo>
                    <a:lnTo>
                      <a:pt x="19" y="91"/>
                    </a:lnTo>
                    <a:lnTo>
                      <a:pt x="21" y="87"/>
                    </a:lnTo>
                    <a:lnTo>
                      <a:pt x="24" y="84"/>
                    </a:lnTo>
                    <a:lnTo>
                      <a:pt x="26" y="79"/>
                    </a:lnTo>
                    <a:lnTo>
                      <a:pt x="28" y="76"/>
                    </a:lnTo>
                    <a:lnTo>
                      <a:pt x="32" y="71"/>
                    </a:lnTo>
                    <a:lnTo>
                      <a:pt x="34" y="67"/>
                    </a:lnTo>
                    <a:lnTo>
                      <a:pt x="36" y="63"/>
                    </a:lnTo>
                    <a:lnTo>
                      <a:pt x="39" y="59"/>
                    </a:lnTo>
                    <a:lnTo>
                      <a:pt x="42" y="54"/>
                    </a:lnTo>
                    <a:lnTo>
                      <a:pt x="45" y="50"/>
                    </a:lnTo>
                    <a:lnTo>
                      <a:pt x="49" y="45"/>
                    </a:lnTo>
                    <a:lnTo>
                      <a:pt x="52" y="42"/>
                    </a:lnTo>
                    <a:lnTo>
                      <a:pt x="56" y="37"/>
                    </a:lnTo>
                    <a:lnTo>
                      <a:pt x="61" y="34"/>
                    </a:lnTo>
                    <a:lnTo>
                      <a:pt x="67" y="30"/>
                    </a:lnTo>
                    <a:lnTo>
                      <a:pt x="72" y="26"/>
                    </a:lnTo>
                    <a:lnTo>
                      <a:pt x="78" y="22"/>
                    </a:lnTo>
                    <a:lnTo>
                      <a:pt x="86" y="20"/>
                    </a:lnTo>
                    <a:lnTo>
                      <a:pt x="93" y="17"/>
                    </a:lnTo>
                    <a:lnTo>
                      <a:pt x="101" y="13"/>
                    </a:lnTo>
                    <a:lnTo>
                      <a:pt x="110" y="11"/>
                    </a:lnTo>
                    <a:lnTo>
                      <a:pt x="120" y="9"/>
                    </a:lnTo>
                    <a:lnTo>
                      <a:pt x="131" y="6"/>
                    </a:lnTo>
                    <a:lnTo>
                      <a:pt x="143" y="5"/>
                    </a:lnTo>
                    <a:lnTo>
                      <a:pt x="155" y="4"/>
                    </a:lnTo>
                    <a:lnTo>
                      <a:pt x="169" y="3"/>
                    </a:lnTo>
                    <a:lnTo>
                      <a:pt x="183" y="3"/>
                    </a:lnTo>
                    <a:lnTo>
                      <a:pt x="183" y="0"/>
                    </a:lnTo>
                    <a:lnTo>
                      <a:pt x="169" y="0"/>
                    </a:lnTo>
                    <a:lnTo>
                      <a:pt x="155" y="1"/>
                    </a:lnTo>
                    <a:lnTo>
                      <a:pt x="143" y="2"/>
                    </a:lnTo>
                    <a:lnTo>
                      <a:pt x="130" y="3"/>
                    </a:lnTo>
                    <a:lnTo>
                      <a:pt x="120" y="5"/>
                    </a:lnTo>
                    <a:lnTo>
                      <a:pt x="110" y="8"/>
                    </a:lnTo>
                    <a:lnTo>
                      <a:pt x="101" y="10"/>
                    </a:lnTo>
                    <a:lnTo>
                      <a:pt x="93" y="13"/>
                    </a:lnTo>
                    <a:lnTo>
                      <a:pt x="85" y="17"/>
                    </a:lnTo>
                    <a:lnTo>
                      <a:pt x="78" y="20"/>
                    </a:lnTo>
                    <a:lnTo>
                      <a:pt x="71" y="23"/>
                    </a:lnTo>
                    <a:lnTo>
                      <a:pt x="66" y="27"/>
                    </a:lnTo>
                    <a:lnTo>
                      <a:pt x="60" y="31"/>
                    </a:lnTo>
                    <a:lnTo>
                      <a:pt x="55" y="35"/>
                    </a:lnTo>
                    <a:lnTo>
                      <a:pt x="51" y="39"/>
                    </a:lnTo>
                    <a:lnTo>
                      <a:pt x="47" y="44"/>
                    </a:lnTo>
                    <a:lnTo>
                      <a:pt x="43" y="47"/>
                    </a:lnTo>
                    <a:lnTo>
                      <a:pt x="41" y="52"/>
                    </a:lnTo>
                    <a:lnTo>
                      <a:pt x="37" y="56"/>
                    </a:lnTo>
                    <a:lnTo>
                      <a:pt x="34" y="61"/>
                    </a:lnTo>
                    <a:lnTo>
                      <a:pt x="32" y="65"/>
                    </a:lnTo>
                    <a:lnTo>
                      <a:pt x="29" y="69"/>
                    </a:lnTo>
                    <a:lnTo>
                      <a:pt x="27" y="73"/>
                    </a:lnTo>
                    <a:lnTo>
                      <a:pt x="24" y="78"/>
                    </a:lnTo>
                    <a:lnTo>
                      <a:pt x="21" y="81"/>
                    </a:lnTo>
                    <a:lnTo>
                      <a:pt x="19" y="85"/>
                    </a:lnTo>
                    <a:lnTo>
                      <a:pt x="17" y="89"/>
                    </a:lnTo>
                    <a:lnTo>
                      <a:pt x="13" y="93"/>
                    </a:lnTo>
                    <a:lnTo>
                      <a:pt x="11" y="96"/>
                    </a:lnTo>
                    <a:lnTo>
                      <a:pt x="8" y="98"/>
                    </a:lnTo>
                    <a:lnTo>
                      <a:pt x="4" y="101"/>
                    </a:lnTo>
                    <a:lnTo>
                      <a:pt x="1" y="104"/>
                    </a:lnTo>
                    <a:lnTo>
                      <a:pt x="0" y="104"/>
                    </a:lnTo>
                    <a:lnTo>
                      <a:pt x="0" y="105"/>
                    </a:lnTo>
                    <a:lnTo>
                      <a:pt x="0" y="106"/>
                    </a:lnTo>
                    <a:lnTo>
                      <a:pt x="1" y="106"/>
                    </a:lnTo>
                    <a:close/>
                  </a:path>
                </a:pathLst>
              </a:custGeom>
              <a:solidFill>
                <a:srgbClr val="800000"/>
              </a:solidFill>
              <a:ln w="0">
                <a:solidFill>
                  <a:srgbClr val="000000"/>
                </a:solidFill>
                <a:prstDash val="solid"/>
                <a:round/>
                <a:headEnd/>
                <a:tailEnd/>
              </a:ln>
            </p:spPr>
            <p:txBody>
              <a:bodyPr/>
              <a:lstStyle/>
              <a:p>
                <a:endParaRPr lang="en-US"/>
              </a:p>
            </p:txBody>
          </p:sp>
          <p:sp>
            <p:nvSpPr>
              <p:cNvPr id="23754" name="Freeform 511"/>
              <p:cNvSpPr>
                <a:spLocks/>
              </p:cNvSpPr>
              <p:nvPr/>
            </p:nvSpPr>
            <p:spPr bwMode="auto">
              <a:xfrm>
                <a:off x="4248" y="1451"/>
                <a:ext cx="44" cy="21"/>
              </a:xfrm>
              <a:custGeom>
                <a:avLst/>
                <a:gdLst>
                  <a:gd name="T0" fmla="*/ 2 w 138"/>
                  <a:gd name="T1" fmla="*/ 19 h 66"/>
                  <a:gd name="T2" fmla="*/ 4 w 138"/>
                  <a:gd name="T3" fmla="*/ 17 h 66"/>
                  <a:gd name="T4" fmla="*/ 6 w 138"/>
                  <a:gd name="T5" fmla="*/ 14 h 66"/>
                  <a:gd name="T6" fmla="*/ 8 w 138"/>
                  <a:gd name="T7" fmla="*/ 12 h 66"/>
                  <a:gd name="T8" fmla="*/ 11 w 138"/>
                  <a:gd name="T9" fmla="*/ 11 h 66"/>
                  <a:gd name="T10" fmla="*/ 13 w 138"/>
                  <a:gd name="T11" fmla="*/ 9 h 66"/>
                  <a:gd name="T12" fmla="*/ 16 w 138"/>
                  <a:gd name="T13" fmla="*/ 7 h 66"/>
                  <a:gd name="T14" fmla="*/ 19 w 138"/>
                  <a:gd name="T15" fmla="*/ 6 h 66"/>
                  <a:gd name="T16" fmla="*/ 22 w 138"/>
                  <a:gd name="T17" fmla="*/ 5 h 66"/>
                  <a:gd name="T18" fmla="*/ 25 w 138"/>
                  <a:gd name="T19" fmla="*/ 4 h 66"/>
                  <a:gd name="T20" fmla="*/ 27 w 138"/>
                  <a:gd name="T21" fmla="*/ 3 h 66"/>
                  <a:gd name="T22" fmla="*/ 31 w 138"/>
                  <a:gd name="T23" fmla="*/ 3 h 66"/>
                  <a:gd name="T24" fmla="*/ 33 w 138"/>
                  <a:gd name="T25" fmla="*/ 2 h 66"/>
                  <a:gd name="T26" fmla="*/ 37 w 138"/>
                  <a:gd name="T27" fmla="*/ 2 h 66"/>
                  <a:gd name="T28" fmla="*/ 40 w 138"/>
                  <a:gd name="T29" fmla="*/ 1 h 66"/>
                  <a:gd name="T30" fmla="*/ 43 w 138"/>
                  <a:gd name="T31" fmla="*/ 1 h 66"/>
                  <a:gd name="T32" fmla="*/ 44 w 138"/>
                  <a:gd name="T33" fmla="*/ 0 h 66"/>
                  <a:gd name="T34" fmla="*/ 41 w 138"/>
                  <a:gd name="T35" fmla="*/ 0 h 66"/>
                  <a:gd name="T36" fmla="*/ 38 w 138"/>
                  <a:gd name="T37" fmla="*/ 1 h 66"/>
                  <a:gd name="T38" fmla="*/ 35 w 138"/>
                  <a:gd name="T39" fmla="*/ 1 h 66"/>
                  <a:gd name="T40" fmla="*/ 32 w 138"/>
                  <a:gd name="T41" fmla="*/ 1 h 66"/>
                  <a:gd name="T42" fmla="*/ 29 w 138"/>
                  <a:gd name="T43" fmla="*/ 2 h 66"/>
                  <a:gd name="T44" fmla="*/ 26 w 138"/>
                  <a:gd name="T45" fmla="*/ 3 h 66"/>
                  <a:gd name="T46" fmla="*/ 23 w 138"/>
                  <a:gd name="T47" fmla="*/ 4 h 66"/>
                  <a:gd name="T48" fmla="*/ 20 w 138"/>
                  <a:gd name="T49" fmla="*/ 5 h 66"/>
                  <a:gd name="T50" fmla="*/ 17 w 138"/>
                  <a:gd name="T51" fmla="*/ 6 h 66"/>
                  <a:gd name="T52" fmla="*/ 14 w 138"/>
                  <a:gd name="T53" fmla="*/ 7 h 66"/>
                  <a:gd name="T54" fmla="*/ 11 w 138"/>
                  <a:gd name="T55" fmla="*/ 9 h 66"/>
                  <a:gd name="T56" fmla="*/ 9 w 138"/>
                  <a:gd name="T57" fmla="*/ 11 h 66"/>
                  <a:gd name="T58" fmla="*/ 6 w 138"/>
                  <a:gd name="T59" fmla="*/ 13 h 66"/>
                  <a:gd name="T60" fmla="*/ 4 w 138"/>
                  <a:gd name="T61" fmla="*/ 15 h 66"/>
                  <a:gd name="T62" fmla="*/ 2 w 138"/>
                  <a:gd name="T63" fmla="*/ 17 h 66"/>
                  <a:gd name="T64" fmla="*/ 0 w 138"/>
                  <a:gd name="T65" fmla="*/ 20 h 66"/>
                  <a:gd name="T66" fmla="*/ 0 w 138"/>
                  <a:gd name="T67" fmla="*/ 20 h 66"/>
                  <a:gd name="T68" fmla="*/ 0 w 138"/>
                  <a:gd name="T69" fmla="*/ 20 h 66"/>
                  <a:gd name="T70" fmla="*/ 0 w 138"/>
                  <a:gd name="T71" fmla="*/ 20 h 66"/>
                  <a:gd name="T72" fmla="*/ 0 w 138"/>
                  <a:gd name="T73" fmla="*/ 20 h 66"/>
                  <a:gd name="T74" fmla="*/ 0 w 138"/>
                  <a:gd name="T75" fmla="*/ 21 h 66"/>
                  <a:gd name="T76" fmla="*/ 0 w 138"/>
                  <a:gd name="T77" fmla="*/ 21 h 66"/>
                  <a:gd name="T78" fmla="*/ 0 w 138"/>
                  <a:gd name="T79" fmla="*/ 21 h 66"/>
                  <a:gd name="T80" fmla="*/ 1 w 138"/>
                  <a:gd name="T81" fmla="*/ 21 h 66"/>
                  <a:gd name="T82" fmla="*/ 1 w 138"/>
                  <a:gd name="T83" fmla="*/ 21 h 66"/>
                  <a:gd name="T84" fmla="*/ 1 w 138"/>
                  <a:gd name="T85" fmla="*/ 21 h 66"/>
                  <a:gd name="T86" fmla="*/ 1 w 138"/>
                  <a:gd name="T87" fmla="*/ 21 h 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8" h="66">
                    <a:moveTo>
                      <a:pt x="2" y="66"/>
                    </a:moveTo>
                    <a:lnTo>
                      <a:pt x="5" y="61"/>
                    </a:lnTo>
                    <a:lnTo>
                      <a:pt x="8" y="57"/>
                    </a:lnTo>
                    <a:lnTo>
                      <a:pt x="11" y="52"/>
                    </a:lnTo>
                    <a:lnTo>
                      <a:pt x="14" y="49"/>
                    </a:lnTo>
                    <a:lnTo>
                      <a:pt x="18" y="45"/>
                    </a:lnTo>
                    <a:lnTo>
                      <a:pt x="21" y="42"/>
                    </a:lnTo>
                    <a:lnTo>
                      <a:pt x="26" y="38"/>
                    </a:lnTo>
                    <a:lnTo>
                      <a:pt x="29" y="36"/>
                    </a:lnTo>
                    <a:lnTo>
                      <a:pt x="33" y="33"/>
                    </a:lnTo>
                    <a:lnTo>
                      <a:pt x="37" y="30"/>
                    </a:lnTo>
                    <a:lnTo>
                      <a:pt x="42" y="27"/>
                    </a:lnTo>
                    <a:lnTo>
                      <a:pt x="45" y="25"/>
                    </a:lnTo>
                    <a:lnTo>
                      <a:pt x="50" y="23"/>
                    </a:lnTo>
                    <a:lnTo>
                      <a:pt x="54" y="21"/>
                    </a:lnTo>
                    <a:lnTo>
                      <a:pt x="59" y="19"/>
                    </a:lnTo>
                    <a:lnTo>
                      <a:pt x="63" y="17"/>
                    </a:lnTo>
                    <a:lnTo>
                      <a:pt x="68" y="16"/>
                    </a:lnTo>
                    <a:lnTo>
                      <a:pt x="72" y="15"/>
                    </a:lnTo>
                    <a:lnTo>
                      <a:pt x="77" y="12"/>
                    </a:lnTo>
                    <a:lnTo>
                      <a:pt x="81" y="11"/>
                    </a:lnTo>
                    <a:lnTo>
                      <a:pt x="86" y="10"/>
                    </a:lnTo>
                    <a:lnTo>
                      <a:pt x="92" y="9"/>
                    </a:lnTo>
                    <a:lnTo>
                      <a:pt x="96" y="9"/>
                    </a:lnTo>
                    <a:lnTo>
                      <a:pt x="101" y="8"/>
                    </a:lnTo>
                    <a:lnTo>
                      <a:pt x="105" y="7"/>
                    </a:lnTo>
                    <a:lnTo>
                      <a:pt x="111" y="6"/>
                    </a:lnTo>
                    <a:lnTo>
                      <a:pt x="115" y="6"/>
                    </a:lnTo>
                    <a:lnTo>
                      <a:pt x="120" y="4"/>
                    </a:lnTo>
                    <a:lnTo>
                      <a:pt x="124" y="4"/>
                    </a:lnTo>
                    <a:lnTo>
                      <a:pt x="129" y="3"/>
                    </a:lnTo>
                    <a:lnTo>
                      <a:pt x="134" y="3"/>
                    </a:lnTo>
                    <a:lnTo>
                      <a:pt x="138" y="2"/>
                    </a:lnTo>
                    <a:lnTo>
                      <a:pt x="138" y="0"/>
                    </a:lnTo>
                    <a:lnTo>
                      <a:pt x="134" y="0"/>
                    </a:lnTo>
                    <a:lnTo>
                      <a:pt x="129" y="1"/>
                    </a:lnTo>
                    <a:lnTo>
                      <a:pt x="124" y="1"/>
                    </a:lnTo>
                    <a:lnTo>
                      <a:pt x="120" y="2"/>
                    </a:lnTo>
                    <a:lnTo>
                      <a:pt x="114" y="2"/>
                    </a:lnTo>
                    <a:lnTo>
                      <a:pt x="110" y="3"/>
                    </a:lnTo>
                    <a:lnTo>
                      <a:pt x="105" y="3"/>
                    </a:lnTo>
                    <a:lnTo>
                      <a:pt x="101" y="4"/>
                    </a:lnTo>
                    <a:lnTo>
                      <a:pt x="95" y="6"/>
                    </a:lnTo>
                    <a:lnTo>
                      <a:pt x="90" y="7"/>
                    </a:lnTo>
                    <a:lnTo>
                      <a:pt x="86" y="8"/>
                    </a:lnTo>
                    <a:lnTo>
                      <a:pt x="81" y="9"/>
                    </a:lnTo>
                    <a:lnTo>
                      <a:pt x="77" y="10"/>
                    </a:lnTo>
                    <a:lnTo>
                      <a:pt x="72" y="11"/>
                    </a:lnTo>
                    <a:lnTo>
                      <a:pt x="67" y="12"/>
                    </a:lnTo>
                    <a:lnTo>
                      <a:pt x="62" y="15"/>
                    </a:lnTo>
                    <a:lnTo>
                      <a:pt x="58" y="16"/>
                    </a:lnTo>
                    <a:lnTo>
                      <a:pt x="53" y="18"/>
                    </a:lnTo>
                    <a:lnTo>
                      <a:pt x="48" y="20"/>
                    </a:lnTo>
                    <a:lnTo>
                      <a:pt x="44" y="23"/>
                    </a:lnTo>
                    <a:lnTo>
                      <a:pt x="41" y="25"/>
                    </a:lnTo>
                    <a:lnTo>
                      <a:pt x="36" y="27"/>
                    </a:lnTo>
                    <a:lnTo>
                      <a:pt x="31" y="30"/>
                    </a:lnTo>
                    <a:lnTo>
                      <a:pt x="28" y="33"/>
                    </a:lnTo>
                    <a:lnTo>
                      <a:pt x="24" y="36"/>
                    </a:lnTo>
                    <a:lnTo>
                      <a:pt x="20" y="40"/>
                    </a:lnTo>
                    <a:lnTo>
                      <a:pt x="17" y="43"/>
                    </a:lnTo>
                    <a:lnTo>
                      <a:pt x="13" y="46"/>
                    </a:lnTo>
                    <a:lnTo>
                      <a:pt x="10" y="51"/>
                    </a:lnTo>
                    <a:lnTo>
                      <a:pt x="7" y="54"/>
                    </a:lnTo>
                    <a:lnTo>
                      <a:pt x="3" y="59"/>
                    </a:lnTo>
                    <a:lnTo>
                      <a:pt x="1" y="63"/>
                    </a:lnTo>
                    <a:lnTo>
                      <a:pt x="0" y="64"/>
                    </a:lnTo>
                    <a:lnTo>
                      <a:pt x="1" y="64"/>
                    </a:lnTo>
                    <a:lnTo>
                      <a:pt x="1" y="66"/>
                    </a:lnTo>
                    <a:lnTo>
                      <a:pt x="2" y="66"/>
                    </a:lnTo>
                    <a:close/>
                  </a:path>
                </a:pathLst>
              </a:custGeom>
              <a:solidFill>
                <a:srgbClr val="800000"/>
              </a:solidFill>
              <a:ln w="0">
                <a:solidFill>
                  <a:srgbClr val="000000"/>
                </a:solidFill>
                <a:prstDash val="solid"/>
                <a:round/>
                <a:headEnd/>
                <a:tailEnd/>
              </a:ln>
            </p:spPr>
            <p:txBody>
              <a:bodyPr/>
              <a:lstStyle/>
              <a:p>
                <a:endParaRPr lang="en-US"/>
              </a:p>
            </p:txBody>
          </p:sp>
          <p:sp>
            <p:nvSpPr>
              <p:cNvPr id="23755" name="Freeform 512"/>
              <p:cNvSpPr>
                <a:spLocks/>
              </p:cNvSpPr>
              <p:nvPr/>
            </p:nvSpPr>
            <p:spPr bwMode="auto">
              <a:xfrm>
                <a:off x="4213" y="1470"/>
                <a:ext cx="35" cy="43"/>
              </a:xfrm>
              <a:custGeom>
                <a:avLst/>
                <a:gdLst>
                  <a:gd name="T0" fmla="*/ 1 w 109"/>
                  <a:gd name="T1" fmla="*/ 43 h 134"/>
                  <a:gd name="T2" fmla="*/ 2 w 109"/>
                  <a:gd name="T3" fmla="*/ 39 h 134"/>
                  <a:gd name="T4" fmla="*/ 4 w 109"/>
                  <a:gd name="T5" fmla="*/ 36 h 134"/>
                  <a:gd name="T6" fmla="*/ 5 w 109"/>
                  <a:gd name="T7" fmla="*/ 33 h 134"/>
                  <a:gd name="T8" fmla="*/ 8 w 109"/>
                  <a:gd name="T9" fmla="*/ 31 h 134"/>
                  <a:gd name="T10" fmla="*/ 10 w 109"/>
                  <a:gd name="T11" fmla="*/ 28 h 134"/>
                  <a:gd name="T12" fmla="*/ 12 w 109"/>
                  <a:gd name="T13" fmla="*/ 26 h 134"/>
                  <a:gd name="T14" fmla="*/ 14 w 109"/>
                  <a:gd name="T15" fmla="*/ 23 h 134"/>
                  <a:gd name="T16" fmla="*/ 16 w 109"/>
                  <a:gd name="T17" fmla="*/ 21 h 134"/>
                  <a:gd name="T18" fmla="*/ 19 w 109"/>
                  <a:gd name="T19" fmla="*/ 19 h 134"/>
                  <a:gd name="T20" fmla="*/ 21 w 109"/>
                  <a:gd name="T21" fmla="*/ 17 h 134"/>
                  <a:gd name="T22" fmla="*/ 24 w 109"/>
                  <a:gd name="T23" fmla="*/ 15 h 134"/>
                  <a:gd name="T24" fmla="*/ 26 w 109"/>
                  <a:gd name="T25" fmla="*/ 12 h 134"/>
                  <a:gd name="T26" fmla="*/ 29 w 109"/>
                  <a:gd name="T27" fmla="*/ 10 h 134"/>
                  <a:gd name="T28" fmla="*/ 31 w 109"/>
                  <a:gd name="T29" fmla="*/ 7 h 134"/>
                  <a:gd name="T30" fmla="*/ 33 w 109"/>
                  <a:gd name="T31" fmla="*/ 4 h 134"/>
                  <a:gd name="T32" fmla="*/ 35 w 109"/>
                  <a:gd name="T33" fmla="*/ 1 h 134"/>
                  <a:gd name="T34" fmla="*/ 34 w 109"/>
                  <a:gd name="T35" fmla="*/ 2 h 134"/>
                  <a:gd name="T36" fmla="*/ 31 w 109"/>
                  <a:gd name="T37" fmla="*/ 5 h 134"/>
                  <a:gd name="T38" fmla="*/ 29 w 109"/>
                  <a:gd name="T39" fmla="*/ 8 h 134"/>
                  <a:gd name="T40" fmla="*/ 27 w 109"/>
                  <a:gd name="T41" fmla="*/ 10 h 134"/>
                  <a:gd name="T42" fmla="*/ 24 w 109"/>
                  <a:gd name="T43" fmla="*/ 13 h 134"/>
                  <a:gd name="T44" fmla="*/ 22 w 109"/>
                  <a:gd name="T45" fmla="*/ 15 h 134"/>
                  <a:gd name="T46" fmla="*/ 20 w 109"/>
                  <a:gd name="T47" fmla="*/ 17 h 134"/>
                  <a:gd name="T48" fmla="*/ 17 w 109"/>
                  <a:gd name="T49" fmla="*/ 19 h 134"/>
                  <a:gd name="T50" fmla="*/ 15 w 109"/>
                  <a:gd name="T51" fmla="*/ 22 h 134"/>
                  <a:gd name="T52" fmla="*/ 13 w 109"/>
                  <a:gd name="T53" fmla="*/ 24 h 134"/>
                  <a:gd name="T54" fmla="*/ 10 w 109"/>
                  <a:gd name="T55" fmla="*/ 26 h 134"/>
                  <a:gd name="T56" fmla="*/ 8 w 109"/>
                  <a:gd name="T57" fmla="*/ 29 h 134"/>
                  <a:gd name="T58" fmla="*/ 6 w 109"/>
                  <a:gd name="T59" fmla="*/ 31 h 134"/>
                  <a:gd name="T60" fmla="*/ 4 w 109"/>
                  <a:gd name="T61" fmla="*/ 34 h 134"/>
                  <a:gd name="T62" fmla="*/ 2 w 109"/>
                  <a:gd name="T63" fmla="*/ 37 h 134"/>
                  <a:gd name="T64" fmla="*/ 1 w 109"/>
                  <a:gd name="T65" fmla="*/ 40 h 134"/>
                  <a:gd name="T66" fmla="*/ 0 w 109"/>
                  <a:gd name="T67" fmla="*/ 42 h 134"/>
                  <a:gd name="T68" fmla="*/ 0 w 109"/>
                  <a:gd name="T69" fmla="*/ 42 h 134"/>
                  <a:gd name="T70" fmla="*/ 0 w 109"/>
                  <a:gd name="T71" fmla="*/ 43 h 134"/>
                  <a:gd name="T72" fmla="*/ 0 w 109"/>
                  <a:gd name="T73" fmla="*/ 43 h 134"/>
                  <a:gd name="T74" fmla="*/ 0 w 109"/>
                  <a:gd name="T75" fmla="*/ 43 h 134"/>
                  <a:gd name="T76" fmla="*/ 0 w 109"/>
                  <a:gd name="T77" fmla="*/ 43 h 134"/>
                  <a:gd name="T78" fmla="*/ 0 w 109"/>
                  <a:gd name="T79" fmla="*/ 43 h 134"/>
                  <a:gd name="T80" fmla="*/ 0 w 109"/>
                  <a:gd name="T81" fmla="*/ 43 h 134"/>
                  <a:gd name="T82" fmla="*/ 0 w 109"/>
                  <a:gd name="T83" fmla="*/ 43 h 134"/>
                  <a:gd name="T84" fmla="*/ 0 w 109"/>
                  <a:gd name="T85" fmla="*/ 43 h 134"/>
                  <a:gd name="T86" fmla="*/ 0 w 109"/>
                  <a:gd name="T87" fmla="*/ 43 h 134"/>
                  <a:gd name="T88" fmla="*/ 1 w 109"/>
                  <a:gd name="T89" fmla="*/ 43 h 134"/>
                  <a:gd name="T90" fmla="*/ 1 w 109"/>
                  <a:gd name="T91" fmla="*/ 43 h 134"/>
                  <a:gd name="T92" fmla="*/ 0 w 109"/>
                  <a:gd name="T93" fmla="*/ 43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9" h="134">
                    <a:moveTo>
                      <a:pt x="1" y="134"/>
                    </a:moveTo>
                    <a:lnTo>
                      <a:pt x="3" y="133"/>
                    </a:lnTo>
                    <a:lnTo>
                      <a:pt x="5" y="127"/>
                    </a:lnTo>
                    <a:lnTo>
                      <a:pt x="7" y="122"/>
                    </a:lnTo>
                    <a:lnTo>
                      <a:pt x="9" y="117"/>
                    </a:lnTo>
                    <a:lnTo>
                      <a:pt x="12" y="113"/>
                    </a:lnTo>
                    <a:lnTo>
                      <a:pt x="15" y="108"/>
                    </a:lnTo>
                    <a:lnTo>
                      <a:pt x="17" y="104"/>
                    </a:lnTo>
                    <a:lnTo>
                      <a:pt x="21" y="99"/>
                    </a:lnTo>
                    <a:lnTo>
                      <a:pt x="24" y="96"/>
                    </a:lnTo>
                    <a:lnTo>
                      <a:pt x="26" y="91"/>
                    </a:lnTo>
                    <a:lnTo>
                      <a:pt x="30" y="88"/>
                    </a:lnTo>
                    <a:lnTo>
                      <a:pt x="33" y="83"/>
                    </a:lnTo>
                    <a:lnTo>
                      <a:pt x="37" y="80"/>
                    </a:lnTo>
                    <a:lnTo>
                      <a:pt x="40" y="76"/>
                    </a:lnTo>
                    <a:lnTo>
                      <a:pt x="45" y="73"/>
                    </a:lnTo>
                    <a:lnTo>
                      <a:pt x="48" y="69"/>
                    </a:lnTo>
                    <a:lnTo>
                      <a:pt x="51" y="66"/>
                    </a:lnTo>
                    <a:lnTo>
                      <a:pt x="55" y="63"/>
                    </a:lnTo>
                    <a:lnTo>
                      <a:pt x="59" y="59"/>
                    </a:lnTo>
                    <a:lnTo>
                      <a:pt x="63" y="56"/>
                    </a:lnTo>
                    <a:lnTo>
                      <a:pt x="66" y="52"/>
                    </a:lnTo>
                    <a:lnTo>
                      <a:pt x="71" y="49"/>
                    </a:lnTo>
                    <a:lnTo>
                      <a:pt x="74" y="46"/>
                    </a:lnTo>
                    <a:lnTo>
                      <a:pt x="77" y="42"/>
                    </a:lnTo>
                    <a:lnTo>
                      <a:pt x="82" y="38"/>
                    </a:lnTo>
                    <a:lnTo>
                      <a:pt x="85" y="34"/>
                    </a:lnTo>
                    <a:lnTo>
                      <a:pt x="89" y="31"/>
                    </a:lnTo>
                    <a:lnTo>
                      <a:pt x="92" y="26"/>
                    </a:lnTo>
                    <a:lnTo>
                      <a:pt x="96" y="22"/>
                    </a:lnTo>
                    <a:lnTo>
                      <a:pt x="99" y="17"/>
                    </a:lnTo>
                    <a:lnTo>
                      <a:pt x="102" y="13"/>
                    </a:lnTo>
                    <a:lnTo>
                      <a:pt x="106" y="7"/>
                    </a:lnTo>
                    <a:lnTo>
                      <a:pt x="109" y="3"/>
                    </a:lnTo>
                    <a:lnTo>
                      <a:pt x="107" y="0"/>
                    </a:lnTo>
                    <a:lnTo>
                      <a:pt x="105" y="6"/>
                    </a:lnTo>
                    <a:lnTo>
                      <a:pt x="101" y="11"/>
                    </a:lnTo>
                    <a:lnTo>
                      <a:pt x="98" y="15"/>
                    </a:lnTo>
                    <a:lnTo>
                      <a:pt x="94" y="20"/>
                    </a:lnTo>
                    <a:lnTo>
                      <a:pt x="91" y="24"/>
                    </a:lnTo>
                    <a:lnTo>
                      <a:pt x="88" y="29"/>
                    </a:lnTo>
                    <a:lnTo>
                      <a:pt x="84" y="32"/>
                    </a:lnTo>
                    <a:lnTo>
                      <a:pt x="80" y="35"/>
                    </a:lnTo>
                    <a:lnTo>
                      <a:pt x="76" y="40"/>
                    </a:lnTo>
                    <a:lnTo>
                      <a:pt x="73" y="43"/>
                    </a:lnTo>
                    <a:lnTo>
                      <a:pt x="68" y="47"/>
                    </a:lnTo>
                    <a:lnTo>
                      <a:pt x="65" y="50"/>
                    </a:lnTo>
                    <a:lnTo>
                      <a:pt x="62" y="54"/>
                    </a:lnTo>
                    <a:lnTo>
                      <a:pt x="57" y="57"/>
                    </a:lnTo>
                    <a:lnTo>
                      <a:pt x="54" y="60"/>
                    </a:lnTo>
                    <a:lnTo>
                      <a:pt x="50" y="64"/>
                    </a:lnTo>
                    <a:lnTo>
                      <a:pt x="47" y="67"/>
                    </a:lnTo>
                    <a:lnTo>
                      <a:pt x="42" y="71"/>
                    </a:lnTo>
                    <a:lnTo>
                      <a:pt x="39" y="74"/>
                    </a:lnTo>
                    <a:lnTo>
                      <a:pt x="35" y="77"/>
                    </a:lnTo>
                    <a:lnTo>
                      <a:pt x="32" y="82"/>
                    </a:lnTo>
                    <a:lnTo>
                      <a:pt x="29" y="85"/>
                    </a:lnTo>
                    <a:lnTo>
                      <a:pt x="25" y="89"/>
                    </a:lnTo>
                    <a:lnTo>
                      <a:pt x="22" y="93"/>
                    </a:lnTo>
                    <a:lnTo>
                      <a:pt x="18" y="97"/>
                    </a:lnTo>
                    <a:lnTo>
                      <a:pt x="15" y="101"/>
                    </a:lnTo>
                    <a:lnTo>
                      <a:pt x="13" y="106"/>
                    </a:lnTo>
                    <a:lnTo>
                      <a:pt x="11" y="110"/>
                    </a:lnTo>
                    <a:lnTo>
                      <a:pt x="7" y="116"/>
                    </a:lnTo>
                    <a:lnTo>
                      <a:pt x="5" y="121"/>
                    </a:lnTo>
                    <a:lnTo>
                      <a:pt x="3" y="126"/>
                    </a:lnTo>
                    <a:lnTo>
                      <a:pt x="0" y="132"/>
                    </a:lnTo>
                    <a:lnTo>
                      <a:pt x="1" y="131"/>
                    </a:lnTo>
                    <a:lnTo>
                      <a:pt x="0" y="132"/>
                    </a:lnTo>
                    <a:lnTo>
                      <a:pt x="0" y="133"/>
                    </a:lnTo>
                    <a:lnTo>
                      <a:pt x="0" y="134"/>
                    </a:lnTo>
                    <a:lnTo>
                      <a:pt x="1" y="134"/>
                    </a:lnTo>
                    <a:lnTo>
                      <a:pt x="3" y="134"/>
                    </a:lnTo>
                    <a:lnTo>
                      <a:pt x="3" y="133"/>
                    </a:lnTo>
                    <a:lnTo>
                      <a:pt x="1" y="134"/>
                    </a:lnTo>
                    <a:close/>
                  </a:path>
                </a:pathLst>
              </a:custGeom>
              <a:solidFill>
                <a:srgbClr val="800000"/>
              </a:solidFill>
              <a:ln w="0">
                <a:solidFill>
                  <a:srgbClr val="000000"/>
                </a:solidFill>
                <a:prstDash val="solid"/>
                <a:round/>
                <a:headEnd/>
                <a:tailEnd/>
              </a:ln>
            </p:spPr>
            <p:txBody>
              <a:bodyPr/>
              <a:lstStyle/>
              <a:p>
                <a:endParaRPr lang="en-US"/>
              </a:p>
            </p:txBody>
          </p:sp>
          <p:sp>
            <p:nvSpPr>
              <p:cNvPr id="23756" name="Freeform 513"/>
              <p:cNvSpPr>
                <a:spLocks/>
              </p:cNvSpPr>
              <p:nvPr/>
            </p:nvSpPr>
            <p:spPr bwMode="auto">
              <a:xfrm>
                <a:off x="4171" y="1497"/>
                <a:ext cx="43" cy="21"/>
              </a:xfrm>
              <a:custGeom>
                <a:avLst/>
                <a:gdLst>
                  <a:gd name="T0" fmla="*/ 1 w 131"/>
                  <a:gd name="T1" fmla="*/ 3 h 66"/>
                  <a:gd name="T2" fmla="*/ 2 w 131"/>
                  <a:gd name="T3" fmla="*/ 5 h 66"/>
                  <a:gd name="T4" fmla="*/ 4 w 131"/>
                  <a:gd name="T5" fmla="*/ 8 h 66"/>
                  <a:gd name="T6" fmla="*/ 6 w 131"/>
                  <a:gd name="T7" fmla="*/ 11 h 66"/>
                  <a:gd name="T8" fmla="*/ 8 w 131"/>
                  <a:gd name="T9" fmla="*/ 13 h 66"/>
                  <a:gd name="T10" fmla="*/ 10 w 131"/>
                  <a:gd name="T11" fmla="*/ 16 h 66"/>
                  <a:gd name="T12" fmla="*/ 12 w 131"/>
                  <a:gd name="T13" fmla="*/ 17 h 66"/>
                  <a:gd name="T14" fmla="*/ 15 w 131"/>
                  <a:gd name="T15" fmla="*/ 19 h 66"/>
                  <a:gd name="T16" fmla="*/ 18 w 131"/>
                  <a:gd name="T17" fmla="*/ 20 h 66"/>
                  <a:gd name="T18" fmla="*/ 20 w 131"/>
                  <a:gd name="T19" fmla="*/ 20 h 66"/>
                  <a:gd name="T20" fmla="*/ 24 w 131"/>
                  <a:gd name="T21" fmla="*/ 21 h 66"/>
                  <a:gd name="T22" fmla="*/ 27 w 131"/>
                  <a:gd name="T23" fmla="*/ 21 h 66"/>
                  <a:gd name="T24" fmla="*/ 30 w 131"/>
                  <a:gd name="T25" fmla="*/ 20 h 66"/>
                  <a:gd name="T26" fmla="*/ 34 w 131"/>
                  <a:gd name="T27" fmla="*/ 20 h 66"/>
                  <a:gd name="T28" fmla="*/ 37 w 131"/>
                  <a:gd name="T29" fmla="*/ 19 h 66"/>
                  <a:gd name="T30" fmla="*/ 41 w 131"/>
                  <a:gd name="T31" fmla="*/ 18 h 66"/>
                  <a:gd name="T32" fmla="*/ 43 w 131"/>
                  <a:gd name="T33" fmla="*/ 16 h 66"/>
                  <a:gd name="T34" fmla="*/ 39 w 131"/>
                  <a:gd name="T35" fmla="*/ 17 h 66"/>
                  <a:gd name="T36" fmla="*/ 35 w 131"/>
                  <a:gd name="T37" fmla="*/ 19 h 66"/>
                  <a:gd name="T38" fmla="*/ 32 w 131"/>
                  <a:gd name="T39" fmla="*/ 19 h 66"/>
                  <a:gd name="T40" fmla="*/ 29 w 131"/>
                  <a:gd name="T41" fmla="*/ 20 h 66"/>
                  <a:gd name="T42" fmla="*/ 25 w 131"/>
                  <a:gd name="T43" fmla="*/ 20 h 66"/>
                  <a:gd name="T44" fmla="*/ 22 w 131"/>
                  <a:gd name="T45" fmla="*/ 20 h 66"/>
                  <a:gd name="T46" fmla="*/ 19 w 131"/>
                  <a:gd name="T47" fmla="*/ 19 h 66"/>
                  <a:gd name="T48" fmla="*/ 16 w 131"/>
                  <a:gd name="T49" fmla="*/ 18 h 66"/>
                  <a:gd name="T50" fmla="*/ 14 w 131"/>
                  <a:gd name="T51" fmla="*/ 17 h 66"/>
                  <a:gd name="T52" fmla="*/ 11 w 131"/>
                  <a:gd name="T53" fmla="*/ 16 h 66"/>
                  <a:gd name="T54" fmla="*/ 9 w 131"/>
                  <a:gd name="T55" fmla="*/ 14 h 66"/>
                  <a:gd name="T56" fmla="*/ 7 w 131"/>
                  <a:gd name="T57" fmla="*/ 11 h 66"/>
                  <a:gd name="T58" fmla="*/ 5 w 131"/>
                  <a:gd name="T59" fmla="*/ 9 h 66"/>
                  <a:gd name="T60" fmla="*/ 4 w 131"/>
                  <a:gd name="T61" fmla="*/ 6 h 66"/>
                  <a:gd name="T62" fmla="*/ 2 w 131"/>
                  <a:gd name="T63" fmla="*/ 4 h 66"/>
                  <a:gd name="T64" fmla="*/ 1 w 131"/>
                  <a:gd name="T65" fmla="*/ 0 h 66"/>
                  <a:gd name="T66" fmla="*/ 1 w 131"/>
                  <a:gd name="T67" fmla="*/ 0 h 66"/>
                  <a:gd name="T68" fmla="*/ 1 w 131"/>
                  <a:gd name="T69" fmla="*/ 0 h 66"/>
                  <a:gd name="T70" fmla="*/ 1 w 131"/>
                  <a:gd name="T71" fmla="*/ 0 h 66"/>
                  <a:gd name="T72" fmla="*/ 0 w 131"/>
                  <a:gd name="T73" fmla="*/ 0 h 66"/>
                  <a:gd name="T74" fmla="*/ 0 w 131"/>
                  <a:gd name="T75" fmla="*/ 0 h 66"/>
                  <a:gd name="T76" fmla="*/ 0 w 131"/>
                  <a:gd name="T77" fmla="*/ 0 h 66"/>
                  <a:gd name="T78" fmla="*/ 0 w 131"/>
                  <a:gd name="T79" fmla="*/ 0 h 66"/>
                  <a:gd name="T80" fmla="*/ 0 w 131"/>
                  <a:gd name="T81" fmla="*/ 0 h 66"/>
                  <a:gd name="T82" fmla="*/ 0 w 131"/>
                  <a:gd name="T83" fmla="*/ 0 h 66"/>
                  <a:gd name="T84" fmla="*/ 0 w 131"/>
                  <a:gd name="T85" fmla="*/ 0 h 66"/>
                  <a:gd name="T86" fmla="*/ 0 w 131"/>
                  <a:gd name="T87" fmla="*/ 1 h 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1" h="66">
                    <a:moveTo>
                      <a:pt x="0" y="2"/>
                    </a:moveTo>
                    <a:lnTo>
                      <a:pt x="2" y="8"/>
                    </a:lnTo>
                    <a:lnTo>
                      <a:pt x="4" y="12"/>
                    </a:lnTo>
                    <a:lnTo>
                      <a:pt x="7" y="17"/>
                    </a:lnTo>
                    <a:lnTo>
                      <a:pt x="9" y="21"/>
                    </a:lnTo>
                    <a:lnTo>
                      <a:pt x="11" y="26"/>
                    </a:lnTo>
                    <a:lnTo>
                      <a:pt x="15" y="30"/>
                    </a:lnTo>
                    <a:lnTo>
                      <a:pt x="17" y="35"/>
                    </a:lnTo>
                    <a:lnTo>
                      <a:pt x="20" y="38"/>
                    </a:lnTo>
                    <a:lnTo>
                      <a:pt x="24" y="42"/>
                    </a:lnTo>
                    <a:lnTo>
                      <a:pt x="27" y="45"/>
                    </a:lnTo>
                    <a:lnTo>
                      <a:pt x="31" y="49"/>
                    </a:lnTo>
                    <a:lnTo>
                      <a:pt x="34" y="51"/>
                    </a:lnTo>
                    <a:lnTo>
                      <a:pt x="37" y="54"/>
                    </a:lnTo>
                    <a:lnTo>
                      <a:pt x="42" y="57"/>
                    </a:lnTo>
                    <a:lnTo>
                      <a:pt x="45" y="59"/>
                    </a:lnTo>
                    <a:lnTo>
                      <a:pt x="50" y="60"/>
                    </a:lnTo>
                    <a:lnTo>
                      <a:pt x="54" y="62"/>
                    </a:lnTo>
                    <a:lnTo>
                      <a:pt x="58" y="63"/>
                    </a:lnTo>
                    <a:lnTo>
                      <a:pt x="62" y="64"/>
                    </a:lnTo>
                    <a:lnTo>
                      <a:pt x="68" y="66"/>
                    </a:lnTo>
                    <a:lnTo>
                      <a:pt x="72" y="66"/>
                    </a:lnTo>
                    <a:lnTo>
                      <a:pt x="77" y="66"/>
                    </a:lnTo>
                    <a:lnTo>
                      <a:pt x="82" y="66"/>
                    </a:lnTo>
                    <a:lnTo>
                      <a:pt x="87" y="66"/>
                    </a:lnTo>
                    <a:lnTo>
                      <a:pt x="92" y="64"/>
                    </a:lnTo>
                    <a:lnTo>
                      <a:pt x="97" y="64"/>
                    </a:lnTo>
                    <a:lnTo>
                      <a:pt x="103" y="63"/>
                    </a:lnTo>
                    <a:lnTo>
                      <a:pt x="109" y="61"/>
                    </a:lnTo>
                    <a:lnTo>
                      <a:pt x="114" y="60"/>
                    </a:lnTo>
                    <a:lnTo>
                      <a:pt x="120" y="58"/>
                    </a:lnTo>
                    <a:lnTo>
                      <a:pt x="126" y="55"/>
                    </a:lnTo>
                    <a:lnTo>
                      <a:pt x="131" y="52"/>
                    </a:lnTo>
                    <a:lnTo>
                      <a:pt x="130" y="50"/>
                    </a:lnTo>
                    <a:lnTo>
                      <a:pt x="125" y="52"/>
                    </a:lnTo>
                    <a:lnTo>
                      <a:pt x="119" y="54"/>
                    </a:lnTo>
                    <a:lnTo>
                      <a:pt x="113" y="57"/>
                    </a:lnTo>
                    <a:lnTo>
                      <a:pt x="108" y="59"/>
                    </a:lnTo>
                    <a:lnTo>
                      <a:pt x="102" y="60"/>
                    </a:lnTo>
                    <a:lnTo>
                      <a:pt x="97" y="61"/>
                    </a:lnTo>
                    <a:lnTo>
                      <a:pt x="92" y="62"/>
                    </a:lnTo>
                    <a:lnTo>
                      <a:pt x="87" y="62"/>
                    </a:lnTo>
                    <a:lnTo>
                      <a:pt x="82" y="62"/>
                    </a:lnTo>
                    <a:lnTo>
                      <a:pt x="77" y="62"/>
                    </a:lnTo>
                    <a:lnTo>
                      <a:pt x="72" y="62"/>
                    </a:lnTo>
                    <a:lnTo>
                      <a:pt x="68" y="62"/>
                    </a:lnTo>
                    <a:lnTo>
                      <a:pt x="63" y="61"/>
                    </a:lnTo>
                    <a:lnTo>
                      <a:pt x="59" y="60"/>
                    </a:lnTo>
                    <a:lnTo>
                      <a:pt x="54" y="59"/>
                    </a:lnTo>
                    <a:lnTo>
                      <a:pt x="50" y="58"/>
                    </a:lnTo>
                    <a:lnTo>
                      <a:pt x="46" y="55"/>
                    </a:lnTo>
                    <a:lnTo>
                      <a:pt x="43" y="53"/>
                    </a:lnTo>
                    <a:lnTo>
                      <a:pt x="38" y="51"/>
                    </a:lnTo>
                    <a:lnTo>
                      <a:pt x="35" y="49"/>
                    </a:lnTo>
                    <a:lnTo>
                      <a:pt x="32" y="45"/>
                    </a:lnTo>
                    <a:lnTo>
                      <a:pt x="28" y="43"/>
                    </a:lnTo>
                    <a:lnTo>
                      <a:pt x="25" y="40"/>
                    </a:lnTo>
                    <a:lnTo>
                      <a:pt x="21" y="36"/>
                    </a:lnTo>
                    <a:lnTo>
                      <a:pt x="19" y="33"/>
                    </a:lnTo>
                    <a:lnTo>
                      <a:pt x="16" y="28"/>
                    </a:lnTo>
                    <a:lnTo>
                      <a:pt x="14" y="25"/>
                    </a:lnTo>
                    <a:lnTo>
                      <a:pt x="11" y="20"/>
                    </a:lnTo>
                    <a:lnTo>
                      <a:pt x="9" y="16"/>
                    </a:lnTo>
                    <a:lnTo>
                      <a:pt x="7" y="11"/>
                    </a:lnTo>
                    <a:lnTo>
                      <a:pt x="4" y="5"/>
                    </a:lnTo>
                    <a:lnTo>
                      <a:pt x="2" y="1"/>
                    </a:lnTo>
                    <a:lnTo>
                      <a:pt x="2" y="0"/>
                    </a:lnTo>
                    <a:lnTo>
                      <a:pt x="1" y="0"/>
                    </a:lnTo>
                    <a:lnTo>
                      <a:pt x="0" y="1"/>
                    </a:lnTo>
                    <a:lnTo>
                      <a:pt x="0" y="2"/>
                    </a:lnTo>
                    <a:close/>
                  </a:path>
                </a:pathLst>
              </a:custGeom>
              <a:solidFill>
                <a:srgbClr val="800000"/>
              </a:solidFill>
              <a:ln w="0">
                <a:solidFill>
                  <a:srgbClr val="000000"/>
                </a:solidFill>
                <a:prstDash val="solid"/>
                <a:round/>
                <a:headEnd/>
                <a:tailEnd/>
              </a:ln>
            </p:spPr>
            <p:txBody>
              <a:bodyPr/>
              <a:lstStyle/>
              <a:p>
                <a:endParaRPr lang="en-US"/>
              </a:p>
            </p:txBody>
          </p:sp>
          <p:sp>
            <p:nvSpPr>
              <p:cNvPr id="23757" name="Freeform 514"/>
              <p:cNvSpPr>
                <a:spLocks/>
              </p:cNvSpPr>
              <p:nvPr/>
            </p:nvSpPr>
            <p:spPr bwMode="auto">
              <a:xfrm>
                <a:off x="4169" y="1472"/>
                <a:ext cx="4" cy="25"/>
              </a:xfrm>
              <a:custGeom>
                <a:avLst/>
                <a:gdLst>
                  <a:gd name="T0" fmla="*/ 0 w 9"/>
                  <a:gd name="T1" fmla="*/ 2 h 82"/>
                  <a:gd name="T2" fmla="*/ 0 w 9"/>
                  <a:gd name="T3" fmla="*/ 3 h 82"/>
                  <a:gd name="T4" fmla="*/ 1 w 9"/>
                  <a:gd name="T5" fmla="*/ 4 h 82"/>
                  <a:gd name="T6" fmla="*/ 1 w 9"/>
                  <a:gd name="T7" fmla="*/ 6 h 82"/>
                  <a:gd name="T8" fmla="*/ 1 w 9"/>
                  <a:gd name="T9" fmla="*/ 7 h 82"/>
                  <a:gd name="T10" fmla="*/ 1 w 9"/>
                  <a:gd name="T11" fmla="*/ 9 h 82"/>
                  <a:gd name="T12" fmla="*/ 1 w 9"/>
                  <a:gd name="T13" fmla="*/ 10 h 82"/>
                  <a:gd name="T14" fmla="*/ 1 w 9"/>
                  <a:gd name="T15" fmla="*/ 12 h 82"/>
                  <a:gd name="T16" fmla="*/ 1 w 9"/>
                  <a:gd name="T17" fmla="*/ 13 h 82"/>
                  <a:gd name="T18" fmla="*/ 1 w 9"/>
                  <a:gd name="T19" fmla="*/ 15 h 82"/>
                  <a:gd name="T20" fmla="*/ 1 w 9"/>
                  <a:gd name="T21" fmla="*/ 16 h 82"/>
                  <a:gd name="T22" fmla="*/ 1 w 9"/>
                  <a:gd name="T23" fmla="*/ 18 h 82"/>
                  <a:gd name="T24" fmla="*/ 2 w 9"/>
                  <a:gd name="T25" fmla="*/ 20 h 82"/>
                  <a:gd name="T26" fmla="*/ 2 w 9"/>
                  <a:gd name="T27" fmla="*/ 21 h 82"/>
                  <a:gd name="T28" fmla="*/ 2 w 9"/>
                  <a:gd name="T29" fmla="*/ 23 h 82"/>
                  <a:gd name="T30" fmla="*/ 3 w 9"/>
                  <a:gd name="T31" fmla="*/ 24 h 82"/>
                  <a:gd name="T32" fmla="*/ 4 w 9"/>
                  <a:gd name="T33" fmla="*/ 25 h 82"/>
                  <a:gd name="T34" fmla="*/ 4 w 9"/>
                  <a:gd name="T35" fmla="*/ 23 h 82"/>
                  <a:gd name="T36" fmla="*/ 3 w 9"/>
                  <a:gd name="T37" fmla="*/ 22 h 82"/>
                  <a:gd name="T38" fmla="*/ 3 w 9"/>
                  <a:gd name="T39" fmla="*/ 20 h 82"/>
                  <a:gd name="T40" fmla="*/ 3 w 9"/>
                  <a:gd name="T41" fmla="*/ 19 h 82"/>
                  <a:gd name="T42" fmla="*/ 2 w 9"/>
                  <a:gd name="T43" fmla="*/ 17 h 82"/>
                  <a:gd name="T44" fmla="*/ 2 w 9"/>
                  <a:gd name="T45" fmla="*/ 15 h 82"/>
                  <a:gd name="T46" fmla="*/ 2 w 9"/>
                  <a:gd name="T47" fmla="*/ 14 h 82"/>
                  <a:gd name="T48" fmla="*/ 2 w 9"/>
                  <a:gd name="T49" fmla="*/ 12 h 82"/>
                  <a:gd name="T50" fmla="*/ 2 w 9"/>
                  <a:gd name="T51" fmla="*/ 11 h 82"/>
                  <a:gd name="T52" fmla="*/ 2 w 9"/>
                  <a:gd name="T53" fmla="*/ 9 h 82"/>
                  <a:gd name="T54" fmla="*/ 3 w 9"/>
                  <a:gd name="T55" fmla="*/ 8 h 82"/>
                  <a:gd name="T56" fmla="*/ 2 w 9"/>
                  <a:gd name="T57" fmla="*/ 6 h 82"/>
                  <a:gd name="T58" fmla="*/ 2 w 9"/>
                  <a:gd name="T59" fmla="*/ 5 h 82"/>
                  <a:gd name="T60" fmla="*/ 2 w 9"/>
                  <a:gd name="T61" fmla="*/ 4 h 82"/>
                  <a:gd name="T62" fmla="*/ 2 w 9"/>
                  <a:gd name="T63" fmla="*/ 2 h 82"/>
                  <a:gd name="T64" fmla="*/ 1 w 9"/>
                  <a:gd name="T65" fmla="*/ 1 h 82"/>
                  <a:gd name="T66" fmla="*/ 1 w 9"/>
                  <a:gd name="T67" fmla="*/ 1 h 82"/>
                  <a:gd name="T68" fmla="*/ 1 w 9"/>
                  <a:gd name="T69" fmla="*/ 1 h 82"/>
                  <a:gd name="T70" fmla="*/ 1 w 9"/>
                  <a:gd name="T71" fmla="*/ 1 h 82"/>
                  <a:gd name="T72" fmla="*/ 0 w 9"/>
                  <a:gd name="T73" fmla="*/ 1 h 82"/>
                  <a:gd name="T74" fmla="*/ 0 w 9"/>
                  <a:gd name="T75" fmla="*/ 0 h 82"/>
                  <a:gd name="T76" fmla="*/ 0 w 9"/>
                  <a:gd name="T77" fmla="*/ 1 h 82"/>
                  <a:gd name="T78" fmla="*/ 0 w 9"/>
                  <a:gd name="T79" fmla="*/ 1 h 82"/>
                  <a:gd name="T80" fmla="*/ 0 w 9"/>
                  <a:gd name="T81" fmla="*/ 1 h 82"/>
                  <a:gd name="T82" fmla="*/ 0 w 9"/>
                  <a:gd name="T83" fmla="*/ 1 h 82"/>
                  <a:gd name="T84" fmla="*/ 0 w 9"/>
                  <a:gd name="T85" fmla="*/ 1 h 82"/>
                  <a:gd name="T86" fmla="*/ 0 w 9"/>
                  <a:gd name="T87" fmla="*/ 1 h 82"/>
                  <a:gd name="T88" fmla="*/ 0 w 9"/>
                  <a:gd name="T89" fmla="*/ 1 h 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 h="82">
                    <a:moveTo>
                      <a:pt x="0" y="3"/>
                    </a:moveTo>
                    <a:lnTo>
                      <a:pt x="1" y="5"/>
                    </a:lnTo>
                    <a:lnTo>
                      <a:pt x="1" y="7"/>
                    </a:lnTo>
                    <a:lnTo>
                      <a:pt x="1" y="10"/>
                    </a:lnTo>
                    <a:lnTo>
                      <a:pt x="2" y="12"/>
                    </a:lnTo>
                    <a:lnTo>
                      <a:pt x="2" y="14"/>
                    </a:lnTo>
                    <a:lnTo>
                      <a:pt x="2" y="16"/>
                    </a:lnTo>
                    <a:lnTo>
                      <a:pt x="2" y="19"/>
                    </a:lnTo>
                    <a:lnTo>
                      <a:pt x="2" y="21"/>
                    </a:lnTo>
                    <a:lnTo>
                      <a:pt x="2" y="23"/>
                    </a:lnTo>
                    <a:lnTo>
                      <a:pt x="2" y="25"/>
                    </a:lnTo>
                    <a:lnTo>
                      <a:pt x="2" y="29"/>
                    </a:lnTo>
                    <a:lnTo>
                      <a:pt x="2" y="31"/>
                    </a:lnTo>
                    <a:lnTo>
                      <a:pt x="2" y="33"/>
                    </a:lnTo>
                    <a:lnTo>
                      <a:pt x="2" y="36"/>
                    </a:lnTo>
                    <a:lnTo>
                      <a:pt x="2" y="38"/>
                    </a:lnTo>
                    <a:lnTo>
                      <a:pt x="2" y="40"/>
                    </a:lnTo>
                    <a:lnTo>
                      <a:pt x="2" y="42"/>
                    </a:lnTo>
                    <a:lnTo>
                      <a:pt x="2" y="46"/>
                    </a:lnTo>
                    <a:lnTo>
                      <a:pt x="2" y="48"/>
                    </a:lnTo>
                    <a:lnTo>
                      <a:pt x="2" y="50"/>
                    </a:lnTo>
                    <a:lnTo>
                      <a:pt x="2" y="53"/>
                    </a:lnTo>
                    <a:lnTo>
                      <a:pt x="2" y="56"/>
                    </a:lnTo>
                    <a:lnTo>
                      <a:pt x="2" y="58"/>
                    </a:lnTo>
                    <a:lnTo>
                      <a:pt x="2" y="61"/>
                    </a:lnTo>
                    <a:lnTo>
                      <a:pt x="4" y="64"/>
                    </a:lnTo>
                    <a:lnTo>
                      <a:pt x="4" y="66"/>
                    </a:lnTo>
                    <a:lnTo>
                      <a:pt x="4" y="68"/>
                    </a:lnTo>
                    <a:lnTo>
                      <a:pt x="5" y="71"/>
                    </a:lnTo>
                    <a:lnTo>
                      <a:pt x="5" y="74"/>
                    </a:lnTo>
                    <a:lnTo>
                      <a:pt x="6" y="76"/>
                    </a:lnTo>
                    <a:lnTo>
                      <a:pt x="6" y="79"/>
                    </a:lnTo>
                    <a:lnTo>
                      <a:pt x="7" y="82"/>
                    </a:lnTo>
                    <a:lnTo>
                      <a:pt x="9" y="81"/>
                    </a:lnTo>
                    <a:lnTo>
                      <a:pt x="9" y="78"/>
                    </a:lnTo>
                    <a:lnTo>
                      <a:pt x="8" y="75"/>
                    </a:lnTo>
                    <a:lnTo>
                      <a:pt x="7" y="73"/>
                    </a:lnTo>
                    <a:lnTo>
                      <a:pt x="7" y="71"/>
                    </a:lnTo>
                    <a:lnTo>
                      <a:pt x="6" y="68"/>
                    </a:lnTo>
                    <a:lnTo>
                      <a:pt x="6" y="65"/>
                    </a:lnTo>
                    <a:lnTo>
                      <a:pt x="6" y="63"/>
                    </a:lnTo>
                    <a:lnTo>
                      <a:pt x="6" y="61"/>
                    </a:lnTo>
                    <a:lnTo>
                      <a:pt x="5" y="58"/>
                    </a:lnTo>
                    <a:lnTo>
                      <a:pt x="5" y="56"/>
                    </a:lnTo>
                    <a:lnTo>
                      <a:pt x="5" y="53"/>
                    </a:lnTo>
                    <a:lnTo>
                      <a:pt x="5" y="50"/>
                    </a:lnTo>
                    <a:lnTo>
                      <a:pt x="5" y="48"/>
                    </a:lnTo>
                    <a:lnTo>
                      <a:pt x="5" y="46"/>
                    </a:lnTo>
                    <a:lnTo>
                      <a:pt x="5" y="42"/>
                    </a:lnTo>
                    <a:lnTo>
                      <a:pt x="5" y="40"/>
                    </a:lnTo>
                    <a:lnTo>
                      <a:pt x="5" y="38"/>
                    </a:lnTo>
                    <a:lnTo>
                      <a:pt x="5" y="36"/>
                    </a:lnTo>
                    <a:lnTo>
                      <a:pt x="5" y="33"/>
                    </a:lnTo>
                    <a:lnTo>
                      <a:pt x="5" y="31"/>
                    </a:lnTo>
                    <a:lnTo>
                      <a:pt x="6" y="29"/>
                    </a:lnTo>
                    <a:lnTo>
                      <a:pt x="6" y="25"/>
                    </a:lnTo>
                    <a:lnTo>
                      <a:pt x="6" y="23"/>
                    </a:lnTo>
                    <a:lnTo>
                      <a:pt x="5" y="21"/>
                    </a:lnTo>
                    <a:lnTo>
                      <a:pt x="5" y="19"/>
                    </a:lnTo>
                    <a:lnTo>
                      <a:pt x="5" y="16"/>
                    </a:lnTo>
                    <a:lnTo>
                      <a:pt x="5" y="14"/>
                    </a:lnTo>
                    <a:lnTo>
                      <a:pt x="5" y="12"/>
                    </a:lnTo>
                    <a:lnTo>
                      <a:pt x="5" y="10"/>
                    </a:lnTo>
                    <a:lnTo>
                      <a:pt x="4" y="6"/>
                    </a:lnTo>
                    <a:lnTo>
                      <a:pt x="4" y="5"/>
                    </a:lnTo>
                    <a:lnTo>
                      <a:pt x="2" y="2"/>
                    </a:lnTo>
                    <a:lnTo>
                      <a:pt x="1" y="2"/>
                    </a:lnTo>
                    <a:lnTo>
                      <a:pt x="1" y="0"/>
                    </a:lnTo>
                    <a:lnTo>
                      <a:pt x="1" y="2"/>
                    </a:lnTo>
                    <a:lnTo>
                      <a:pt x="0" y="2"/>
                    </a:lnTo>
                    <a:lnTo>
                      <a:pt x="0" y="3"/>
                    </a:lnTo>
                    <a:close/>
                  </a:path>
                </a:pathLst>
              </a:custGeom>
              <a:solidFill>
                <a:srgbClr val="800000"/>
              </a:solidFill>
              <a:ln w="0">
                <a:solidFill>
                  <a:srgbClr val="000000"/>
                </a:solidFill>
                <a:prstDash val="solid"/>
                <a:round/>
                <a:headEnd/>
                <a:tailEnd/>
              </a:ln>
            </p:spPr>
            <p:txBody>
              <a:bodyPr/>
              <a:lstStyle/>
              <a:p>
                <a:endParaRPr lang="en-US"/>
              </a:p>
            </p:txBody>
          </p:sp>
          <p:sp>
            <p:nvSpPr>
              <p:cNvPr id="23758" name="Freeform 515"/>
              <p:cNvSpPr>
                <a:spLocks/>
              </p:cNvSpPr>
              <p:nvPr/>
            </p:nvSpPr>
            <p:spPr bwMode="auto">
              <a:xfrm>
                <a:off x="4160" y="1453"/>
                <a:ext cx="9" cy="19"/>
              </a:xfrm>
              <a:custGeom>
                <a:avLst/>
                <a:gdLst>
                  <a:gd name="T0" fmla="*/ 1 w 34"/>
                  <a:gd name="T1" fmla="*/ 1 h 64"/>
                  <a:gd name="T2" fmla="*/ 1 w 34"/>
                  <a:gd name="T3" fmla="*/ 2 h 64"/>
                  <a:gd name="T4" fmla="*/ 1 w 34"/>
                  <a:gd name="T5" fmla="*/ 3 h 64"/>
                  <a:gd name="T6" fmla="*/ 2 w 34"/>
                  <a:gd name="T7" fmla="*/ 4 h 64"/>
                  <a:gd name="T8" fmla="*/ 2 w 34"/>
                  <a:gd name="T9" fmla="*/ 5 h 64"/>
                  <a:gd name="T10" fmla="*/ 3 w 34"/>
                  <a:gd name="T11" fmla="*/ 6 h 64"/>
                  <a:gd name="T12" fmla="*/ 4 w 34"/>
                  <a:gd name="T13" fmla="*/ 7 h 64"/>
                  <a:gd name="T14" fmla="*/ 4 w 34"/>
                  <a:gd name="T15" fmla="*/ 8 h 64"/>
                  <a:gd name="T16" fmla="*/ 5 w 34"/>
                  <a:gd name="T17" fmla="*/ 9 h 64"/>
                  <a:gd name="T18" fmla="*/ 5 w 34"/>
                  <a:gd name="T19" fmla="*/ 10 h 64"/>
                  <a:gd name="T20" fmla="*/ 6 w 34"/>
                  <a:gd name="T21" fmla="*/ 11 h 64"/>
                  <a:gd name="T22" fmla="*/ 6 w 34"/>
                  <a:gd name="T23" fmla="*/ 12 h 64"/>
                  <a:gd name="T24" fmla="*/ 7 w 34"/>
                  <a:gd name="T25" fmla="*/ 14 h 64"/>
                  <a:gd name="T26" fmla="*/ 7 w 34"/>
                  <a:gd name="T27" fmla="*/ 15 h 64"/>
                  <a:gd name="T28" fmla="*/ 8 w 34"/>
                  <a:gd name="T29" fmla="*/ 16 h 64"/>
                  <a:gd name="T30" fmla="*/ 8 w 34"/>
                  <a:gd name="T31" fmla="*/ 17 h 64"/>
                  <a:gd name="T32" fmla="*/ 8 w 34"/>
                  <a:gd name="T33" fmla="*/ 19 h 64"/>
                  <a:gd name="T34" fmla="*/ 9 w 34"/>
                  <a:gd name="T35" fmla="*/ 18 h 64"/>
                  <a:gd name="T36" fmla="*/ 8 w 34"/>
                  <a:gd name="T37" fmla="*/ 17 h 64"/>
                  <a:gd name="T38" fmla="*/ 8 w 34"/>
                  <a:gd name="T39" fmla="*/ 15 h 64"/>
                  <a:gd name="T40" fmla="*/ 8 w 34"/>
                  <a:gd name="T41" fmla="*/ 14 h 64"/>
                  <a:gd name="T42" fmla="*/ 7 w 34"/>
                  <a:gd name="T43" fmla="*/ 12 h 64"/>
                  <a:gd name="T44" fmla="*/ 7 w 34"/>
                  <a:gd name="T45" fmla="*/ 12 h 64"/>
                  <a:gd name="T46" fmla="*/ 6 w 34"/>
                  <a:gd name="T47" fmla="*/ 10 h 64"/>
                  <a:gd name="T48" fmla="*/ 6 w 34"/>
                  <a:gd name="T49" fmla="*/ 9 h 64"/>
                  <a:gd name="T50" fmla="*/ 5 w 34"/>
                  <a:gd name="T51" fmla="*/ 8 h 64"/>
                  <a:gd name="T52" fmla="*/ 4 w 34"/>
                  <a:gd name="T53" fmla="*/ 7 h 64"/>
                  <a:gd name="T54" fmla="*/ 4 w 34"/>
                  <a:gd name="T55" fmla="*/ 6 h 64"/>
                  <a:gd name="T56" fmla="*/ 3 w 34"/>
                  <a:gd name="T57" fmla="*/ 5 h 64"/>
                  <a:gd name="T58" fmla="*/ 3 w 34"/>
                  <a:gd name="T59" fmla="*/ 4 h 64"/>
                  <a:gd name="T60" fmla="*/ 2 w 34"/>
                  <a:gd name="T61" fmla="*/ 3 h 64"/>
                  <a:gd name="T62" fmla="*/ 2 w 34"/>
                  <a:gd name="T63" fmla="*/ 2 h 64"/>
                  <a:gd name="T64" fmla="*/ 1 w 34"/>
                  <a:gd name="T65" fmla="*/ 1 h 64"/>
                  <a:gd name="T66" fmla="*/ 1 w 34"/>
                  <a:gd name="T67" fmla="*/ 1 h 64"/>
                  <a:gd name="T68" fmla="*/ 1 w 34"/>
                  <a:gd name="T69" fmla="*/ 1 h 64"/>
                  <a:gd name="T70" fmla="*/ 1 w 34"/>
                  <a:gd name="T71" fmla="*/ 0 h 64"/>
                  <a:gd name="T72" fmla="*/ 1 w 34"/>
                  <a:gd name="T73" fmla="*/ 0 h 64"/>
                  <a:gd name="T74" fmla="*/ 1 w 34"/>
                  <a:gd name="T75" fmla="*/ 0 h 64"/>
                  <a:gd name="T76" fmla="*/ 1 w 34"/>
                  <a:gd name="T77" fmla="*/ 0 h 64"/>
                  <a:gd name="T78" fmla="*/ 1 w 34"/>
                  <a:gd name="T79" fmla="*/ 0 h 64"/>
                  <a:gd name="T80" fmla="*/ 1 w 34"/>
                  <a:gd name="T81" fmla="*/ 0 h 64"/>
                  <a:gd name="T82" fmla="*/ 1 w 34"/>
                  <a:gd name="T83" fmla="*/ 1 h 64"/>
                  <a:gd name="T84" fmla="*/ 0 w 34"/>
                  <a:gd name="T85" fmla="*/ 1 h 64"/>
                  <a:gd name="T86" fmla="*/ 0 w 34"/>
                  <a:gd name="T87" fmla="*/ 1 h 64"/>
                  <a:gd name="T88" fmla="*/ 0 w 34"/>
                  <a:gd name="T89" fmla="*/ 1 h 64"/>
                  <a:gd name="T90" fmla="*/ 0 w 34"/>
                  <a:gd name="T91" fmla="*/ 1 h 64"/>
                  <a:gd name="T92" fmla="*/ 0 w 34"/>
                  <a:gd name="T93" fmla="*/ 1 h 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 h="64">
                    <a:moveTo>
                      <a:pt x="0" y="2"/>
                    </a:moveTo>
                    <a:lnTo>
                      <a:pt x="2" y="3"/>
                    </a:lnTo>
                    <a:lnTo>
                      <a:pt x="2" y="5"/>
                    </a:lnTo>
                    <a:lnTo>
                      <a:pt x="3" y="6"/>
                    </a:lnTo>
                    <a:lnTo>
                      <a:pt x="4" y="8"/>
                    </a:lnTo>
                    <a:lnTo>
                      <a:pt x="5" y="11"/>
                    </a:lnTo>
                    <a:lnTo>
                      <a:pt x="6" y="12"/>
                    </a:lnTo>
                    <a:lnTo>
                      <a:pt x="7" y="14"/>
                    </a:lnTo>
                    <a:lnTo>
                      <a:pt x="8" y="15"/>
                    </a:lnTo>
                    <a:lnTo>
                      <a:pt x="9" y="17"/>
                    </a:lnTo>
                    <a:lnTo>
                      <a:pt x="11" y="19"/>
                    </a:lnTo>
                    <a:lnTo>
                      <a:pt x="12" y="21"/>
                    </a:lnTo>
                    <a:lnTo>
                      <a:pt x="13" y="22"/>
                    </a:lnTo>
                    <a:lnTo>
                      <a:pt x="14" y="24"/>
                    </a:lnTo>
                    <a:lnTo>
                      <a:pt x="14" y="25"/>
                    </a:lnTo>
                    <a:lnTo>
                      <a:pt x="15" y="28"/>
                    </a:lnTo>
                    <a:lnTo>
                      <a:pt x="16" y="29"/>
                    </a:lnTo>
                    <a:lnTo>
                      <a:pt x="17" y="31"/>
                    </a:lnTo>
                    <a:lnTo>
                      <a:pt x="19" y="32"/>
                    </a:lnTo>
                    <a:lnTo>
                      <a:pt x="20" y="34"/>
                    </a:lnTo>
                    <a:lnTo>
                      <a:pt x="21" y="37"/>
                    </a:lnTo>
                    <a:lnTo>
                      <a:pt x="22" y="38"/>
                    </a:lnTo>
                    <a:lnTo>
                      <a:pt x="23" y="40"/>
                    </a:lnTo>
                    <a:lnTo>
                      <a:pt x="23" y="42"/>
                    </a:lnTo>
                    <a:lnTo>
                      <a:pt x="24" y="43"/>
                    </a:lnTo>
                    <a:lnTo>
                      <a:pt x="25" y="46"/>
                    </a:lnTo>
                    <a:lnTo>
                      <a:pt x="26" y="48"/>
                    </a:lnTo>
                    <a:lnTo>
                      <a:pt x="28" y="50"/>
                    </a:lnTo>
                    <a:lnTo>
                      <a:pt x="28" y="53"/>
                    </a:lnTo>
                    <a:lnTo>
                      <a:pt x="29" y="55"/>
                    </a:lnTo>
                    <a:lnTo>
                      <a:pt x="30" y="57"/>
                    </a:lnTo>
                    <a:lnTo>
                      <a:pt x="30" y="58"/>
                    </a:lnTo>
                    <a:lnTo>
                      <a:pt x="31" y="62"/>
                    </a:lnTo>
                    <a:lnTo>
                      <a:pt x="32" y="64"/>
                    </a:lnTo>
                    <a:lnTo>
                      <a:pt x="34" y="63"/>
                    </a:lnTo>
                    <a:lnTo>
                      <a:pt x="33" y="60"/>
                    </a:lnTo>
                    <a:lnTo>
                      <a:pt x="32" y="58"/>
                    </a:lnTo>
                    <a:lnTo>
                      <a:pt x="32" y="56"/>
                    </a:lnTo>
                    <a:lnTo>
                      <a:pt x="31" y="53"/>
                    </a:lnTo>
                    <a:lnTo>
                      <a:pt x="30" y="50"/>
                    </a:lnTo>
                    <a:lnTo>
                      <a:pt x="30" y="49"/>
                    </a:lnTo>
                    <a:lnTo>
                      <a:pt x="29" y="47"/>
                    </a:lnTo>
                    <a:lnTo>
                      <a:pt x="28" y="45"/>
                    </a:lnTo>
                    <a:lnTo>
                      <a:pt x="26" y="42"/>
                    </a:lnTo>
                    <a:lnTo>
                      <a:pt x="25" y="40"/>
                    </a:lnTo>
                    <a:lnTo>
                      <a:pt x="25" y="39"/>
                    </a:lnTo>
                    <a:lnTo>
                      <a:pt x="24" y="37"/>
                    </a:lnTo>
                    <a:lnTo>
                      <a:pt x="23" y="34"/>
                    </a:lnTo>
                    <a:lnTo>
                      <a:pt x="22" y="32"/>
                    </a:lnTo>
                    <a:lnTo>
                      <a:pt x="21" y="31"/>
                    </a:lnTo>
                    <a:lnTo>
                      <a:pt x="20" y="29"/>
                    </a:lnTo>
                    <a:lnTo>
                      <a:pt x="19" y="28"/>
                    </a:lnTo>
                    <a:lnTo>
                      <a:pt x="17" y="25"/>
                    </a:lnTo>
                    <a:lnTo>
                      <a:pt x="16" y="24"/>
                    </a:lnTo>
                    <a:lnTo>
                      <a:pt x="15" y="22"/>
                    </a:lnTo>
                    <a:lnTo>
                      <a:pt x="14" y="21"/>
                    </a:lnTo>
                    <a:lnTo>
                      <a:pt x="13" y="19"/>
                    </a:lnTo>
                    <a:lnTo>
                      <a:pt x="13" y="17"/>
                    </a:lnTo>
                    <a:lnTo>
                      <a:pt x="11" y="15"/>
                    </a:lnTo>
                    <a:lnTo>
                      <a:pt x="11" y="14"/>
                    </a:lnTo>
                    <a:lnTo>
                      <a:pt x="9" y="12"/>
                    </a:lnTo>
                    <a:lnTo>
                      <a:pt x="8" y="11"/>
                    </a:lnTo>
                    <a:lnTo>
                      <a:pt x="7" y="8"/>
                    </a:lnTo>
                    <a:lnTo>
                      <a:pt x="6" y="7"/>
                    </a:lnTo>
                    <a:lnTo>
                      <a:pt x="5" y="5"/>
                    </a:lnTo>
                    <a:lnTo>
                      <a:pt x="4" y="3"/>
                    </a:lnTo>
                    <a:lnTo>
                      <a:pt x="3" y="2"/>
                    </a:lnTo>
                    <a:lnTo>
                      <a:pt x="4" y="3"/>
                    </a:lnTo>
                    <a:lnTo>
                      <a:pt x="3" y="2"/>
                    </a:lnTo>
                    <a:lnTo>
                      <a:pt x="3" y="0"/>
                    </a:lnTo>
                    <a:lnTo>
                      <a:pt x="2" y="0"/>
                    </a:lnTo>
                    <a:lnTo>
                      <a:pt x="2" y="2"/>
                    </a:lnTo>
                    <a:lnTo>
                      <a:pt x="0" y="2"/>
                    </a:lnTo>
                    <a:lnTo>
                      <a:pt x="0" y="3"/>
                    </a:lnTo>
                    <a:lnTo>
                      <a:pt x="2" y="3"/>
                    </a:lnTo>
                    <a:lnTo>
                      <a:pt x="0" y="2"/>
                    </a:lnTo>
                    <a:close/>
                  </a:path>
                </a:pathLst>
              </a:custGeom>
              <a:solidFill>
                <a:srgbClr val="800000"/>
              </a:solidFill>
              <a:ln w="0">
                <a:solidFill>
                  <a:srgbClr val="000000"/>
                </a:solidFill>
                <a:prstDash val="solid"/>
                <a:round/>
                <a:headEnd/>
                <a:tailEnd/>
              </a:ln>
            </p:spPr>
            <p:txBody>
              <a:bodyPr/>
              <a:lstStyle/>
              <a:p>
                <a:endParaRPr lang="en-US"/>
              </a:p>
            </p:txBody>
          </p:sp>
          <p:sp>
            <p:nvSpPr>
              <p:cNvPr id="23759" name="Freeform 516"/>
              <p:cNvSpPr>
                <a:spLocks/>
              </p:cNvSpPr>
              <p:nvPr/>
            </p:nvSpPr>
            <p:spPr bwMode="auto">
              <a:xfrm>
                <a:off x="4150" y="1423"/>
                <a:ext cx="10" cy="30"/>
              </a:xfrm>
              <a:custGeom>
                <a:avLst/>
                <a:gdLst>
                  <a:gd name="T0" fmla="*/ 0 w 32"/>
                  <a:gd name="T1" fmla="*/ 1 h 93"/>
                  <a:gd name="T2" fmla="*/ 1 w 32"/>
                  <a:gd name="T3" fmla="*/ 2 h 93"/>
                  <a:gd name="T4" fmla="*/ 2 w 32"/>
                  <a:gd name="T5" fmla="*/ 4 h 93"/>
                  <a:gd name="T6" fmla="*/ 3 w 32"/>
                  <a:gd name="T7" fmla="*/ 5 h 93"/>
                  <a:gd name="T8" fmla="*/ 3 w 32"/>
                  <a:gd name="T9" fmla="*/ 6 h 93"/>
                  <a:gd name="T10" fmla="*/ 4 w 32"/>
                  <a:gd name="T11" fmla="*/ 8 h 93"/>
                  <a:gd name="T12" fmla="*/ 5 w 32"/>
                  <a:gd name="T13" fmla="*/ 9 h 93"/>
                  <a:gd name="T14" fmla="*/ 6 w 32"/>
                  <a:gd name="T15" fmla="*/ 11 h 93"/>
                  <a:gd name="T16" fmla="*/ 7 w 32"/>
                  <a:gd name="T17" fmla="*/ 13 h 93"/>
                  <a:gd name="T18" fmla="*/ 7 w 32"/>
                  <a:gd name="T19" fmla="*/ 15 h 93"/>
                  <a:gd name="T20" fmla="*/ 8 w 32"/>
                  <a:gd name="T21" fmla="*/ 16 h 93"/>
                  <a:gd name="T22" fmla="*/ 8 w 32"/>
                  <a:gd name="T23" fmla="*/ 18 h 93"/>
                  <a:gd name="T24" fmla="*/ 8 w 32"/>
                  <a:gd name="T25" fmla="*/ 20 h 93"/>
                  <a:gd name="T26" fmla="*/ 9 w 32"/>
                  <a:gd name="T27" fmla="*/ 23 h 93"/>
                  <a:gd name="T28" fmla="*/ 9 w 32"/>
                  <a:gd name="T29" fmla="*/ 25 h 93"/>
                  <a:gd name="T30" fmla="*/ 9 w 32"/>
                  <a:gd name="T31" fmla="*/ 27 h 93"/>
                  <a:gd name="T32" fmla="*/ 9 w 32"/>
                  <a:gd name="T33" fmla="*/ 29 h 93"/>
                  <a:gd name="T34" fmla="*/ 10 w 32"/>
                  <a:gd name="T35" fmla="*/ 28 h 93"/>
                  <a:gd name="T36" fmla="*/ 10 w 32"/>
                  <a:gd name="T37" fmla="*/ 26 h 93"/>
                  <a:gd name="T38" fmla="*/ 10 w 32"/>
                  <a:gd name="T39" fmla="*/ 24 h 93"/>
                  <a:gd name="T40" fmla="*/ 10 w 32"/>
                  <a:gd name="T41" fmla="*/ 21 h 93"/>
                  <a:gd name="T42" fmla="*/ 9 w 32"/>
                  <a:gd name="T43" fmla="*/ 19 h 93"/>
                  <a:gd name="T44" fmla="*/ 9 w 32"/>
                  <a:gd name="T45" fmla="*/ 17 h 93"/>
                  <a:gd name="T46" fmla="*/ 8 w 32"/>
                  <a:gd name="T47" fmla="*/ 15 h 93"/>
                  <a:gd name="T48" fmla="*/ 8 w 32"/>
                  <a:gd name="T49" fmla="*/ 13 h 93"/>
                  <a:gd name="T50" fmla="*/ 7 w 32"/>
                  <a:gd name="T51" fmla="*/ 12 h 93"/>
                  <a:gd name="T52" fmla="*/ 6 w 32"/>
                  <a:gd name="T53" fmla="*/ 10 h 93"/>
                  <a:gd name="T54" fmla="*/ 5 w 32"/>
                  <a:gd name="T55" fmla="*/ 8 h 93"/>
                  <a:gd name="T56" fmla="*/ 5 w 32"/>
                  <a:gd name="T57" fmla="*/ 6 h 93"/>
                  <a:gd name="T58" fmla="*/ 4 w 32"/>
                  <a:gd name="T59" fmla="*/ 5 h 93"/>
                  <a:gd name="T60" fmla="*/ 3 w 32"/>
                  <a:gd name="T61" fmla="*/ 4 h 93"/>
                  <a:gd name="T62" fmla="*/ 2 w 32"/>
                  <a:gd name="T63" fmla="*/ 2 h 93"/>
                  <a:gd name="T64" fmla="*/ 1 w 32"/>
                  <a:gd name="T65" fmla="*/ 1 h 93"/>
                  <a:gd name="T66" fmla="*/ 1 w 32"/>
                  <a:gd name="T67" fmla="*/ 1 h 93"/>
                  <a:gd name="T68" fmla="*/ 1 w 32"/>
                  <a:gd name="T69" fmla="*/ 0 h 93"/>
                  <a:gd name="T70" fmla="*/ 0 w 32"/>
                  <a:gd name="T71" fmla="*/ 0 h 93"/>
                  <a:gd name="T72" fmla="*/ 0 w 32"/>
                  <a:gd name="T73" fmla="*/ 0 h 93"/>
                  <a:gd name="T74" fmla="*/ 0 w 32"/>
                  <a:gd name="T75" fmla="*/ 0 h 93"/>
                  <a:gd name="T76" fmla="*/ 0 w 32"/>
                  <a:gd name="T77" fmla="*/ 0 h 93"/>
                  <a:gd name="T78" fmla="*/ 0 w 32"/>
                  <a:gd name="T79" fmla="*/ 0 h 93"/>
                  <a:gd name="T80" fmla="*/ 0 w 32"/>
                  <a:gd name="T81" fmla="*/ 0 h 93"/>
                  <a:gd name="T82" fmla="*/ 0 w 32"/>
                  <a:gd name="T83" fmla="*/ 0 h 93"/>
                  <a:gd name="T84" fmla="*/ 0 w 32"/>
                  <a:gd name="T85" fmla="*/ 0 h 93"/>
                  <a:gd name="T86" fmla="*/ 0 w 32"/>
                  <a:gd name="T87" fmla="*/ 1 h 93"/>
                  <a:gd name="T88" fmla="*/ 0 w 32"/>
                  <a:gd name="T89" fmla="*/ 1 h 93"/>
                  <a:gd name="T90" fmla="*/ 0 w 32"/>
                  <a:gd name="T91" fmla="*/ 1 h 93"/>
                  <a:gd name="T92" fmla="*/ 0 w 32"/>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2" h="93">
                    <a:moveTo>
                      <a:pt x="0" y="1"/>
                    </a:moveTo>
                    <a:lnTo>
                      <a:pt x="0" y="3"/>
                    </a:lnTo>
                    <a:lnTo>
                      <a:pt x="1" y="4"/>
                    </a:lnTo>
                    <a:lnTo>
                      <a:pt x="3" y="6"/>
                    </a:lnTo>
                    <a:lnTo>
                      <a:pt x="5" y="9"/>
                    </a:lnTo>
                    <a:lnTo>
                      <a:pt x="6" y="11"/>
                    </a:lnTo>
                    <a:lnTo>
                      <a:pt x="8" y="13"/>
                    </a:lnTo>
                    <a:lnTo>
                      <a:pt x="9" y="15"/>
                    </a:lnTo>
                    <a:lnTo>
                      <a:pt x="10" y="18"/>
                    </a:lnTo>
                    <a:lnTo>
                      <a:pt x="11" y="20"/>
                    </a:lnTo>
                    <a:lnTo>
                      <a:pt x="13" y="22"/>
                    </a:lnTo>
                    <a:lnTo>
                      <a:pt x="14" y="24"/>
                    </a:lnTo>
                    <a:lnTo>
                      <a:pt x="15" y="27"/>
                    </a:lnTo>
                    <a:lnTo>
                      <a:pt x="17" y="29"/>
                    </a:lnTo>
                    <a:lnTo>
                      <a:pt x="18" y="32"/>
                    </a:lnTo>
                    <a:lnTo>
                      <a:pt x="19" y="35"/>
                    </a:lnTo>
                    <a:lnTo>
                      <a:pt x="20" y="37"/>
                    </a:lnTo>
                    <a:lnTo>
                      <a:pt x="22" y="39"/>
                    </a:lnTo>
                    <a:lnTo>
                      <a:pt x="22" y="43"/>
                    </a:lnTo>
                    <a:lnTo>
                      <a:pt x="23" y="45"/>
                    </a:lnTo>
                    <a:lnTo>
                      <a:pt x="24" y="48"/>
                    </a:lnTo>
                    <a:lnTo>
                      <a:pt x="25" y="51"/>
                    </a:lnTo>
                    <a:lnTo>
                      <a:pt x="25" y="54"/>
                    </a:lnTo>
                    <a:lnTo>
                      <a:pt x="26" y="57"/>
                    </a:lnTo>
                    <a:lnTo>
                      <a:pt x="27" y="60"/>
                    </a:lnTo>
                    <a:lnTo>
                      <a:pt x="27" y="63"/>
                    </a:lnTo>
                    <a:lnTo>
                      <a:pt x="28" y="66"/>
                    </a:lnTo>
                    <a:lnTo>
                      <a:pt x="28" y="70"/>
                    </a:lnTo>
                    <a:lnTo>
                      <a:pt x="28" y="73"/>
                    </a:lnTo>
                    <a:lnTo>
                      <a:pt x="30" y="77"/>
                    </a:lnTo>
                    <a:lnTo>
                      <a:pt x="30" y="80"/>
                    </a:lnTo>
                    <a:lnTo>
                      <a:pt x="30" y="85"/>
                    </a:lnTo>
                    <a:lnTo>
                      <a:pt x="30" y="88"/>
                    </a:lnTo>
                    <a:lnTo>
                      <a:pt x="30" y="91"/>
                    </a:lnTo>
                    <a:lnTo>
                      <a:pt x="32" y="93"/>
                    </a:lnTo>
                    <a:lnTo>
                      <a:pt x="32" y="88"/>
                    </a:lnTo>
                    <a:lnTo>
                      <a:pt x="32" y="85"/>
                    </a:lnTo>
                    <a:lnTo>
                      <a:pt x="32" y="80"/>
                    </a:lnTo>
                    <a:lnTo>
                      <a:pt x="32" y="77"/>
                    </a:lnTo>
                    <a:lnTo>
                      <a:pt x="31" y="73"/>
                    </a:lnTo>
                    <a:lnTo>
                      <a:pt x="31" y="70"/>
                    </a:lnTo>
                    <a:lnTo>
                      <a:pt x="31" y="66"/>
                    </a:lnTo>
                    <a:lnTo>
                      <a:pt x="30" y="63"/>
                    </a:lnTo>
                    <a:lnTo>
                      <a:pt x="30" y="60"/>
                    </a:lnTo>
                    <a:lnTo>
                      <a:pt x="28" y="56"/>
                    </a:lnTo>
                    <a:lnTo>
                      <a:pt x="28" y="53"/>
                    </a:lnTo>
                    <a:lnTo>
                      <a:pt x="27" y="49"/>
                    </a:lnTo>
                    <a:lnTo>
                      <a:pt x="26" y="47"/>
                    </a:lnTo>
                    <a:lnTo>
                      <a:pt x="25" y="44"/>
                    </a:lnTo>
                    <a:lnTo>
                      <a:pt x="24" y="41"/>
                    </a:lnTo>
                    <a:lnTo>
                      <a:pt x="23" y="38"/>
                    </a:lnTo>
                    <a:lnTo>
                      <a:pt x="23" y="36"/>
                    </a:lnTo>
                    <a:lnTo>
                      <a:pt x="22" y="34"/>
                    </a:lnTo>
                    <a:lnTo>
                      <a:pt x="19" y="30"/>
                    </a:lnTo>
                    <a:lnTo>
                      <a:pt x="19" y="28"/>
                    </a:lnTo>
                    <a:lnTo>
                      <a:pt x="17" y="26"/>
                    </a:lnTo>
                    <a:lnTo>
                      <a:pt x="16" y="23"/>
                    </a:lnTo>
                    <a:lnTo>
                      <a:pt x="15" y="20"/>
                    </a:lnTo>
                    <a:lnTo>
                      <a:pt x="14" y="18"/>
                    </a:lnTo>
                    <a:lnTo>
                      <a:pt x="13" y="15"/>
                    </a:lnTo>
                    <a:lnTo>
                      <a:pt x="11" y="13"/>
                    </a:lnTo>
                    <a:lnTo>
                      <a:pt x="9" y="11"/>
                    </a:lnTo>
                    <a:lnTo>
                      <a:pt x="8" y="9"/>
                    </a:lnTo>
                    <a:lnTo>
                      <a:pt x="7" y="6"/>
                    </a:lnTo>
                    <a:lnTo>
                      <a:pt x="5" y="5"/>
                    </a:lnTo>
                    <a:lnTo>
                      <a:pt x="3" y="3"/>
                    </a:lnTo>
                    <a:lnTo>
                      <a:pt x="2" y="1"/>
                    </a:lnTo>
                    <a:lnTo>
                      <a:pt x="2" y="2"/>
                    </a:lnTo>
                    <a:lnTo>
                      <a:pt x="2" y="1"/>
                    </a:lnTo>
                    <a:lnTo>
                      <a:pt x="2" y="0"/>
                    </a:lnTo>
                    <a:lnTo>
                      <a:pt x="1" y="0"/>
                    </a:lnTo>
                    <a:lnTo>
                      <a:pt x="1" y="1"/>
                    </a:lnTo>
                    <a:lnTo>
                      <a:pt x="0" y="1"/>
                    </a:lnTo>
                    <a:lnTo>
                      <a:pt x="0" y="2"/>
                    </a:lnTo>
                    <a:lnTo>
                      <a:pt x="0" y="3"/>
                    </a:lnTo>
                    <a:lnTo>
                      <a:pt x="0" y="1"/>
                    </a:lnTo>
                    <a:close/>
                  </a:path>
                </a:pathLst>
              </a:custGeom>
              <a:solidFill>
                <a:srgbClr val="800000"/>
              </a:solidFill>
              <a:ln w="0">
                <a:solidFill>
                  <a:srgbClr val="000000"/>
                </a:solidFill>
                <a:prstDash val="solid"/>
                <a:round/>
                <a:headEnd/>
                <a:tailEnd/>
              </a:ln>
            </p:spPr>
            <p:txBody>
              <a:bodyPr/>
              <a:lstStyle/>
              <a:p>
                <a:endParaRPr lang="en-US"/>
              </a:p>
            </p:txBody>
          </p:sp>
          <p:sp>
            <p:nvSpPr>
              <p:cNvPr id="23760" name="Freeform 517"/>
              <p:cNvSpPr>
                <a:spLocks/>
              </p:cNvSpPr>
              <p:nvPr/>
            </p:nvSpPr>
            <p:spPr bwMode="auto">
              <a:xfrm>
                <a:off x="4150" y="1404"/>
                <a:ext cx="3" cy="20"/>
              </a:xfrm>
              <a:custGeom>
                <a:avLst/>
                <a:gdLst>
                  <a:gd name="T0" fmla="*/ 0 w 11"/>
                  <a:gd name="T1" fmla="*/ 1 h 64"/>
                  <a:gd name="T2" fmla="*/ 1 w 11"/>
                  <a:gd name="T3" fmla="*/ 2 h 64"/>
                  <a:gd name="T4" fmla="*/ 1 w 11"/>
                  <a:gd name="T5" fmla="*/ 3 h 64"/>
                  <a:gd name="T6" fmla="*/ 2 w 11"/>
                  <a:gd name="T7" fmla="*/ 4 h 64"/>
                  <a:gd name="T8" fmla="*/ 2 w 11"/>
                  <a:gd name="T9" fmla="*/ 4 h 64"/>
                  <a:gd name="T10" fmla="*/ 2 w 11"/>
                  <a:gd name="T11" fmla="*/ 5 h 64"/>
                  <a:gd name="T12" fmla="*/ 2 w 11"/>
                  <a:gd name="T13" fmla="*/ 7 h 64"/>
                  <a:gd name="T14" fmla="*/ 2 w 11"/>
                  <a:gd name="T15" fmla="*/ 8 h 64"/>
                  <a:gd name="T16" fmla="*/ 2 w 11"/>
                  <a:gd name="T17" fmla="*/ 9 h 64"/>
                  <a:gd name="T18" fmla="*/ 2 w 11"/>
                  <a:gd name="T19" fmla="*/ 10 h 64"/>
                  <a:gd name="T20" fmla="*/ 2 w 11"/>
                  <a:gd name="T21" fmla="*/ 11 h 64"/>
                  <a:gd name="T22" fmla="*/ 2 w 11"/>
                  <a:gd name="T23" fmla="*/ 13 h 64"/>
                  <a:gd name="T24" fmla="*/ 2 w 11"/>
                  <a:gd name="T25" fmla="*/ 14 h 64"/>
                  <a:gd name="T26" fmla="*/ 1 w 11"/>
                  <a:gd name="T27" fmla="*/ 15 h 64"/>
                  <a:gd name="T28" fmla="*/ 1 w 11"/>
                  <a:gd name="T29" fmla="*/ 17 h 64"/>
                  <a:gd name="T30" fmla="*/ 1 w 11"/>
                  <a:gd name="T31" fmla="*/ 18 h 64"/>
                  <a:gd name="T32" fmla="*/ 0 w 11"/>
                  <a:gd name="T33" fmla="*/ 20 h 64"/>
                  <a:gd name="T34" fmla="*/ 1 w 11"/>
                  <a:gd name="T35" fmla="*/ 19 h 64"/>
                  <a:gd name="T36" fmla="*/ 2 w 11"/>
                  <a:gd name="T37" fmla="*/ 18 h 64"/>
                  <a:gd name="T38" fmla="*/ 2 w 11"/>
                  <a:gd name="T39" fmla="*/ 16 h 64"/>
                  <a:gd name="T40" fmla="*/ 2 w 11"/>
                  <a:gd name="T41" fmla="*/ 15 h 64"/>
                  <a:gd name="T42" fmla="*/ 2 w 11"/>
                  <a:gd name="T43" fmla="*/ 13 h 64"/>
                  <a:gd name="T44" fmla="*/ 3 w 11"/>
                  <a:gd name="T45" fmla="*/ 12 h 64"/>
                  <a:gd name="T46" fmla="*/ 3 w 11"/>
                  <a:gd name="T47" fmla="*/ 11 h 64"/>
                  <a:gd name="T48" fmla="*/ 3 w 11"/>
                  <a:gd name="T49" fmla="*/ 9 h 64"/>
                  <a:gd name="T50" fmla="*/ 3 w 11"/>
                  <a:gd name="T51" fmla="*/ 8 h 64"/>
                  <a:gd name="T52" fmla="*/ 3 w 11"/>
                  <a:gd name="T53" fmla="*/ 7 h 64"/>
                  <a:gd name="T54" fmla="*/ 3 w 11"/>
                  <a:gd name="T55" fmla="*/ 6 h 64"/>
                  <a:gd name="T56" fmla="*/ 3 w 11"/>
                  <a:gd name="T57" fmla="*/ 5 h 64"/>
                  <a:gd name="T58" fmla="*/ 2 w 11"/>
                  <a:gd name="T59" fmla="*/ 4 h 64"/>
                  <a:gd name="T60" fmla="*/ 2 w 11"/>
                  <a:gd name="T61" fmla="*/ 3 h 64"/>
                  <a:gd name="T62" fmla="*/ 2 w 11"/>
                  <a:gd name="T63" fmla="*/ 2 h 64"/>
                  <a:gd name="T64" fmla="*/ 1 w 11"/>
                  <a:gd name="T65" fmla="*/ 0 h 64"/>
                  <a:gd name="T66" fmla="*/ 0 w 11"/>
                  <a:gd name="T67" fmla="*/ 0 h 64"/>
                  <a:gd name="T68" fmla="*/ 1 w 11"/>
                  <a:gd name="T69" fmla="*/ 0 h 64"/>
                  <a:gd name="T70" fmla="*/ 1 w 11"/>
                  <a:gd name="T71" fmla="*/ 0 h 64"/>
                  <a:gd name="T72" fmla="*/ 0 w 11"/>
                  <a:gd name="T73" fmla="*/ 0 h 64"/>
                  <a:gd name="T74" fmla="*/ 0 w 11"/>
                  <a:gd name="T75" fmla="*/ 0 h 64"/>
                  <a:gd name="T76" fmla="*/ 0 w 11"/>
                  <a:gd name="T77" fmla="*/ 0 h 64"/>
                  <a:gd name="T78" fmla="*/ 0 w 11"/>
                  <a:gd name="T79" fmla="*/ 0 h 64"/>
                  <a:gd name="T80" fmla="*/ 0 w 11"/>
                  <a:gd name="T81" fmla="*/ 0 h 64"/>
                  <a:gd name="T82" fmla="*/ 0 w 11"/>
                  <a:gd name="T83" fmla="*/ 0 h 64"/>
                  <a:gd name="T84" fmla="*/ 0 w 11"/>
                  <a:gd name="T85" fmla="*/ 0 h 64"/>
                  <a:gd name="T86" fmla="*/ 0 w 11"/>
                  <a:gd name="T87" fmla="*/ 1 h 64"/>
                  <a:gd name="T88" fmla="*/ 0 w 11"/>
                  <a:gd name="T89" fmla="*/ 1 h 64"/>
                  <a:gd name="T90" fmla="*/ 1 w 11"/>
                  <a:gd name="T91" fmla="*/ 1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 h="64">
                    <a:moveTo>
                      <a:pt x="2" y="4"/>
                    </a:moveTo>
                    <a:lnTo>
                      <a:pt x="1" y="3"/>
                    </a:lnTo>
                    <a:lnTo>
                      <a:pt x="2" y="4"/>
                    </a:lnTo>
                    <a:lnTo>
                      <a:pt x="2" y="6"/>
                    </a:lnTo>
                    <a:lnTo>
                      <a:pt x="3" y="7"/>
                    </a:lnTo>
                    <a:lnTo>
                      <a:pt x="5" y="8"/>
                    </a:lnTo>
                    <a:lnTo>
                      <a:pt x="6" y="9"/>
                    </a:lnTo>
                    <a:lnTo>
                      <a:pt x="6" y="12"/>
                    </a:lnTo>
                    <a:lnTo>
                      <a:pt x="7" y="13"/>
                    </a:lnTo>
                    <a:lnTo>
                      <a:pt x="7" y="14"/>
                    </a:lnTo>
                    <a:lnTo>
                      <a:pt x="7" y="15"/>
                    </a:lnTo>
                    <a:lnTo>
                      <a:pt x="8" y="17"/>
                    </a:lnTo>
                    <a:lnTo>
                      <a:pt x="8" y="18"/>
                    </a:lnTo>
                    <a:lnTo>
                      <a:pt x="8" y="21"/>
                    </a:lnTo>
                    <a:lnTo>
                      <a:pt x="9" y="23"/>
                    </a:lnTo>
                    <a:lnTo>
                      <a:pt x="9" y="24"/>
                    </a:lnTo>
                    <a:lnTo>
                      <a:pt x="9" y="26"/>
                    </a:lnTo>
                    <a:lnTo>
                      <a:pt x="9" y="28"/>
                    </a:lnTo>
                    <a:lnTo>
                      <a:pt x="9" y="30"/>
                    </a:lnTo>
                    <a:lnTo>
                      <a:pt x="8" y="32"/>
                    </a:lnTo>
                    <a:lnTo>
                      <a:pt x="8" y="34"/>
                    </a:lnTo>
                    <a:lnTo>
                      <a:pt x="8" y="35"/>
                    </a:lnTo>
                    <a:lnTo>
                      <a:pt x="7" y="38"/>
                    </a:lnTo>
                    <a:lnTo>
                      <a:pt x="7" y="40"/>
                    </a:lnTo>
                    <a:lnTo>
                      <a:pt x="7" y="42"/>
                    </a:lnTo>
                    <a:lnTo>
                      <a:pt x="6" y="45"/>
                    </a:lnTo>
                    <a:lnTo>
                      <a:pt x="6" y="47"/>
                    </a:lnTo>
                    <a:lnTo>
                      <a:pt x="5" y="49"/>
                    </a:lnTo>
                    <a:lnTo>
                      <a:pt x="5" y="51"/>
                    </a:lnTo>
                    <a:lnTo>
                      <a:pt x="3" y="54"/>
                    </a:lnTo>
                    <a:lnTo>
                      <a:pt x="2" y="56"/>
                    </a:lnTo>
                    <a:lnTo>
                      <a:pt x="2" y="58"/>
                    </a:lnTo>
                    <a:lnTo>
                      <a:pt x="1" y="60"/>
                    </a:lnTo>
                    <a:lnTo>
                      <a:pt x="0" y="63"/>
                    </a:lnTo>
                    <a:lnTo>
                      <a:pt x="2" y="64"/>
                    </a:lnTo>
                    <a:lnTo>
                      <a:pt x="3" y="62"/>
                    </a:lnTo>
                    <a:lnTo>
                      <a:pt x="5" y="59"/>
                    </a:lnTo>
                    <a:lnTo>
                      <a:pt x="6" y="57"/>
                    </a:lnTo>
                    <a:lnTo>
                      <a:pt x="6" y="55"/>
                    </a:lnTo>
                    <a:lnTo>
                      <a:pt x="7" y="52"/>
                    </a:lnTo>
                    <a:lnTo>
                      <a:pt x="7" y="50"/>
                    </a:lnTo>
                    <a:lnTo>
                      <a:pt x="8" y="48"/>
                    </a:lnTo>
                    <a:lnTo>
                      <a:pt x="9" y="46"/>
                    </a:lnTo>
                    <a:lnTo>
                      <a:pt x="9" y="43"/>
                    </a:lnTo>
                    <a:lnTo>
                      <a:pt x="10" y="41"/>
                    </a:lnTo>
                    <a:lnTo>
                      <a:pt x="10" y="39"/>
                    </a:lnTo>
                    <a:lnTo>
                      <a:pt x="10" y="37"/>
                    </a:lnTo>
                    <a:lnTo>
                      <a:pt x="10" y="34"/>
                    </a:lnTo>
                    <a:lnTo>
                      <a:pt x="10" y="32"/>
                    </a:lnTo>
                    <a:lnTo>
                      <a:pt x="11" y="30"/>
                    </a:lnTo>
                    <a:lnTo>
                      <a:pt x="11" y="29"/>
                    </a:lnTo>
                    <a:lnTo>
                      <a:pt x="11" y="26"/>
                    </a:lnTo>
                    <a:lnTo>
                      <a:pt x="11" y="24"/>
                    </a:lnTo>
                    <a:lnTo>
                      <a:pt x="11" y="22"/>
                    </a:lnTo>
                    <a:lnTo>
                      <a:pt x="10" y="21"/>
                    </a:lnTo>
                    <a:lnTo>
                      <a:pt x="10" y="18"/>
                    </a:lnTo>
                    <a:lnTo>
                      <a:pt x="10" y="16"/>
                    </a:lnTo>
                    <a:lnTo>
                      <a:pt x="10" y="15"/>
                    </a:lnTo>
                    <a:lnTo>
                      <a:pt x="9" y="13"/>
                    </a:lnTo>
                    <a:lnTo>
                      <a:pt x="9" y="12"/>
                    </a:lnTo>
                    <a:lnTo>
                      <a:pt x="8" y="9"/>
                    </a:lnTo>
                    <a:lnTo>
                      <a:pt x="7" y="8"/>
                    </a:lnTo>
                    <a:lnTo>
                      <a:pt x="7" y="6"/>
                    </a:lnTo>
                    <a:lnTo>
                      <a:pt x="6" y="5"/>
                    </a:lnTo>
                    <a:lnTo>
                      <a:pt x="5" y="4"/>
                    </a:lnTo>
                    <a:lnTo>
                      <a:pt x="3" y="1"/>
                    </a:lnTo>
                    <a:lnTo>
                      <a:pt x="2" y="0"/>
                    </a:lnTo>
                    <a:lnTo>
                      <a:pt x="1" y="0"/>
                    </a:lnTo>
                    <a:lnTo>
                      <a:pt x="2" y="0"/>
                    </a:lnTo>
                    <a:lnTo>
                      <a:pt x="1" y="0"/>
                    </a:lnTo>
                    <a:lnTo>
                      <a:pt x="0" y="0"/>
                    </a:lnTo>
                    <a:lnTo>
                      <a:pt x="0" y="1"/>
                    </a:lnTo>
                    <a:lnTo>
                      <a:pt x="0" y="3"/>
                    </a:lnTo>
                    <a:lnTo>
                      <a:pt x="1" y="3"/>
                    </a:lnTo>
                    <a:lnTo>
                      <a:pt x="2" y="4"/>
                    </a:lnTo>
                    <a:close/>
                  </a:path>
                </a:pathLst>
              </a:custGeom>
              <a:solidFill>
                <a:srgbClr val="800000"/>
              </a:solidFill>
              <a:ln w="0">
                <a:solidFill>
                  <a:srgbClr val="000000"/>
                </a:solidFill>
                <a:prstDash val="solid"/>
                <a:round/>
                <a:headEnd/>
                <a:tailEnd/>
              </a:ln>
            </p:spPr>
            <p:txBody>
              <a:bodyPr/>
              <a:lstStyle/>
              <a:p>
                <a:endParaRPr lang="en-US"/>
              </a:p>
            </p:txBody>
          </p:sp>
          <p:sp>
            <p:nvSpPr>
              <p:cNvPr id="23761" name="Freeform 518"/>
              <p:cNvSpPr>
                <a:spLocks/>
              </p:cNvSpPr>
              <p:nvPr/>
            </p:nvSpPr>
            <p:spPr bwMode="auto">
              <a:xfrm>
                <a:off x="4139" y="1404"/>
                <a:ext cx="11" cy="9"/>
              </a:xfrm>
              <a:custGeom>
                <a:avLst/>
                <a:gdLst>
                  <a:gd name="T0" fmla="*/ 1 w 34"/>
                  <a:gd name="T1" fmla="*/ 9 h 30"/>
                  <a:gd name="T2" fmla="*/ 2 w 34"/>
                  <a:gd name="T3" fmla="*/ 8 h 30"/>
                  <a:gd name="T4" fmla="*/ 2 w 34"/>
                  <a:gd name="T5" fmla="*/ 7 h 30"/>
                  <a:gd name="T6" fmla="*/ 3 w 34"/>
                  <a:gd name="T7" fmla="*/ 7 h 30"/>
                  <a:gd name="T8" fmla="*/ 3 w 34"/>
                  <a:gd name="T9" fmla="*/ 6 h 30"/>
                  <a:gd name="T10" fmla="*/ 3 w 34"/>
                  <a:gd name="T11" fmla="*/ 5 h 30"/>
                  <a:gd name="T12" fmla="*/ 4 w 34"/>
                  <a:gd name="T13" fmla="*/ 5 h 30"/>
                  <a:gd name="T14" fmla="*/ 5 w 34"/>
                  <a:gd name="T15" fmla="*/ 4 h 30"/>
                  <a:gd name="T16" fmla="*/ 5 w 34"/>
                  <a:gd name="T17" fmla="*/ 4 h 30"/>
                  <a:gd name="T18" fmla="*/ 6 w 34"/>
                  <a:gd name="T19" fmla="*/ 3 h 30"/>
                  <a:gd name="T20" fmla="*/ 6 w 34"/>
                  <a:gd name="T21" fmla="*/ 2 h 30"/>
                  <a:gd name="T22" fmla="*/ 6 w 34"/>
                  <a:gd name="T23" fmla="*/ 2 h 30"/>
                  <a:gd name="T24" fmla="*/ 7 w 34"/>
                  <a:gd name="T25" fmla="*/ 2 h 30"/>
                  <a:gd name="T26" fmla="*/ 8 w 34"/>
                  <a:gd name="T27" fmla="*/ 2 h 30"/>
                  <a:gd name="T28" fmla="*/ 9 w 34"/>
                  <a:gd name="T29" fmla="*/ 1 h 30"/>
                  <a:gd name="T30" fmla="*/ 10 w 34"/>
                  <a:gd name="T31" fmla="*/ 1 h 30"/>
                  <a:gd name="T32" fmla="*/ 11 w 34"/>
                  <a:gd name="T33" fmla="*/ 1 h 30"/>
                  <a:gd name="T34" fmla="*/ 10 w 34"/>
                  <a:gd name="T35" fmla="*/ 0 h 30"/>
                  <a:gd name="T36" fmla="*/ 9 w 34"/>
                  <a:gd name="T37" fmla="*/ 1 h 30"/>
                  <a:gd name="T38" fmla="*/ 8 w 34"/>
                  <a:gd name="T39" fmla="*/ 1 h 30"/>
                  <a:gd name="T40" fmla="*/ 7 w 34"/>
                  <a:gd name="T41" fmla="*/ 1 h 30"/>
                  <a:gd name="T42" fmla="*/ 6 w 34"/>
                  <a:gd name="T43" fmla="*/ 1 h 30"/>
                  <a:gd name="T44" fmla="*/ 6 w 34"/>
                  <a:gd name="T45" fmla="*/ 2 h 30"/>
                  <a:gd name="T46" fmla="*/ 6 w 34"/>
                  <a:gd name="T47" fmla="*/ 2 h 30"/>
                  <a:gd name="T48" fmla="*/ 5 w 34"/>
                  <a:gd name="T49" fmla="*/ 2 h 30"/>
                  <a:gd name="T50" fmla="*/ 4 w 34"/>
                  <a:gd name="T51" fmla="*/ 3 h 30"/>
                  <a:gd name="T52" fmla="*/ 4 w 34"/>
                  <a:gd name="T53" fmla="*/ 4 h 30"/>
                  <a:gd name="T54" fmla="*/ 3 w 34"/>
                  <a:gd name="T55" fmla="*/ 4 h 30"/>
                  <a:gd name="T56" fmla="*/ 3 w 34"/>
                  <a:gd name="T57" fmla="*/ 5 h 30"/>
                  <a:gd name="T58" fmla="*/ 2 w 34"/>
                  <a:gd name="T59" fmla="*/ 6 h 30"/>
                  <a:gd name="T60" fmla="*/ 2 w 34"/>
                  <a:gd name="T61" fmla="*/ 6 h 30"/>
                  <a:gd name="T62" fmla="*/ 1 w 34"/>
                  <a:gd name="T63" fmla="*/ 7 h 30"/>
                  <a:gd name="T64" fmla="*/ 0 w 34"/>
                  <a:gd name="T65" fmla="*/ 8 h 30"/>
                  <a:gd name="T66" fmla="*/ 1 w 34"/>
                  <a:gd name="T67" fmla="*/ 8 h 30"/>
                  <a:gd name="T68" fmla="*/ 0 w 34"/>
                  <a:gd name="T69" fmla="*/ 8 h 30"/>
                  <a:gd name="T70" fmla="*/ 0 w 34"/>
                  <a:gd name="T71" fmla="*/ 9 h 30"/>
                  <a:gd name="T72" fmla="*/ 0 w 34"/>
                  <a:gd name="T73" fmla="*/ 9 h 30"/>
                  <a:gd name="T74" fmla="*/ 0 w 34"/>
                  <a:gd name="T75" fmla="*/ 9 h 30"/>
                  <a:gd name="T76" fmla="*/ 0 w 34"/>
                  <a:gd name="T77" fmla="*/ 9 h 30"/>
                  <a:gd name="T78" fmla="*/ 0 w 34"/>
                  <a:gd name="T79" fmla="*/ 9 h 30"/>
                  <a:gd name="T80" fmla="*/ 0 w 34"/>
                  <a:gd name="T81" fmla="*/ 9 h 30"/>
                  <a:gd name="T82" fmla="*/ 0 w 34"/>
                  <a:gd name="T83" fmla="*/ 9 h 30"/>
                  <a:gd name="T84" fmla="*/ 0 w 34"/>
                  <a:gd name="T85" fmla="*/ 9 h 30"/>
                  <a:gd name="T86" fmla="*/ 1 w 34"/>
                  <a:gd name="T87" fmla="*/ 9 h 30"/>
                  <a:gd name="T88" fmla="*/ 1 w 34"/>
                  <a:gd name="T89" fmla="*/ 9 h 30"/>
                  <a:gd name="T90" fmla="*/ 1 w 34"/>
                  <a:gd name="T91" fmla="*/ 9 h 30"/>
                  <a:gd name="T92" fmla="*/ 1 w 34"/>
                  <a:gd name="T93" fmla="*/ 9 h 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 h="30">
                    <a:moveTo>
                      <a:pt x="1" y="30"/>
                    </a:moveTo>
                    <a:lnTo>
                      <a:pt x="2" y="30"/>
                    </a:lnTo>
                    <a:lnTo>
                      <a:pt x="3" y="29"/>
                    </a:lnTo>
                    <a:lnTo>
                      <a:pt x="5" y="27"/>
                    </a:lnTo>
                    <a:lnTo>
                      <a:pt x="6" y="25"/>
                    </a:lnTo>
                    <a:lnTo>
                      <a:pt x="6" y="24"/>
                    </a:lnTo>
                    <a:lnTo>
                      <a:pt x="7" y="23"/>
                    </a:lnTo>
                    <a:lnTo>
                      <a:pt x="8" y="22"/>
                    </a:lnTo>
                    <a:lnTo>
                      <a:pt x="9" y="21"/>
                    </a:lnTo>
                    <a:lnTo>
                      <a:pt x="9" y="20"/>
                    </a:lnTo>
                    <a:lnTo>
                      <a:pt x="10" y="19"/>
                    </a:lnTo>
                    <a:lnTo>
                      <a:pt x="10" y="17"/>
                    </a:lnTo>
                    <a:lnTo>
                      <a:pt x="11" y="16"/>
                    </a:lnTo>
                    <a:lnTo>
                      <a:pt x="12" y="15"/>
                    </a:lnTo>
                    <a:lnTo>
                      <a:pt x="12" y="14"/>
                    </a:lnTo>
                    <a:lnTo>
                      <a:pt x="14" y="13"/>
                    </a:lnTo>
                    <a:lnTo>
                      <a:pt x="15" y="13"/>
                    </a:lnTo>
                    <a:lnTo>
                      <a:pt x="15" y="12"/>
                    </a:lnTo>
                    <a:lnTo>
                      <a:pt x="16" y="11"/>
                    </a:lnTo>
                    <a:lnTo>
                      <a:pt x="17" y="10"/>
                    </a:lnTo>
                    <a:lnTo>
                      <a:pt x="18" y="10"/>
                    </a:lnTo>
                    <a:lnTo>
                      <a:pt x="19" y="8"/>
                    </a:lnTo>
                    <a:lnTo>
                      <a:pt x="20" y="7"/>
                    </a:lnTo>
                    <a:lnTo>
                      <a:pt x="22" y="7"/>
                    </a:lnTo>
                    <a:lnTo>
                      <a:pt x="23" y="6"/>
                    </a:lnTo>
                    <a:lnTo>
                      <a:pt x="24" y="6"/>
                    </a:lnTo>
                    <a:lnTo>
                      <a:pt x="25" y="5"/>
                    </a:lnTo>
                    <a:lnTo>
                      <a:pt x="26" y="5"/>
                    </a:lnTo>
                    <a:lnTo>
                      <a:pt x="28" y="4"/>
                    </a:lnTo>
                    <a:lnTo>
                      <a:pt x="29" y="4"/>
                    </a:lnTo>
                    <a:lnTo>
                      <a:pt x="31" y="4"/>
                    </a:lnTo>
                    <a:lnTo>
                      <a:pt x="32" y="4"/>
                    </a:lnTo>
                    <a:lnTo>
                      <a:pt x="34" y="3"/>
                    </a:lnTo>
                    <a:lnTo>
                      <a:pt x="33" y="0"/>
                    </a:lnTo>
                    <a:lnTo>
                      <a:pt x="32" y="0"/>
                    </a:lnTo>
                    <a:lnTo>
                      <a:pt x="31" y="0"/>
                    </a:lnTo>
                    <a:lnTo>
                      <a:pt x="28" y="2"/>
                    </a:lnTo>
                    <a:lnTo>
                      <a:pt x="27" y="2"/>
                    </a:lnTo>
                    <a:lnTo>
                      <a:pt x="26" y="2"/>
                    </a:lnTo>
                    <a:lnTo>
                      <a:pt x="25" y="3"/>
                    </a:lnTo>
                    <a:lnTo>
                      <a:pt x="23" y="3"/>
                    </a:lnTo>
                    <a:lnTo>
                      <a:pt x="22" y="4"/>
                    </a:lnTo>
                    <a:lnTo>
                      <a:pt x="20" y="4"/>
                    </a:lnTo>
                    <a:lnTo>
                      <a:pt x="19" y="5"/>
                    </a:lnTo>
                    <a:lnTo>
                      <a:pt x="18" y="6"/>
                    </a:lnTo>
                    <a:lnTo>
                      <a:pt x="17" y="6"/>
                    </a:lnTo>
                    <a:lnTo>
                      <a:pt x="17" y="7"/>
                    </a:lnTo>
                    <a:lnTo>
                      <a:pt x="16" y="7"/>
                    </a:lnTo>
                    <a:lnTo>
                      <a:pt x="15" y="8"/>
                    </a:lnTo>
                    <a:lnTo>
                      <a:pt x="14" y="10"/>
                    </a:lnTo>
                    <a:lnTo>
                      <a:pt x="12" y="10"/>
                    </a:lnTo>
                    <a:lnTo>
                      <a:pt x="12" y="12"/>
                    </a:lnTo>
                    <a:lnTo>
                      <a:pt x="11" y="12"/>
                    </a:lnTo>
                    <a:lnTo>
                      <a:pt x="10" y="13"/>
                    </a:lnTo>
                    <a:lnTo>
                      <a:pt x="9" y="14"/>
                    </a:lnTo>
                    <a:lnTo>
                      <a:pt x="9" y="15"/>
                    </a:lnTo>
                    <a:lnTo>
                      <a:pt x="8" y="16"/>
                    </a:lnTo>
                    <a:lnTo>
                      <a:pt x="7" y="17"/>
                    </a:lnTo>
                    <a:lnTo>
                      <a:pt x="7" y="19"/>
                    </a:lnTo>
                    <a:lnTo>
                      <a:pt x="6" y="20"/>
                    </a:lnTo>
                    <a:lnTo>
                      <a:pt x="5" y="21"/>
                    </a:lnTo>
                    <a:lnTo>
                      <a:pt x="5" y="22"/>
                    </a:lnTo>
                    <a:lnTo>
                      <a:pt x="3" y="23"/>
                    </a:lnTo>
                    <a:lnTo>
                      <a:pt x="2" y="25"/>
                    </a:lnTo>
                    <a:lnTo>
                      <a:pt x="1" y="27"/>
                    </a:lnTo>
                    <a:lnTo>
                      <a:pt x="1" y="28"/>
                    </a:lnTo>
                    <a:lnTo>
                      <a:pt x="2" y="28"/>
                    </a:lnTo>
                    <a:lnTo>
                      <a:pt x="1" y="28"/>
                    </a:lnTo>
                    <a:lnTo>
                      <a:pt x="0" y="29"/>
                    </a:lnTo>
                    <a:lnTo>
                      <a:pt x="0" y="30"/>
                    </a:lnTo>
                    <a:lnTo>
                      <a:pt x="1" y="30"/>
                    </a:lnTo>
                    <a:lnTo>
                      <a:pt x="2" y="30"/>
                    </a:lnTo>
                    <a:lnTo>
                      <a:pt x="1" y="30"/>
                    </a:lnTo>
                    <a:close/>
                  </a:path>
                </a:pathLst>
              </a:custGeom>
              <a:solidFill>
                <a:srgbClr val="800000"/>
              </a:solidFill>
              <a:ln w="0">
                <a:solidFill>
                  <a:srgbClr val="000000"/>
                </a:solidFill>
                <a:prstDash val="solid"/>
                <a:round/>
                <a:headEnd/>
                <a:tailEnd/>
              </a:ln>
            </p:spPr>
            <p:txBody>
              <a:bodyPr/>
              <a:lstStyle/>
              <a:p>
                <a:endParaRPr lang="en-US"/>
              </a:p>
            </p:txBody>
          </p:sp>
          <p:sp>
            <p:nvSpPr>
              <p:cNvPr id="23762" name="Freeform 519"/>
              <p:cNvSpPr>
                <a:spLocks/>
              </p:cNvSpPr>
              <p:nvPr/>
            </p:nvSpPr>
            <p:spPr bwMode="auto">
              <a:xfrm>
                <a:off x="4103" y="1406"/>
                <a:ext cx="37" cy="7"/>
              </a:xfrm>
              <a:custGeom>
                <a:avLst/>
                <a:gdLst>
                  <a:gd name="T0" fmla="*/ 1 w 116"/>
                  <a:gd name="T1" fmla="*/ 6 h 25"/>
                  <a:gd name="T2" fmla="*/ 2 w 116"/>
                  <a:gd name="T3" fmla="*/ 5 h 25"/>
                  <a:gd name="T4" fmla="*/ 4 w 116"/>
                  <a:gd name="T5" fmla="*/ 4 h 25"/>
                  <a:gd name="T6" fmla="*/ 6 w 116"/>
                  <a:gd name="T7" fmla="*/ 4 h 25"/>
                  <a:gd name="T8" fmla="*/ 8 w 116"/>
                  <a:gd name="T9" fmla="*/ 3 h 25"/>
                  <a:gd name="T10" fmla="*/ 10 w 116"/>
                  <a:gd name="T11" fmla="*/ 2 h 25"/>
                  <a:gd name="T12" fmla="*/ 13 w 116"/>
                  <a:gd name="T13" fmla="*/ 2 h 25"/>
                  <a:gd name="T14" fmla="*/ 15 w 116"/>
                  <a:gd name="T15" fmla="*/ 1 h 25"/>
                  <a:gd name="T16" fmla="*/ 18 w 116"/>
                  <a:gd name="T17" fmla="*/ 1 h 25"/>
                  <a:gd name="T18" fmla="*/ 20 w 116"/>
                  <a:gd name="T19" fmla="*/ 1 h 25"/>
                  <a:gd name="T20" fmla="*/ 23 w 116"/>
                  <a:gd name="T21" fmla="*/ 1 h 25"/>
                  <a:gd name="T22" fmla="*/ 25 w 116"/>
                  <a:gd name="T23" fmla="*/ 2 h 25"/>
                  <a:gd name="T24" fmla="*/ 28 w 116"/>
                  <a:gd name="T25" fmla="*/ 2 h 25"/>
                  <a:gd name="T26" fmla="*/ 30 w 116"/>
                  <a:gd name="T27" fmla="*/ 3 h 25"/>
                  <a:gd name="T28" fmla="*/ 33 w 116"/>
                  <a:gd name="T29" fmla="*/ 4 h 25"/>
                  <a:gd name="T30" fmla="*/ 34 w 116"/>
                  <a:gd name="T31" fmla="*/ 5 h 25"/>
                  <a:gd name="T32" fmla="*/ 36 w 116"/>
                  <a:gd name="T33" fmla="*/ 7 h 25"/>
                  <a:gd name="T34" fmla="*/ 36 w 116"/>
                  <a:gd name="T35" fmla="*/ 5 h 25"/>
                  <a:gd name="T36" fmla="*/ 34 w 116"/>
                  <a:gd name="T37" fmla="*/ 4 h 25"/>
                  <a:gd name="T38" fmla="*/ 32 w 116"/>
                  <a:gd name="T39" fmla="*/ 3 h 25"/>
                  <a:gd name="T40" fmla="*/ 29 w 116"/>
                  <a:gd name="T41" fmla="*/ 2 h 25"/>
                  <a:gd name="T42" fmla="*/ 27 w 116"/>
                  <a:gd name="T43" fmla="*/ 1 h 25"/>
                  <a:gd name="T44" fmla="*/ 24 w 116"/>
                  <a:gd name="T45" fmla="*/ 1 h 25"/>
                  <a:gd name="T46" fmla="*/ 22 w 116"/>
                  <a:gd name="T47" fmla="*/ 0 h 25"/>
                  <a:gd name="T48" fmla="*/ 19 w 116"/>
                  <a:gd name="T49" fmla="*/ 0 h 25"/>
                  <a:gd name="T50" fmla="*/ 16 w 116"/>
                  <a:gd name="T51" fmla="*/ 0 h 25"/>
                  <a:gd name="T52" fmla="*/ 14 w 116"/>
                  <a:gd name="T53" fmla="*/ 1 h 25"/>
                  <a:gd name="T54" fmla="*/ 11 w 116"/>
                  <a:gd name="T55" fmla="*/ 1 h 25"/>
                  <a:gd name="T56" fmla="*/ 9 w 116"/>
                  <a:gd name="T57" fmla="*/ 2 h 25"/>
                  <a:gd name="T58" fmla="*/ 6 w 116"/>
                  <a:gd name="T59" fmla="*/ 2 h 25"/>
                  <a:gd name="T60" fmla="*/ 4 w 116"/>
                  <a:gd name="T61" fmla="*/ 3 h 25"/>
                  <a:gd name="T62" fmla="*/ 3 w 116"/>
                  <a:gd name="T63" fmla="*/ 4 h 25"/>
                  <a:gd name="T64" fmla="*/ 1 w 116"/>
                  <a:gd name="T65" fmla="*/ 5 h 25"/>
                  <a:gd name="T66" fmla="*/ 1 w 116"/>
                  <a:gd name="T67" fmla="*/ 6 h 25"/>
                  <a:gd name="T68" fmla="*/ 0 w 116"/>
                  <a:gd name="T69" fmla="*/ 6 h 25"/>
                  <a:gd name="T70" fmla="*/ 0 w 116"/>
                  <a:gd name="T71" fmla="*/ 6 h 25"/>
                  <a:gd name="T72" fmla="*/ 0 w 116"/>
                  <a:gd name="T73" fmla="*/ 6 h 25"/>
                  <a:gd name="T74" fmla="*/ 0 w 116"/>
                  <a:gd name="T75" fmla="*/ 6 h 25"/>
                  <a:gd name="T76" fmla="*/ 0 w 116"/>
                  <a:gd name="T77" fmla="*/ 6 h 25"/>
                  <a:gd name="T78" fmla="*/ 0 w 116"/>
                  <a:gd name="T79" fmla="*/ 6 h 25"/>
                  <a:gd name="T80" fmla="*/ 0 w 116"/>
                  <a:gd name="T81" fmla="*/ 7 h 25"/>
                  <a:gd name="T82" fmla="*/ 0 w 116"/>
                  <a:gd name="T83" fmla="*/ 7 h 25"/>
                  <a:gd name="T84" fmla="*/ 1 w 116"/>
                  <a:gd name="T85" fmla="*/ 7 h 25"/>
                  <a:gd name="T86" fmla="*/ 1 w 116"/>
                  <a:gd name="T87" fmla="*/ 7 h 25"/>
                  <a:gd name="T88" fmla="*/ 1 w 116"/>
                  <a:gd name="T89" fmla="*/ 6 h 25"/>
                  <a:gd name="T90" fmla="*/ 0 w 116"/>
                  <a:gd name="T91" fmla="*/ 6 h 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 h="25">
                    <a:moveTo>
                      <a:pt x="1" y="23"/>
                    </a:moveTo>
                    <a:lnTo>
                      <a:pt x="2" y="23"/>
                    </a:lnTo>
                    <a:lnTo>
                      <a:pt x="4" y="22"/>
                    </a:lnTo>
                    <a:lnTo>
                      <a:pt x="7" y="19"/>
                    </a:lnTo>
                    <a:lnTo>
                      <a:pt x="9" y="17"/>
                    </a:lnTo>
                    <a:lnTo>
                      <a:pt x="12" y="16"/>
                    </a:lnTo>
                    <a:lnTo>
                      <a:pt x="15" y="14"/>
                    </a:lnTo>
                    <a:lnTo>
                      <a:pt x="18" y="13"/>
                    </a:lnTo>
                    <a:lnTo>
                      <a:pt x="21" y="11"/>
                    </a:lnTo>
                    <a:lnTo>
                      <a:pt x="25" y="10"/>
                    </a:lnTo>
                    <a:lnTo>
                      <a:pt x="28" y="8"/>
                    </a:lnTo>
                    <a:lnTo>
                      <a:pt x="32" y="7"/>
                    </a:lnTo>
                    <a:lnTo>
                      <a:pt x="35" y="7"/>
                    </a:lnTo>
                    <a:lnTo>
                      <a:pt x="40" y="6"/>
                    </a:lnTo>
                    <a:lnTo>
                      <a:pt x="43" y="5"/>
                    </a:lnTo>
                    <a:lnTo>
                      <a:pt x="48" y="5"/>
                    </a:lnTo>
                    <a:lnTo>
                      <a:pt x="51" y="5"/>
                    </a:lnTo>
                    <a:lnTo>
                      <a:pt x="55" y="4"/>
                    </a:lnTo>
                    <a:lnTo>
                      <a:pt x="60" y="4"/>
                    </a:lnTo>
                    <a:lnTo>
                      <a:pt x="63" y="4"/>
                    </a:lnTo>
                    <a:lnTo>
                      <a:pt x="68" y="5"/>
                    </a:lnTo>
                    <a:lnTo>
                      <a:pt x="71" y="5"/>
                    </a:lnTo>
                    <a:lnTo>
                      <a:pt x="76" y="5"/>
                    </a:lnTo>
                    <a:lnTo>
                      <a:pt x="79" y="6"/>
                    </a:lnTo>
                    <a:lnTo>
                      <a:pt x="84" y="7"/>
                    </a:lnTo>
                    <a:lnTo>
                      <a:pt x="87" y="8"/>
                    </a:lnTo>
                    <a:lnTo>
                      <a:pt x="92" y="9"/>
                    </a:lnTo>
                    <a:lnTo>
                      <a:pt x="95" y="11"/>
                    </a:lnTo>
                    <a:lnTo>
                      <a:pt x="99" y="13"/>
                    </a:lnTo>
                    <a:lnTo>
                      <a:pt x="102" y="15"/>
                    </a:lnTo>
                    <a:lnTo>
                      <a:pt x="104" y="17"/>
                    </a:lnTo>
                    <a:lnTo>
                      <a:pt x="108" y="19"/>
                    </a:lnTo>
                    <a:lnTo>
                      <a:pt x="111" y="22"/>
                    </a:lnTo>
                    <a:lnTo>
                      <a:pt x="113" y="25"/>
                    </a:lnTo>
                    <a:lnTo>
                      <a:pt x="116" y="23"/>
                    </a:lnTo>
                    <a:lnTo>
                      <a:pt x="112" y="19"/>
                    </a:lnTo>
                    <a:lnTo>
                      <a:pt x="109" y="17"/>
                    </a:lnTo>
                    <a:lnTo>
                      <a:pt x="106" y="15"/>
                    </a:lnTo>
                    <a:lnTo>
                      <a:pt x="103" y="13"/>
                    </a:lnTo>
                    <a:lnTo>
                      <a:pt x="100" y="10"/>
                    </a:lnTo>
                    <a:lnTo>
                      <a:pt x="96" y="8"/>
                    </a:lnTo>
                    <a:lnTo>
                      <a:pt x="92" y="7"/>
                    </a:lnTo>
                    <a:lnTo>
                      <a:pt x="88" y="5"/>
                    </a:lnTo>
                    <a:lnTo>
                      <a:pt x="84" y="4"/>
                    </a:lnTo>
                    <a:lnTo>
                      <a:pt x="80" y="2"/>
                    </a:lnTo>
                    <a:lnTo>
                      <a:pt x="76" y="2"/>
                    </a:lnTo>
                    <a:lnTo>
                      <a:pt x="72" y="1"/>
                    </a:lnTo>
                    <a:lnTo>
                      <a:pt x="68" y="1"/>
                    </a:lnTo>
                    <a:lnTo>
                      <a:pt x="63" y="1"/>
                    </a:lnTo>
                    <a:lnTo>
                      <a:pt x="60" y="0"/>
                    </a:lnTo>
                    <a:lnTo>
                      <a:pt x="55" y="1"/>
                    </a:lnTo>
                    <a:lnTo>
                      <a:pt x="51" y="1"/>
                    </a:lnTo>
                    <a:lnTo>
                      <a:pt x="48" y="1"/>
                    </a:lnTo>
                    <a:lnTo>
                      <a:pt x="43" y="2"/>
                    </a:lnTo>
                    <a:lnTo>
                      <a:pt x="38" y="2"/>
                    </a:lnTo>
                    <a:lnTo>
                      <a:pt x="35" y="4"/>
                    </a:lnTo>
                    <a:lnTo>
                      <a:pt x="31" y="5"/>
                    </a:lnTo>
                    <a:lnTo>
                      <a:pt x="27" y="6"/>
                    </a:lnTo>
                    <a:lnTo>
                      <a:pt x="24" y="7"/>
                    </a:lnTo>
                    <a:lnTo>
                      <a:pt x="20" y="8"/>
                    </a:lnTo>
                    <a:lnTo>
                      <a:pt x="17" y="9"/>
                    </a:lnTo>
                    <a:lnTo>
                      <a:pt x="14" y="11"/>
                    </a:lnTo>
                    <a:lnTo>
                      <a:pt x="11" y="13"/>
                    </a:lnTo>
                    <a:lnTo>
                      <a:pt x="8" y="15"/>
                    </a:lnTo>
                    <a:lnTo>
                      <a:pt x="6" y="17"/>
                    </a:lnTo>
                    <a:lnTo>
                      <a:pt x="3" y="18"/>
                    </a:lnTo>
                    <a:lnTo>
                      <a:pt x="1" y="21"/>
                    </a:lnTo>
                    <a:lnTo>
                      <a:pt x="2" y="22"/>
                    </a:lnTo>
                    <a:lnTo>
                      <a:pt x="1" y="21"/>
                    </a:lnTo>
                    <a:lnTo>
                      <a:pt x="1" y="22"/>
                    </a:lnTo>
                    <a:lnTo>
                      <a:pt x="0" y="22"/>
                    </a:lnTo>
                    <a:lnTo>
                      <a:pt x="1" y="23"/>
                    </a:lnTo>
                    <a:lnTo>
                      <a:pt x="1" y="24"/>
                    </a:lnTo>
                    <a:lnTo>
                      <a:pt x="2" y="24"/>
                    </a:lnTo>
                    <a:lnTo>
                      <a:pt x="2" y="23"/>
                    </a:lnTo>
                    <a:lnTo>
                      <a:pt x="1" y="23"/>
                    </a:lnTo>
                    <a:close/>
                  </a:path>
                </a:pathLst>
              </a:custGeom>
              <a:solidFill>
                <a:srgbClr val="800000"/>
              </a:solidFill>
              <a:ln w="0">
                <a:solidFill>
                  <a:srgbClr val="000000"/>
                </a:solidFill>
                <a:prstDash val="solid"/>
                <a:round/>
                <a:headEnd/>
                <a:tailEnd/>
              </a:ln>
            </p:spPr>
            <p:txBody>
              <a:bodyPr/>
              <a:lstStyle/>
              <a:p>
                <a:endParaRPr lang="en-US"/>
              </a:p>
            </p:txBody>
          </p:sp>
          <p:sp>
            <p:nvSpPr>
              <p:cNvPr id="23763" name="Freeform 520"/>
              <p:cNvSpPr>
                <a:spLocks/>
              </p:cNvSpPr>
              <p:nvPr/>
            </p:nvSpPr>
            <p:spPr bwMode="auto">
              <a:xfrm>
                <a:off x="4095" y="1407"/>
                <a:ext cx="10" cy="6"/>
              </a:xfrm>
              <a:custGeom>
                <a:avLst/>
                <a:gdLst>
                  <a:gd name="T0" fmla="*/ 1 w 29"/>
                  <a:gd name="T1" fmla="*/ 1 h 18"/>
                  <a:gd name="T2" fmla="*/ 1 w 29"/>
                  <a:gd name="T3" fmla="*/ 1 h 18"/>
                  <a:gd name="T4" fmla="*/ 1 w 29"/>
                  <a:gd name="T5" fmla="*/ 1 h 18"/>
                  <a:gd name="T6" fmla="*/ 2 w 29"/>
                  <a:gd name="T7" fmla="*/ 1 h 18"/>
                  <a:gd name="T8" fmla="*/ 3 w 29"/>
                  <a:gd name="T9" fmla="*/ 1 h 18"/>
                  <a:gd name="T10" fmla="*/ 3 w 29"/>
                  <a:gd name="T11" fmla="*/ 1 h 18"/>
                  <a:gd name="T12" fmla="*/ 4 w 29"/>
                  <a:gd name="T13" fmla="*/ 1 h 18"/>
                  <a:gd name="T14" fmla="*/ 4 w 29"/>
                  <a:gd name="T15" fmla="*/ 1 h 18"/>
                  <a:gd name="T16" fmla="*/ 5 w 29"/>
                  <a:gd name="T17" fmla="*/ 2 h 18"/>
                  <a:gd name="T18" fmla="*/ 6 w 29"/>
                  <a:gd name="T19" fmla="*/ 2 h 18"/>
                  <a:gd name="T20" fmla="*/ 6 w 29"/>
                  <a:gd name="T21" fmla="*/ 3 h 18"/>
                  <a:gd name="T22" fmla="*/ 7 w 29"/>
                  <a:gd name="T23" fmla="*/ 3 h 18"/>
                  <a:gd name="T24" fmla="*/ 7 w 29"/>
                  <a:gd name="T25" fmla="*/ 3 h 18"/>
                  <a:gd name="T26" fmla="*/ 8 w 29"/>
                  <a:gd name="T27" fmla="*/ 4 h 18"/>
                  <a:gd name="T28" fmla="*/ 8 w 29"/>
                  <a:gd name="T29" fmla="*/ 4 h 18"/>
                  <a:gd name="T30" fmla="*/ 9 w 29"/>
                  <a:gd name="T31" fmla="*/ 5 h 18"/>
                  <a:gd name="T32" fmla="*/ 9 w 29"/>
                  <a:gd name="T33" fmla="*/ 6 h 18"/>
                  <a:gd name="T34" fmla="*/ 10 w 29"/>
                  <a:gd name="T35" fmla="*/ 5 h 18"/>
                  <a:gd name="T36" fmla="*/ 9 w 29"/>
                  <a:gd name="T37" fmla="*/ 4 h 18"/>
                  <a:gd name="T38" fmla="*/ 9 w 29"/>
                  <a:gd name="T39" fmla="*/ 3 h 18"/>
                  <a:gd name="T40" fmla="*/ 8 w 29"/>
                  <a:gd name="T41" fmla="*/ 3 h 18"/>
                  <a:gd name="T42" fmla="*/ 7 w 29"/>
                  <a:gd name="T43" fmla="*/ 2 h 18"/>
                  <a:gd name="T44" fmla="*/ 7 w 29"/>
                  <a:gd name="T45" fmla="*/ 2 h 18"/>
                  <a:gd name="T46" fmla="*/ 6 w 29"/>
                  <a:gd name="T47" fmla="*/ 1 h 18"/>
                  <a:gd name="T48" fmla="*/ 6 w 29"/>
                  <a:gd name="T49" fmla="*/ 1 h 18"/>
                  <a:gd name="T50" fmla="*/ 5 w 29"/>
                  <a:gd name="T51" fmla="*/ 1 h 18"/>
                  <a:gd name="T52" fmla="*/ 4 w 29"/>
                  <a:gd name="T53" fmla="*/ 0 h 18"/>
                  <a:gd name="T54" fmla="*/ 4 w 29"/>
                  <a:gd name="T55" fmla="*/ 0 h 18"/>
                  <a:gd name="T56" fmla="*/ 3 w 29"/>
                  <a:gd name="T57" fmla="*/ 0 h 18"/>
                  <a:gd name="T58" fmla="*/ 2 w 29"/>
                  <a:gd name="T59" fmla="*/ 0 h 18"/>
                  <a:gd name="T60" fmla="*/ 2 w 29"/>
                  <a:gd name="T61" fmla="*/ 0 h 18"/>
                  <a:gd name="T62" fmla="*/ 1 w 29"/>
                  <a:gd name="T63" fmla="*/ 0 h 18"/>
                  <a:gd name="T64" fmla="*/ 1 w 29"/>
                  <a:gd name="T65" fmla="*/ 0 h 18"/>
                  <a:gd name="T66" fmla="*/ 0 w 29"/>
                  <a:gd name="T67" fmla="*/ 1 h 18"/>
                  <a:gd name="T68" fmla="*/ 0 w 29"/>
                  <a:gd name="T69" fmla="*/ 0 h 18"/>
                  <a:gd name="T70" fmla="*/ 0 w 29"/>
                  <a:gd name="T71" fmla="*/ 1 h 18"/>
                  <a:gd name="T72" fmla="*/ 0 w 29"/>
                  <a:gd name="T73" fmla="*/ 1 h 18"/>
                  <a:gd name="T74" fmla="*/ 0 w 29"/>
                  <a:gd name="T75" fmla="*/ 1 h 18"/>
                  <a:gd name="T76" fmla="*/ 0 w 29"/>
                  <a:gd name="T77" fmla="*/ 1 h 18"/>
                  <a:gd name="T78" fmla="*/ 0 w 29"/>
                  <a:gd name="T79" fmla="*/ 1 h 18"/>
                  <a:gd name="T80" fmla="*/ 0 w 29"/>
                  <a:gd name="T81" fmla="*/ 1 h 18"/>
                  <a:gd name="T82" fmla="*/ 0 w 29"/>
                  <a:gd name="T83" fmla="*/ 1 h 18"/>
                  <a:gd name="T84" fmla="*/ 0 w 29"/>
                  <a:gd name="T85" fmla="*/ 1 h 18"/>
                  <a:gd name="T86" fmla="*/ 0 w 29"/>
                  <a:gd name="T87" fmla="*/ 1 h 18"/>
                  <a:gd name="T88" fmla="*/ 1 w 29"/>
                  <a:gd name="T89" fmla="*/ 1 h 18"/>
                  <a:gd name="T90" fmla="*/ 1 w 29"/>
                  <a:gd name="T91" fmla="*/ 1 h 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 h="18">
                    <a:moveTo>
                      <a:pt x="2" y="3"/>
                    </a:moveTo>
                    <a:lnTo>
                      <a:pt x="2" y="4"/>
                    </a:lnTo>
                    <a:lnTo>
                      <a:pt x="3" y="4"/>
                    </a:lnTo>
                    <a:lnTo>
                      <a:pt x="4" y="3"/>
                    </a:lnTo>
                    <a:lnTo>
                      <a:pt x="6" y="3"/>
                    </a:lnTo>
                    <a:lnTo>
                      <a:pt x="7" y="3"/>
                    </a:lnTo>
                    <a:lnTo>
                      <a:pt x="8" y="3"/>
                    </a:lnTo>
                    <a:lnTo>
                      <a:pt x="9" y="3"/>
                    </a:lnTo>
                    <a:lnTo>
                      <a:pt x="10" y="3"/>
                    </a:lnTo>
                    <a:lnTo>
                      <a:pt x="10" y="4"/>
                    </a:lnTo>
                    <a:lnTo>
                      <a:pt x="11" y="4"/>
                    </a:lnTo>
                    <a:lnTo>
                      <a:pt x="12" y="4"/>
                    </a:lnTo>
                    <a:lnTo>
                      <a:pt x="13" y="5"/>
                    </a:lnTo>
                    <a:lnTo>
                      <a:pt x="15" y="5"/>
                    </a:lnTo>
                    <a:lnTo>
                      <a:pt x="16" y="6"/>
                    </a:lnTo>
                    <a:lnTo>
                      <a:pt x="17" y="6"/>
                    </a:lnTo>
                    <a:lnTo>
                      <a:pt x="18" y="8"/>
                    </a:lnTo>
                    <a:lnTo>
                      <a:pt x="19" y="9"/>
                    </a:lnTo>
                    <a:lnTo>
                      <a:pt x="20" y="9"/>
                    </a:lnTo>
                    <a:lnTo>
                      <a:pt x="20" y="10"/>
                    </a:lnTo>
                    <a:lnTo>
                      <a:pt x="21" y="11"/>
                    </a:lnTo>
                    <a:lnTo>
                      <a:pt x="23" y="11"/>
                    </a:lnTo>
                    <a:lnTo>
                      <a:pt x="24" y="12"/>
                    </a:lnTo>
                    <a:lnTo>
                      <a:pt x="24" y="13"/>
                    </a:lnTo>
                    <a:lnTo>
                      <a:pt x="25" y="14"/>
                    </a:lnTo>
                    <a:lnTo>
                      <a:pt x="26" y="16"/>
                    </a:lnTo>
                    <a:lnTo>
                      <a:pt x="26" y="17"/>
                    </a:lnTo>
                    <a:lnTo>
                      <a:pt x="27" y="18"/>
                    </a:lnTo>
                    <a:lnTo>
                      <a:pt x="29" y="16"/>
                    </a:lnTo>
                    <a:lnTo>
                      <a:pt x="28" y="14"/>
                    </a:lnTo>
                    <a:lnTo>
                      <a:pt x="27" y="13"/>
                    </a:lnTo>
                    <a:lnTo>
                      <a:pt x="27" y="12"/>
                    </a:lnTo>
                    <a:lnTo>
                      <a:pt x="26" y="11"/>
                    </a:lnTo>
                    <a:lnTo>
                      <a:pt x="25" y="10"/>
                    </a:lnTo>
                    <a:lnTo>
                      <a:pt x="24" y="9"/>
                    </a:lnTo>
                    <a:lnTo>
                      <a:pt x="23" y="8"/>
                    </a:lnTo>
                    <a:lnTo>
                      <a:pt x="21" y="6"/>
                    </a:lnTo>
                    <a:lnTo>
                      <a:pt x="20" y="6"/>
                    </a:lnTo>
                    <a:lnTo>
                      <a:pt x="19" y="5"/>
                    </a:lnTo>
                    <a:lnTo>
                      <a:pt x="19" y="4"/>
                    </a:lnTo>
                    <a:lnTo>
                      <a:pt x="18" y="4"/>
                    </a:lnTo>
                    <a:lnTo>
                      <a:pt x="17" y="3"/>
                    </a:lnTo>
                    <a:lnTo>
                      <a:pt x="16" y="3"/>
                    </a:lnTo>
                    <a:lnTo>
                      <a:pt x="16" y="2"/>
                    </a:lnTo>
                    <a:lnTo>
                      <a:pt x="15" y="2"/>
                    </a:lnTo>
                    <a:lnTo>
                      <a:pt x="13" y="2"/>
                    </a:lnTo>
                    <a:lnTo>
                      <a:pt x="12" y="1"/>
                    </a:lnTo>
                    <a:lnTo>
                      <a:pt x="11" y="1"/>
                    </a:lnTo>
                    <a:lnTo>
                      <a:pt x="10" y="1"/>
                    </a:lnTo>
                    <a:lnTo>
                      <a:pt x="9" y="1"/>
                    </a:lnTo>
                    <a:lnTo>
                      <a:pt x="8" y="0"/>
                    </a:lnTo>
                    <a:lnTo>
                      <a:pt x="7" y="0"/>
                    </a:lnTo>
                    <a:lnTo>
                      <a:pt x="6" y="0"/>
                    </a:lnTo>
                    <a:lnTo>
                      <a:pt x="4" y="1"/>
                    </a:lnTo>
                    <a:lnTo>
                      <a:pt x="3" y="1"/>
                    </a:lnTo>
                    <a:lnTo>
                      <a:pt x="2" y="1"/>
                    </a:lnTo>
                    <a:lnTo>
                      <a:pt x="1" y="1"/>
                    </a:lnTo>
                    <a:lnTo>
                      <a:pt x="1" y="2"/>
                    </a:lnTo>
                    <a:lnTo>
                      <a:pt x="1" y="1"/>
                    </a:lnTo>
                    <a:lnTo>
                      <a:pt x="1" y="2"/>
                    </a:lnTo>
                    <a:lnTo>
                      <a:pt x="0" y="2"/>
                    </a:lnTo>
                    <a:lnTo>
                      <a:pt x="0" y="3"/>
                    </a:lnTo>
                    <a:lnTo>
                      <a:pt x="1" y="3"/>
                    </a:lnTo>
                    <a:lnTo>
                      <a:pt x="1" y="4"/>
                    </a:lnTo>
                    <a:lnTo>
                      <a:pt x="2" y="4"/>
                    </a:lnTo>
                    <a:lnTo>
                      <a:pt x="2" y="3"/>
                    </a:lnTo>
                    <a:close/>
                  </a:path>
                </a:pathLst>
              </a:custGeom>
              <a:solidFill>
                <a:srgbClr val="800000"/>
              </a:solidFill>
              <a:ln w="0">
                <a:solidFill>
                  <a:srgbClr val="000000"/>
                </a:solidFill>
                <a:prstDash val="solid"/>
                <a:round/>
                <a:headEnd/>
                <a:tailEnd/>
              </a:ln>
            </p:spPr>
            <p:txBody>
              <a:bodyPr/>
              <a:lstStyle/>
              <a:p>
                <a:endParaRPr lang="en-US"/>
              </a:p>
            </p:txBody>
          </p:sp>
          <p:sp>
            <p:nvSpPr>
              <p:cNvPr id="23764" name="Freeform 521"/>
              <p:cNvSpPr>
                <a:spLocks/>
              </p:cNvSpPr>
              <p:nvPr/>
            </p:nvSpPr>
            <p:spPr bwMode="auto">
              <a:xfrm>
                <a:off x="4092" y="1409"/>
                <a:ext cx="6" cy="14"/>
              </a:xfrm>
              <a:custGeom>
                <a:avLst/>
                <a:gdLst>
                  <a:gd name="T0" fmla="*/ 6 w 16"/>
                  <a:gd name="T1" fmla="*/ 13 h 45"/>
                  <a:gd name="T2" fmla="*/ 5 w 16"/>
                  <a:gd name="T3" fmla="*/ 12 h 45"/>
                  <a:gd name="T4" fmla="*/ 4 w 16"/>
                  <a:gd name="T5" fmla="*/ 12 h 45"/>
                  <a:gd name="T6" fmla="*/ 3 w 16"/>
                  <a:gd name="T7" fmla="*/ 11 h 45"/>
                  <a:gd name="T8" fmla="*/ 2 w 16"/>
                  <a:gd name="T9" fmla="*/ 10 h 45"/>
                  <a:gd name="T10" fmla="*/ 2 w 16"/>
                  <a:gd name="T11" fmla="*/ 10 h 45"/>
                  <a:gd name="T12" fmla="*/ 1 w 16"/>
                  <a:gd name="T13" fmla="*/ 8 h 45"/>
                  <a:gd name="T14" fmla="*/ 1 w 16"/>
                  <a:gd name="T15" fmla="*/ 8 h 45"/>
                  <a:gd name="T16" fmla="*/ 1 w 16"/>
                  <a:gd name="T17" fmla="*/ 7 h 45"/>
                  <a:gd name="T18" fmla="*/ 1 w 16"/>
                  <a:gd name="T19" fmla="*/ 6 h 45"/>
                  <a:gd name="T20" fmla="*/ 1 w 16"/>
                  <a:gd name="T21" fmla="*/ 6 h 45"/>
                  <a:gd name="T22" fmla="*/ 1 w 16"/>
                  <a:gd name="T23" fmla="*/ 5 h 45"/>
                  <a:gd name="T24" fmla="*/ 1 w 16"/>
                  <a:gd name="T25" fmla="*/ 4 h 45"/>
                  <a:gd name="T26" fmla="*/ 2 w 16"/>
                  <a:gd name="T27" fmla="*/ 3 h 45"/>
                  <a:gd name="T28" fmla="*/ 2 w 16"/>
                  <a:gd name="T29" fmla="*/ 2 h 45"/>
                  <a:gd name="T30" fmla="*/ 3 w 16"/>
                  <a:gd name="T31" fmla="*/ 1 h 45"/>
                  <a:gd name="T32" fmla="*/ 3 w 16"/>
                  <a:gd name="T33" fmla="*/ 1 h 45"/>
                  <a:gd name="T34" fmla="*/ 2 w 16"/>
                  <a:gd name="T35" fmla="*/ 1 h 45"/>
                  <a:gd name="T36" fmla="*/ 2 w 16"/>
                  <a:gd name="T37" fmla="*/ 1 h 45"/>
                  <a:gd name="T38" fmla="*/ 1 w 16"/>
                  <a:gd name="T39" fmla="*/ 2 h 45"/>
                  <a:gd name="T40" fmla="*/ 1 w 16"/>
                  <a:gd name="T41" fmla="*/ 3 h 45"/>
                  <a:gd name="T42" fmla="*/ 0 w 16"/>
                  <a:gd name="T43" fmla="*/ 4 h 45"/>
                  <a:gd name="T44" fmla="*/ 0 w 16"/>
                  <a:gd name="T45" fmla="*/ 5 h 45"/>
                  <a:gd name="T46" fmla="*/ 0 w 16"/>
                  <a:gd name="T47" fmla="*/ 6 h 45"/>
                  <a:gd name="T48" fmla="*/ 0 w 16"/>
                  <a:gd name="T49" fmla="*/ 7 h 45"/>
                  <a:gd name="T50" fmla="*/ 0 w 16"/>
                  <a:gd name="T51" fmla="*/ 8 h 45"/>
                  <a:gd name="T52" fmla="*/ 0 w 16"/>
                  <a:gd name="T53" fmla="*/ 8 h 45"/>
                  <a:gd name="T54" fmla="*/ 1 w 16"/>
                  <a:gd name="T55" fmla="*/ 10 h 45"/>
                  <a:gd name="T56" fmla="*/ 1 w 16"/>
                  <a:gd name="T57" fmla="*/ 10 h 45"/>
                  <a:gd name="T58" fmla="*/ 2 w 16"/>
                  <a:gd name="T59" fmla="*/ 11 h 45"/>
                  <a:gd name="T60" fmla="*/ 3 w 16"/>
                  <a:gd name="T61" fmla="*/ 12 h 45"/>
                  <a:gd name="T62" fmla="*/ 3 w 16"/>
                  <a:gd name="T63" fmla="*/ 13 h 45"/>
                  <a:gd name="T64" fmla="*/ 5 w 16"/>
                  <a:gd name="T65" fmla="*/ 13 h 45"/>
                  <a:gd name="T66" fmla="*/ 5 w 16"/>
                  <a:gd name="T67" fmla="*/ 13 h 45"/>
                  <a:gd name="T68" fmla="*/ 5 w 16"/>
                  <a:gd name="T69" fmla="*/ 14 h 45"/>
                  <a:gd name="T70" fmla="*/ 5 w 16"/>
                  <a:gd name="T71" fmla="*/ 14 h 45"/>
                  <a:gd name="T72" fmla="*/ 6 w 16"/>
                  <a:gd name="T73" fmla="*/ 14 h 45"/>
                  <a:gd name="T74" fmla="*/ 6 w 16"/>
                  <a:gd name="T75" fmla="*/ 14 h 45"/>
                  <a:gd name="T76" fmla="*/ 6 w 16"/>
                  <a:gd name="T77" fmla="*/ 14 h 45"/>
                  <a:gd name="T78" fmla="*/ 6 w 16"/>
                  <a:gd name="T79" fmla="*/ 14 h 45"/>
                  <a:gd name="T80" fmla="*/ 6 w 16"/>
                  <a:gd name="T81" fmla="*/ 14 h 45"/>
                  <a:gd name="T82" fmla="*/ 6 w 16"/>
                  <a:gd name="T83" fmla="*/ 14 h 45"/>
                  <a:gd name="T84" fmla="*/ 6 w 16"/>
                  <a:gd name="T85" fmla="*/ 14 h 45"/>
                  <a:gd name="T86" fmla="*/ 6 w 16"/>
                  <a:gd name="T87" fmla="*/ 13 h 45"/>
                  <a:gd name="T88" fmla="*/ 6 w 16"/>
                  <a:gd name="T89" fmla="*/ 13 h 45"/>
                  <a:gd name="T90" fmla="*/ 6 w 16"/>
                  <a:gd name="T91" fmla="*/ 13 h 45"/>
                  <a:gd name="T92" fmla="*/ 6 w 16"/>
                  <a:gd name="T93" fmla="*/ 13 h 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 h="45">
                    <a:moveTo>
                      <a:pt x="16" y="44"/>
                    </a:moveTo>
                    <a:lnTo>
                      <a:pt x="15" y="43"/>
                    </a:lnTo>
                    <a:lnTo>
                      <a:pt x="14" y="41"/>
                    </a:lnTo>
                    <a:lnTo>
                      <a:pt x="13" y="40"/>
                    </a:lnTo>
                    <a:lnTo>
                      <a:pt x="11" y="38"/>
                    </a:lnTo>
                    <a:lnTo>
                      <a:pt x="10" y="37"/>
                    </a:lnTo>
                    <a:lnTo>
                      <a:pt x="9" y="36"/>
                    </a:lnTo>
                    <a:lnTo>
                      <a:pt x="8" y="35"/>
                    </a:lnTo>
                    <a:lnTo>
                      <a:pt x="7" y="34"/>
                    </a:lnTo>
                    <a:lnTo>
                      <a:pt x="6" y="33"/>
                    </a:lnTo>
                    <a:lnTo>
                      <a:pt x="6" y="32"/>
                    </a:lnTo>
                    <a:lnTo>
                      <a:pt x="5" y="31"/>
                    </a:lnTo>
                    <a:lnTo>
                      <a:pt x="5" y="28"/>
                    </a:lnTo>
                    <a:lnTo>
                      <a:pt x="3" y="27"/>
                    </a:lnTo>
                    <a:lnTo>
                      <a:pt x="3" y="26"/>
                    </a:lnTo>
                    <a:lnTo>
                      <a:pt x="3" y="25"/>
                    </a:lnTo>
                    <a:lnTo>
                      <a:pt x="3" y="24"/>
                    </a:lnTo>
                    <a:lnTo>
                      <a:pt x="3" y="23"/>
                    </a:lnTo>
                    <a:lnTo>
                      <a:pt x="3" y="21"/>
                    </a:lnTo>
                    <a:lnTo>
                      <a:pt x="2" y="20"/>
                    </a:lnTo>
                    <a:lnTo>
                      <a:pt x="3" y="19"/>
                    </a:lnTo>
                    <a:lnTo>
                      <a:pt x="3" y="18"/>
                    </a:lnTo>
                    <a:lnTo>
                      <a:pt x="3" y="17"/>
                    </a:lnTo>
                    <a:lnTo>
                      <a:pt x="3" y="16"/>
                    </a:lnTo>
                    <a:lnTo>
                      <a:pt x="3" y="14"/>
                    </a:lnTo>
                    <a:lnTo>
                      <a:pt x="3" y="12"/>
                    </a:lnTo>
                    <a:lnTo>
                      <a:pt x="5" y="11"/>
                    </a:lnTo>
                    <a:lnTo>
                      <a:pt x="5" y="10"/>
                    </a:lnTo>
                    <a:lnTo>
                      <a:pt x="6" y="9"/>
                    </a:lnTo>
                    <a:lnTo>
                      <a:pt x="6" y="8"/>
                    </a:lnTo>
                    <a:lnTo>
                      <a:pt x="7" y="6"/>
                    </a:lnTo>
                    <a:lnTo>
                      <a:pt x="7" y="4"/>
                    </a:lnTo>
                    <a:lnTo>
                      <a:pt x="8" y="3"/>
                    </a:lnTo>
                    <a:lnTo>
                      <a:pt x="8" y="2"/>
                    </a:lnTo>
                    <a:lnTo>
                      <a:pt x="7" y="0"/>
                    </a:lnTo>
                    <a:lnTo>
                      <a:pt x="6" y="2"/>
                    </a:lnTo>
                    <a:lnTo>
                      <a:pt x="5" y="3"/>
                    </a:lnTo>
                    <a:lnTo>
                      <a:pt x="5" y="4"/>
                    </a:lnTo>
                    <a:lnTo>
                      <a:pt x="3" y="6"/>
                    </a:lnTo>
                    <a:lnTo>
                      <a:pt x="3" y="8"/>
                    </a:lnTo>
                    <a:lnTo>
                      <a:pt x="2" y="9"/>
                    </a:lnTo>
                    <a:lnTo>
                      <a:pt x="2" y="10"/>
                    </a:lnTo>
                    <a:lnTo>
                      <a:pt x="1" y="11"/>
                    </a:lnTo>
                    <a:lnTo>
                      <a:pt x="1" y="14"/>
                    </a:lnTo>
                    <a:lnTo>
                      <a:pt x="1" y="15"/>
                    </a:lnTo>
                    <a:lnTo>
                      <a:pt x="1" y="16"/>
                    </a:lnTo>
                    <a:lnTo>
                      <a:pt x="0" y="17"/>
                    </a:lnTo>
                    <a:lnTo>
                      <a:pt x="0" y="19"/>
                    </a:lnTo>
                    <a:lnTo>
                      <a:pt x="0" y="20"/>
                    </a:lnTo>
                    <a:lnTo>
                      <a:pt x="0" y="21"/>
                    </a:lnTo>
                    <a:lnTo>
                      <a:pt x="0" y="23"/>
                    </a:lnTo>
                    <a:lnTo>
                      <a:pt x="0" y="25"/>
                    </a:lnTo>
                    <a:lnTo>
                      <a:pt x="1" y="26"/>
                    </a:lnTo>
                    <a:lnTo>
                      <a:pt x="1" y="27"/>
                    </a:lnTo>
                    <a:lnTo>
                      <a:pt x="1" y="28"/>
                    </a:lnTo>
                    <a:lnTo>
                      <a:pt x="2" y="31"/>
                    </a:lnTo>
                    <a:lnTo>
                      <a:pt x="2" y="32"/>
                    </a:lnTo>
                    <a:lnTo>
                      <a:pt x="3" y="33"/>
                    </a:lnTo>
                    <a:lnTo>
                      <a:pt x="5" y="34"/>
                    </a:lnTo>
                    <a:lnTo>
                      <a:pt x="5" y="36"/>
                    </a:lnTo>
                    <a:lnTo>
                      <a:pt x="6" y="37"/>
                    </a:lnTo>
                    <a:lnTo>
                      <a:pt x="7" y="38"/>
                    </a:lnTo>
                    <a:lnTo>
                      <a:pt x="8" y="40"/>
                    </a:lnTo>
                    <a:lnTo>
                      <a:pt x="9" y="41"/>
                    </a:lnTo>
                    <a:lnTo>
                      <a:pt x="11" y="42"/>
                    </a:lnTo>
                    <a:lnTo>
                      <a:pt x="13" y="43"/>
                    </a:lnTo>
                    <a:lnTo>
                      <a:pt x="14" y="45"/>
                    </a:lnTo>
                    <a:lnTo>
                      <a:pt x="14" y="43"/>
                    </a:lnTo>
                    <a:lnTo>
                      <a:pt x="14" y="45"/>
                    </a:lnTo>
                    <a:lnTo>
                      <a:pt x="15" y="45"/>
                    </a:lnTo>
                    <a:lnTo>
                      <a:pt x="16" y="44"/>
                    </a:lnTo>
                    <a:lnTo>
                      <a:pt x="16" y="43"/>
                    </a:lnTo>
                    <a:lnTo>
                      <a:pt x="15" y="43"/>
                    </a:lnTo>
                    <a:lnTo>
                      <a:pt x="16" y="44"/>
                    </a:lnTo>
                    <a:close/>
                  </a:path>
                </a:pathLst>
              </a:custGeom>
              <a:solidFill>
                <a:srgbClr val="800000"/>
              </a:solidFill>
              <a:ln w="0">
                <a:solidFill>
                  <a:srgbClr val="000000"/>
                </a:solidFill>
                <a:prstDash val="solid"/>
                <a:round/>
                <a:headEnd/>
                <a:tailEnd/>
              </a:ln>
            </p:spPr>
            <p:txBody>
              <a:bodyPr/>
              <a:lstStyle/>
              <a:p>
                <a:endParaRPr lang="en-US"/>
              </a:p>
            </p:txBody>
          </p:sp>
          <p:sp>
            <p:nvSpPr>
              <p:cNvPr id="23765" name="Freeform 522"/>
              <p:cNvSpPr>
                <a:spLocks/>
              </p:cNvSpPr>
              <p:nvPr/>
            </p:nvSpPr>
            <p:spPr bwMode="auto">
              <a:xfrm>
                <a:off x="4089" y="1421"/>
                <a:ext cx="9" cy="38"/>
              </a:xfrm>
              <a:custGeom>
                <a:avLst/>
                <a:gdLst>
                  <a:gd name="T0" fmla="*/ 6 w 28"/>
                  <a:gd name="T1" fmla="*/ 37 h 118"/>
                  <a:gd name="T2" fmla="*/ 5 w 28"/>
                  <a:gd name="T3" fmla="*/ 36 h 118"/>
                  <a:gd name="T4" fmla="*/ 4 w 28"/>
                  <a:gd name="T5" fmla="*/ 35 h 118"/>
                  <a:gd name="T6" fmla="*/ 3 w 28"/>
                  <a:gd name="T7" fmla="*/ 33 h 118"/>
                  <a:gd name="T8" fmla="*/ 2 w 28"/>
                  <a:gd name="T9" fmla="*/ 31 h 118"/>
                  <a:gd name="T10" fmla="*/ 1 w 28"/>
                  <a:gd name="T11" fmla="*/ 29 h 118"/>
                  <a:gd name="T12" fmla="*/ 1 w 28"/>
                  <a:gd name="T13" fmla="*/ 27 h 118"/>
                  <a:gd name="T14" fmla="*/ 1 w 28"/>
                  <a:gd name="T15" fmla="*/ 25 h 118"/>
                  <a:gd name="T16" fmla="*/ 1 w 28"/>
                  <a:gd name="T17" fmla="*/ 23 h 118"/>
                  <a:gd name="T18" fmla="*/ 1 w 28"/>
                  <a:gd name="T19" fmla="*/ 20 h 118"/>
                  <a:gd name="T20" fmla="*/ 1 w 28"/>
                  <a:gd name="T21" fmla="*/ 17 h 118"/>
                  <a:gd name="T22" fmla="*/ 2 w 28"/>
                  <a:gd name="T23" fmla="*/ 14 h 118"/>
                  <a:gd name="T24" fmla="*/ 3 w 28"/>
                  <a:gd name="T25" fmla="*/ 12 h 118"/>
                  <a:gd name="T26" fmla="*/ 4 w 28"/>
                  <a:gd name="T27" fmla="*/ 9 h 118"/>
                  <a:gd name="T28" fmla="*/ 5 w 28"/>
                  <a:gd name="T29" fmla="*/ 6 h 118"/>
                  <a:gd name="T30" fmla="*/ 7 w 28"/>
                  <a:gd name="T31" fmla="*/ 3 h 118"/>
                  <a:gd name="T32" fmla="*/ 9 w 28"/>
                  <a:gd name="T33" fmla="*/ 1 h 118"/>
                  <a:gd name="T34" fmla="*/ 7 w 28"/>
                  <a:gd name="T35" fmla="*/ 2 h 118"/>
                  <a:gd name="T36" fmla="*/ 6 w 28"/>
                  <a:gd name="T37" fmla="*/ 5 h 118"/>
                  <a:gd name="T38" fmla="*/ 4 w 28"/>
                  <a:gd name="T39" fmla="*/ 7 h 118"/>
                  <a:gd name="T40" fmla="*/ 3 w 28"/>
                  <a:gd name="T41" fmla="*/ 10 h 118"/>
                  <a:gd name="T42" fmla="*/ 2 w 28"/>
                  <a:gd name="T43" fmla="*/ 13 h 118"/>
                  <a:gd name="T44" fmla="*/ 1 w 28"/>
                  <a:gd name="T45" fmla="*/ 16 h 118"/>
                  <a:gd name="T46" fmla="*/ 0 w 28"/>
                  <a:gd name="T47" fmla="*/ 19 h 118"/>
                  <a:gd name="T48" fmla="*/ 0 w 28"/>
                  <a:gd name="T49" fmla="*/ 21 h 118"/>
                  <a:gd name="T50" fmla="*/ 0 w 28"/>
                  <a:gd name="T51" fmla="*/ 24 h 118"/>
                  <a:gd name="T52" fmla="*/ 0 w 28"/>
                  <a:gd name="T53" fmla="*/ 26 h 118"/>
                  <a:gd name="T54" fmla="*/ 0 w 28"/>
                  <a:gd name="T55" fmla="*/ 28 h 118"/>
                  <a:gd name="T56" fmla="*/ 1 w 28"/>
                  <a:gd name="T57" fmla="*/ 31 h 118"/>
                  <a:gd name="T58" fmla="*/ 1 w 28"/>
                  <a:gd name="T59" fmla="*/ 33 h 118"/>
                  <a:gd name="T60" fmla="*/ 2 w 28"/>
                  <a:gd name="T61" fmla="*/ 34 h 118"/>
                  <a:gd name="T62" fmla="*/ 4 w 28"/>
                  <a:gd name="T63" fmla="*/ 36 h 118"/>
                  <a:gd name="T64" fmla="*/ 5 w 28"/>
                  <a:gd name="T65" fmla="*/ 37 h 118"/>
                  <a:gd name="T66" fmla="*/ 5 w 28"/>
                  <a:gd name="T67" fmla="*/ 38 h 118"/>
                  <a:gd name="T68" fmla="*/ 6 w 28"/>
                  <a:gd name="T69" fmla="*/ 38 h 118"/>
                  <a:gd name="T70" fmla="*/ 6 w 28"/>
                  <a:gd name="T71" fmla="*/ 38 h 118"/>
                  <a:gd name="T72" fmla="*/ 6 w 28"/>
                  <a:gd name="T73" fmla="*/ 38 h 118"/>
                  <a:gd name="T74" fmla="*/ 6 w 28"/>
                  <a:gd name="T75" fmla="*/ 38 h 118"/>
                  <a:gd name="T76" fmla="*/ 6 w 28"/>
                  <a:gd name="T77" fmla="*/ 38 h 118"/>
                  <a:gd name="T78" fmla="*/ 6 w 28"/>
                  <a:gd name="T79" fmla="*/ 38 h 118"/>
                  <a:gd name="T80" fmla="*/ 6 w 28"/>
                  <a:gd name="T81" fmla="*/ 38 h 118"/>
                  <a:gd name="T82" fmla="*/ 6 w 28"/>
                  <a:gd name="T83" fmla="*/ 38 h 118"/>
                  <a:gd name="T84" fmla="*/ 6 w 28"/>
                  <a:gd name="T85" fmla="*/ 37 h 118"/>
                  <a:gd name="T86" fmla="*/ 6 w 28"/>
                  <a:gd name="T87" fmla="*/ 37 h 118"/>
                  <a:gd name="T88" fmla="*/ 6 w 28"/>
                  <a:gd name="T89" fmla="*/ 37 h 1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 h="118">
                    <a:moveTo>
                      <a:pt x="19" y="117"/>
                    </a:moveTo>
                    <a:lnTo>
                      <a:pt x="19" y="116"/>
                    </a:lnTo>
                    <a:lnTo>
                      <a:pt x="17" y="113"/>
                    </a:lnTo>
                    <a:lnTo>
                      <a:pt x="14" y="112"/>
                    </a:lnTo>
                    <a:lnTo>
                      <a:pt x="12" y="110"/>
                    </a:lnTo>
                    <a:lnTo>
                      <a:pt x="11" y="108"/>
                    </a:lnTo>
                    <a:lnTo>
                      <a:pt x="9" y="105"/>
                    </a:lnTo>
                    <a:lnTo>
                      <a:pt x="8" y="102"/>
                    </a:lnTo>
                    <a:lnTo>
                      <a:pt x="6" y="100"/>
                    </a:lnTo>
                    <a:lnTo>
                      <a:pt x="5" y="96"/>
                    </a:lnTo>
                    <a:lnTo>
                      <a:pt x="4" y="94"/>
                    </a:lnTo>
                    <a:lnTo>
                      <a:pt x="3" y="91"/>
                    </a:lnTo>
                    <a:lnTo>
                      <a:pt x="2" y="87"/>
                    </a:lnTo>
                    <a:lnTo>
                      <a:pt x="2" y="84"/>
                    </a:lnTo>
                    <a:lnTo>
                      <a:pt x="2" y="80"/>
                    </a:lnTo>
                    <a:lnTo>
                      <a:pt x="2" y="77"/>
                    </a:lnTo>
                    <a:lnTo>
                      <a:pt x="2" y="74"/>
                    </a:lnTo>
                    <a:lnTo>
                      <a:pt x="2" y="70"/>
                    </a:lnTo>
                    <a:lnTo>
                      <a:pt x="2" y="66"/>
                    </a:lnTo>
                    <a:lnTo>
                      <a:pt x="3" y="62"/>
                    </a:lnTo>
                    <a:lnTo>
                      <a:pt x="3" y="58"/>
                    </a:lnTo>
                    <a:lnTo>
                      <a:pt x="4" y="53"/>
                    </a:lnTo>
                    <a:lnTo>
                      <a:pt x="5" y="50"/>
                    </a:lnTo>
                    <a:lnTo>
                      <a:pt x="6" y="45"/>
                    </a:lnTo>
                    <a:lnTo>
                      <a:pt x="8" y="41"/>
                    </a:lnTo>
                    <a:lnTo>
                      <a:pt x="9" y="37"/>
                    </a:lnTo>
                    <a:lnTo>
                      <a:pt x="11" y="33"/>
                    </a:lnTo>
                    <a:lnTo>
                      <a:pt x="13" y="28"/>
                    </a:lnTo>
                    <a:lnTo>
                      <a:pt x="14" y="24"/>
                    </a:lnTo>
                    <a:lnTo>
                      <a:pt x="17" y="19"/>
                    </a:lnTo>
                    <a:lnTo>
                      <a:pt x="19" y="15"/>
                    </a:lnTo>
                    <a:lnTo>
                      <a:pt x="22" y="10"/>
                    </a:lnTo>
                    <a:lnTo>
                      <a:pt x="25" y="6"/>
                    </a:lnTo>
                    <a:lnTo>
                      <a:pt x="28" y="2"/>
                    </a:lnTo>
                    <a:lnTo>
                      <a:pt x="26" y="0"/>
                    </a:lnTo>
                    <a:lnTo>
                      <a:pt x="22" y="5"/>
                    </a:lnTo>
                    <a:lnTo>
                      <a:pt x="20" y="9"/>
                    </a:lnTo>
                    <a:lnTo>
                      <a:pt x="18" y="14"/>
                    </a:lnTo>
                    <a:lnTo>
                      <a:pt x="14" y="18"/>
                    </a:lnTo>
                    <a:lnTo>
                      <a:pt x="12" y="23"/>
                    </a:lnTo>
                    <a:lnTo>
                      <a:pt x="11" y="27"/>
                    </a:lnTo>
                    <a:lnTo>
                      <a:pt x="9" y="32"/>
                    </a:lnTo>
                    <a:lnTo>
                      <a:pt x="6" y="36"/>
                    </a:lnTo>
                    <a:lnTo>
                      <a:pt x="5" y="41"/>
                    </a:lnTo>
                    <a:lnTo>
                      <a:pt x="4" y="44"/>
                    </a:lnTo>
                    <a:lnTo>
                      <a:pt x="3" y="49"/>
                    </a:lnTo>
                    <a:lnTo>
                      <a:pt x="2" y="53"/>
                    </a:lnTo>
                    <a:lnTo>
                      <a:pt x="1" y="58"/>
                    </a:lnTo>
                    <a:lnTo>
                      <a:pt x="1" y="61"/>
                    </a:lnTo>
                    <a:lnTo>
                      <a:pt x="0" y="66"/>
                    </a:lnTo>
                    <a:lnTo>
                      <a:pt x="0" y="69"/>
                    </a:lnTo>
                    <a:lnTo>
                      <a:pt x="0" y="74"/>
                    </a:lnTo>
                    <a:lnTo>
                      <a:pt x="0" y="77"/>
                    </a:lnTo>
                    <a:lnTo>
                      <a:pt x="0" y="82"/>
                    </a:lnTo>
                    <a:lnTo>
                      <a:pt x="0" y="85"/>
                    </a:lnTo>
                    <a:lnTo>
                      <a:pt x="1" y="88"/>
                    </a:lnTo>
                    <a:lnTo>
                      <a:pt x="1" y="92"/>
                    </a:lnTo>
                    <a:lnTo>
                      <a:pt x="2" y="95"/>
                    </a:lnTo>
                    <a:lnTo>
                      <a:pt x="3" y="98"/>
                    </a:lnTo>
                    <a:lnTo>
                      <a:pt x="4" y="101"/>
                    </a:lnTo>
                    <a:lnTo>
                      <a:pt x="5" y="104"/>
                    </a:lnTo>
                    <a:lnTo>
                      <a:pt x="6" y="107"/>
                    </a:lnTo>
                    <a:lnTo>
                      <a:pt x="9" y="109"/>
                    </a:lnTo>
                    <a:lnTo>
                      <a:pt x="11" y="112"/>
                    </a:lnTo>
                    <a:lnTo>
                      <a:pt x="12" y="115"/>
                    </a:lnTo>
                    <a:lnTo>
                      <a:pt x="14" y="116"/>
                    </a:lnTo>
                    <a:lnTo>
                      <a:pt x="18" y="118"/>
                    </a:lnTo>
                    <a:lnTo>
                      <a:pt x="17" y="117"/>
                    </a:lnTo>
                    <a:lnTo>
                      <a:pt x="18" y="118"/>
                    </a:lnTo>
                    <a:lnTo>
                      <a:pt x="19" y="118"/>
                    </a:lnTo>
                    <a:lnTo>
                      <a:pt x="19" y="117"/>
                    </a:lnTo>
                    <a:lnTo>
                      <a:pt x="19" y="116"/>
                    </a:lnTo>
                    <a:lnTo>
                      <a:pt x="19" y="117"/>
                    </a:lnTo>
                    <a:close/>
                  </a:path>
                </a:pathLst>
              </a:custGeom>
              <a:solidFill>
                <a:srgbClr val="800000"/>
              </a:solidFill>
              <a:ln w="0">
                <a:solidFill>
                  <a:srgbClr val="000000"/>
                </a:solidFill>
                <a:prstDash val="solid"/>
                <a:round/>
                <a:headEnd/>
                <a:tailEnd/>
              </a:ln>
            </p:spPr>
            <p:txBody>
              <a:bodyPr/>
              <a:lstStyle/>
              <a:p>
                <a:endParaRPr lang="en-US"/>
              </a:p>
            </p:txBody>
          </p:sp>
          <p:sp>
            <p:nvSpPr>
              <p:cNvPr id="23766" name="Freeform 523"/>
              <p:cNvSpPr>
                <a:spLocks/>
              </p:cNvSpPr>
              <p:nvPr/>
            </p:nvSpPr>
            <p:spPr bwMode="auto">
              <a:xfrm>
                <a:off x="4094" y="1459"/>
                <a:ext cx="16" cy="14"/>
              </a:xfrm>
              <a:custGeom>
                <a:avLst/>
                <a:gdLst>
                  <a:gd name="T0" fmla="*/ 16 w 47"/>
                  <a:gd name="T1" fmla="*/ 13 h 45"/>
                  <a:gd name="T2" fmla="*/ 15 w 47"/>
                  <a:gd name="T3" fmla="*/ 13 h 45"/>
                  <a:gd name="T4" fmla="*/ 13 w 47"/>
                  <a:gd name="T5" fmla="*/ 12 h 45"/>
                  <a:gd name="T6" fmla="*/ 12 w 47"/>
                  <a:gd name="T7" fmla="*/ 12 h 45"/>
                  <a:gd name="T8" fmla="*/ 11 w 47"/>
                  <a:gd name="T9" fmla="*/ 12 h 45"/>
                  <a:gd name="T10" fmla="*/ 10 w 47"/>
                  <a:gd name="T11" fmla="*/ 12 h 45"/>
                  <a:gd name="T12" fmla="*/ 8 w 47"/>
                  <a:gd name="T13" fmla="*/ 11 h 45"/>
                  <a:gd name="T14" fmla="*/ 7 w 47"/>
                  <a:gd name="T15" fmla="*/ 11 h 45"/>
                  <a:gd name="T16" fmla="*/ 6 w 47"/>
                  <a:gd name="T17" fmla="*/ 9 h 45"/>
                  <a:gd name="T18" fmla="*/ 5 w 47"/>
                  <a:gd name="T19" fmla="*/ 9 h 45"/>
                  <a:gd name="T20" fmla="*/ 4 w 47"/>
                  <a:gd name="T21" fmla="*/ 8 h 45"/>
                  <a:gd name="T22" fmla="*/ 3 w 47"/>
                  <a:gd name="T23" fmla="*/ 7 h 45"/>
                  <a:gd name="T24" fmla="*/ 2 w 47"/>
                  <a:gd name="T25" fmla="*/ 6 h 45"/>
                  <a:gd name="T26" fmla="*/ 2 w 47"/>
                  <a:gd name="T27" fmla="*/ 4 h 45"/>
                  <a:gd name="T28" fmla="*/ 1 w 47"/>
                  <a:gd name="T29" fmla="*/ 3 h 45"/>
                  <a:gd name="T30" fmla="*/ 1 w 47"/>
                  <a:gd name="T31" fmla="*/ 2 h 45"/>
                  <a:gd name="T32" fmla="*/ 1 w 47"/>
                  <a:gd name="T33" fmla="*/ 0 h 45"/>
                  <a:gd name="T34" fmla="*/ 0 w 47"/>
                  <a:gd name="T35" fmla="*/ 1 h 45"/>
                  <a:gd name="T36" fmla="*/ 0 w 47"/>
                  <a:gd name="T37" fmla="*/ 2 h 45"/>
                  <a:gd name="T38" fmla="*/ 1 w 47"/>
                  <a:gd name="T39" fmla="*/ 4 h 45"/>
                  <a:gd name="T40" fmla="*/ 1 w 47"/>
                  <a:gd name="T41" fmla="*/ 6 h 45"/>
                  <a:gd name="T42" fmla="*/ 2 w 47"/>
                  <a:gd name="T43" fmla="*/ 7 h 45"/>
                  <a:gd name="T44" fmla="*/ 3 w 47"/>
                  <a:gd name="T45" fmla="*/ 8 h 45"/>
                  <a:gd name="T46" fmla="*/ 4 w 47"/>
                  <a:gd name="T47" fmla="*/ 9 h 45"/>
                  <a:gd name="T48" fmla="*/ 5 w 47"/>
                  <a:gd name="T49" fmla="*/ 10 h 45"/>
                  <a:gd name="T50" fmla="*/ 6 w 47"/>
                  <a:gd name="T51" fmla="*/ 11 h 45"/>
                  <a:gd name="T52" fmla="*/ 7 w 47"/>
                  <a:gd name="T53" fmla="*/ 12 h 45"/>
                  <a:gd name="T54" fmla="*/ 9 w 47"/>
                  <a:gd name="T55" fmla="*/ 12 h 45"/>
                  <a:gd name="T56" fmla="*/ 10 w 47"/>
                  <a:gd name="T57" fmla="*/ 12 h 45"/>
                  <a:gd name="T58" fmla="*/ 11 w 47"/>
                  <a:gd name="T59" fmla="*/ 13 h 45"/>
                  <a:gd name="T60" fmla="*/ 12 w 47"/>
                  <a:gd name="T61" fmla="*/ 14 h 45"/>
                  <a:gd name="T62" fmla="*/ 14 w 47"/>
                  <a:gd name="T63" fmla="*/ 14 h 45"/>
                  <a:gd name="T64" fmla="*/ 15 w 47"/>
                  <a:gd name="T65" fmla="*/ 14 h 45"/>
                  <a:gd name="T66" fmla="*/ 15 w 47"/>
                  <a:gd name="T67" fmla="*/ 13 h 45"/>
                  <a:gd name="T68" fmla="*/ 16 w 47"/>
                  <a:gd name="T69" fmla="*/ 14 h 45"/>
                  <a:gd name="T70" fmla="*/ 16 w 47"/>
                  <a:gd name="T71" fmla="*/ 14 h 45"/>
                  <a:gd name="T72" fmla="*/ 16 w 47"/>
                  <a:gd name="T73" fmla="*/ 14 h 45"/>
                  <a:gd name="T74" fmla="*/ 16 w 47"/>
                  <a:gd name="T75" fmla="*/ 14 h 45"/>
                  <a:gd name="T76" fmla="*/ 16 w 47"/>
                  <a:gd name="T77" fmla="*/ 14 h 45"/>
                  <a:gd name="T78" fmla="*/ 16 w 47"/>
                  <a:gd name="T79" fmla="*/ 13 h 45"/>
                  <a:gd name="T80" fmla="*/ 16 w 47"/>
                  <a:gd name="T81" fmla="*/ 13 h 45"/>
                  <a:gd name="T82" fmla="*/ 16 w 47"/>
                  <a:gd name="T83" fmla="*/ 13 h 45"/>
                  <a:gd name="T84" fmla="*/ 16 w 47"/>
                  <a:gd name="T85" fmla="*/ 13 h 45"/>
                  <a:gd name="T86" fmla="*/ 16 w 47"/>
                  <a:gd name="T87" fmla="*/ 13 h 45"/>
                  <a:gd name="T88" fmla="*/ 16 w 47"/>
                  <a:gd name="T89" fmla="*/ 13 h 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 h="45">
                    <a:moveTo>
                      <a:pt x="47" y="43"/>
                    </a:moveTo>
                    <a:lnTo>
                      <a:pt x="46" y="42"/>
                    </a:lnTo>
                    <a:lnTo>
                      <a:pt x="44" y="42"/>
                    </a:lnTo>
                    <a:lnTo>
                      <a:pt x="43" y="42"/>
                    </a:lnTo>
                    <a:lnTo>
                      <a:pt x="40" y="42"/>
                    </a:lnTo>
                    <a:lnTo>
                      <a:pt x="38" y="40"/>
                    </a:lnTo>
                    <a:lnTo>
                      <a:pt x="37" y="40"/>
                    </a:lnTo>
                    <a:lnTo>
                      <a:pt x="35" y="40"/>
                    </a:lnTo>
                    <a:lnTo>
                      <a:pt x="32" y="39"/>
                    </a:lnTo>
                    <a:lnTo>
                      <a:pt x="31" y="39"/>
                    </a:lnTo>
                    <a:lnTo>
                      <a:pt x="29" y="38"/>
                    </a:lnTo>
                    <a:lnTo>
                      <a:pt x="28" y="37"/>
                    </a:lnTo>
                    <a:lnTo>
                      <a:pt x="26" y="36"/>
                    </a:lnTo>
                    <a:lnTo>
                      <a:pt x="23" y="35"/>
                    </a:lnTo>
                    <a:lnTo>
                      <a:pt x="22" y="35"/>
                    </a:lnTo>
                    <a:lnTo>
                      <a:pt x="20" y="34"/>
                    </a:lnTo>
                    <a:lnTo>
                      <a:pt x="19" y="33"/>
                    </a:lnTo>
                    <a:lnTo>
                      <a:pt x="17" y="30"/>
                    </a:lnTo>
                    <a:lnTo>
                      <a:pt x="15" y="29"/>
                    </a:lnTo>
                    <a:lnTo>
                      <a:pt x="14" y="28"/>
                    </a:lnTo>
                    <a:lnTo>
                      <a:pt x="12" y="27"/>
                    </a:lnTo>
                    <a:lnTo>
                      <a:pt x="11" y="25"/>
                    </a:lnTo>
                    <a:lnTo>
                      <a:pt x="10" y="23"/>
                    </a:lnTo>
                    <a:lnTo>
                      <a:pt x="9" y="21"/>
                    </a:lnTo>
                    <a:lnTo>
                      <a:pt x="8" y="20"/>
                    </a:lnTo>
                    <a:lnTo>
                      <a:pt x="6" y="18"/>
                    </a:lnTo>
                    <a:lnTo>
                      <a:pt x="5" y="16"/>
                    </a:lnTo>
                    <a:lnTo>
                      <a:pt x="5" y="13"/>
                    </a:lnTo>
                    <a:lnTo>
                      <a:pt x="4" y="12"/>
                    </a:lnTo>
                    <a:lnTo>
                      <a:pt x="3" y="10"/>
                    </a:lnTo>
                    <a:lnTo>
                      <a:pt x="3" y="8"/>
                    </a:lnTo>
                    <a:lnTo>
                      <a:pt x="3" y="5"/>
                    </a:lnTo>
                    <a:lnTo>
                      <a:pt x="3" y="3"/>
                    </a:lnTo>
                    <a:lnTo>
                      <a:pt x="3" y="0"/>
                    </a:lnTo>
                    <a:lnTo>
                      <a:pt x="0" y="0"/>
                    </a:lnTo>
                    <a:lnTo>
                      <a:pt x="0" y="3"/>
                    </a:lnTo>
                    <a:lnTo>
                      <a:pt x="1" y="5"/>
                    </a:lnTo>
                    <a:lnTo>
                      <a:pt x="1" y="8"/>
                    </a:lnTo>
                    <a:lnTo>
                      <a:pt x="1" y="11"/>
                    </a:lnTo>
                    <a:lnTo>
                      <a:pt x="2" y="13"/>
                    </a:lnTo>
                    <a:lnTo>
                      <a:pt x="3" y="16"/>
                    </a:lnTo>
                    <a:lnTo>
                      <a:pt x="3" y="18"/>
                    </a:lnTo>
                    <a:lnTo>
                      <a:pt x="4" y="19"/>
                    </a:lnTo>
                    <a:lnTo>
                      <a:pt x="5" y="21"/>
                    </a:lnTo>
                    <a:lnTo>
                      <a:pt x="6" y="23"/>
                    </a:lnTo>
                    <a:lnTo>
                      <a:pt x="8" y="26"/>
                    </a:lnTo>
                    <a:lnTo>
                      <a:pt x="10" y="27"/>
                    </a:lnTo>
                    <a:lnTo>
                      <a:pt x="11" y="29"/>
                    </a:lnTo>
                    <a:lnTo>
                      <a:pt x="12" y="30"/>
                    </a:lnTo>
                    <a:lnTo>
                      <a:pt x="14" y="31"/>
                    </a:lnTo>
                    <a:lnTo>
                      <a:pt x="15" y="34"/>
                    </a:lnTo>
                    <a:lnTo>
                      <a:pt x="18" y="35"/>
                    </a:lnTo>
                    <a:lnTo>
                      <a:pt x="19" y="36"/>
                    </a:lnTo>
                    <a:lnTo>
                      <a:pt x="21" y="37"/>
                    </a:lnTo>
                    <a:lnTo>
                      <a:pt x="22" y="38"/>
                    </a:lnTo>
                    <a:lnTo>
                      <a:pt x="25" y="39"/>
                    </a:lnTo>
                    <a:lnTo>
                      <a:pt x="27" y="40"/>
                    </a:lnTo>
                    <a:lnTo>
                      <a:pt x="28" y="40"/>
                    </a:lnTo>
                    <a:lnTo>
                      <a:pt x="30" y="42"/>
                    </a:lnTo>
                    <a:lnTo>
                      <a:pt x="32" y="43"/>
                    </a:lnTo>
                    <a:lnTo>
                      <a:pt x="35" y="43"/>
                    </a:lnTo>
                    <a:lnTo>
                      <a:pt x="36" y="44"/>
                    </a:lnTo>
                    <a:lnTo>
                      <a:pt x="38" y="44"/>
                    </a:lnTo>
                    <a:lnTo>
                      <a:pt x="40" y="44"/>
                    </a:lnTo>
                    <a:lnTo>
                      <a:pt x="42" y="45"/>
                    </a:lnTo>
                    <a:lnTo>
                      <a:pt x="44" y="45"/>
                    </a:lnTo>
                    <a:lnTo>
                      <a:pt x="46" y="45"/>
                    </a:lnTo>
                    <a:lnTo>
                      <a:pt x="45" y="43"/>
                    </a:lnTo>
                    <a:lnTo>
                      <a:pt x="46" y="45"/>
                    </a:lnTo>
                    <a:lnTo>
                      <a:pt x="47" y="44"/>
                    </a:lnTo>
                    <a:lnTo>
                      <a:pt x="47" y="43"/>
                    </a:lnTo>
                    <a:lnTo>
                      <a:pt x="47" y="42"/>
                    </a:lnTo>
                    <a:lnTo>
                      <a:pt x="46" y="42"/>
                    </a:lnTo>
                    <a:lnTo>
                      <a:pt x="47" y="43"/>
                    </a:lnTo>
                    <a:close/>
                  </a:path>
                </a:pathLst>
              </a:custGeom>
              <a:solidFill>
                <a:srgbClr val="800000"/>
              </a:solidFill>
              <a:ln w="0">
                <a:solidFill>
                  <a:srgbClr val="000000"/>
                </a:solidFill>
                <a:prstDash val="solid"/>
                <a:round/>
                <a:headEnd/>
                <a:tailEnd/>
              </a:ln>
            </p:spPr>
            <p:txBody>
              <a:bodyPr/>
              <a:lstStyle/>
              <a:p>
                <a:endParaRPr lang="en-US"/>
              </a:p>
            </p:txBody>
          </p:sp>
          <p:sp>
            <p:nvSpPr>
              <p:cNvPr id="23767" name="Freeform 524"/>
              <p:cNvSpPr>
                <a:spLocks/>
              </p:cNvSpPr>
              <p:nvPr/>
            </p:nvSpPr>
            <p:spPr bwMode="auto">
              <a:xfrm>
                <a:off x="4110" y="1472"/>
                <a:ext cx="16" cy="38"/>
              </a:xfrm>
              <a:custGeom>
                <a:avLst/>
                <a:gdLst>
                  <a:gd name="T0" fmla="*/ 16 w 52"/>
                  <a:gd name="T1" fmla="*/ 36 h 118"/>
                  <a:gd name="T2" fmla="*/ 14 w 52"/>
                  <a:gd name="T3" fmla="*/ 36 h 118"/>
                  <a:gd name="T4" fmla="*/ 13 w 52"/>
                  <a:gd name="T5" fmla="*/ 37 h 118"/>
                  <a:gd name="T6" fmla="*/ 12 w 52"/>
                  <a:gd name="T7" fmla="*/ 37 h 118"/>
                  <a:gd name="T8" fmla="*/ 11 w 52"/>
                  <a:gd name="T9" fmla="*/ 37 h 118"/>
                  <a:gd name="T10" fmla="*/ 10 w 52"/>
                  <a:gd name="T11" fmla="*/ 37 h 118"/>
                  <a:gd name="T12" fmla="*/ 9 w 52"/>
                  <a:gd name="T13" fmla="*/ 36 h 118"/>
                  <a:gd name="T14" fmla="*/ 8 w 52"/>
                  <a:gd name="T15" fmla="*/ 36 h 118"/>
                  <a:gd name="T16" fmla="*/ 7 w 52"/>
                  <a:gd name="T17" fmla="*/ 34 h 118"/>
                  <a:gd name="T18" fmla="*/ 6 w 52"/>
                  <a:gd name="T19" fmla="*/ 33 h 118"/>
                  <a:gd name="T20" fmla="*/ 5 w 52"/>
                  <a:gd name="T21" fmla="*/ 30 h 118"/>
                  <a:gd name="T22" fmla="*/ 5 w 52"/>
                  <a:gd name="T23" fmla="*/ 27 h 118"/>
                  <a:gd name="T24" fmla="*/ 4 w 52"/>
                  <a:gd name="T25" fmla="*/ 23 h 118"/>
                  <a:gd name="T26" fmla="*/ 3 w 52"/>
                  <a:gd name="T27" fmla="*/ 19 h 118"/>
                  <a:gd name="T28" fmla="*/ 2 w 52"/>
                  <a:gd name="T29" fmla="*/ 14 h 118"/>
                  <a:gd name="T30" fmla="*/ 2 w 52"/>
                  <a:gd name="T31" fmla="*/ 7 h 118"/>
                  <a:gd name="T32" fmla="*/ 1 w 52"/>
                  <a:gd name="T33" fmla="*/ 0 h 118"/>
                  <a:gd name="T34" fmla="*/ 0 w 52"/>
                  <a:gd name="T35" fmla="*/ 4 h 118"/>
                  <a:gd name="T36" fmla="*/ 1 w 52"/>
                  <a:gd name="T37" fmla="*/ 11 h 118"/>
                  <a:gd name="T38" fmla="*/ 2 w 52"/>
                  <a:gd name="T39" fmla="*/ 16 h 118"/>
                  <a:gd name="T40" fmla="*/ 2 w 52"/>
                  <a:gd name="T41" fmla="*/ 22 h 118"/>
                  <a:gd name="T42" fmla="*/ 3 w 52"/>
                  <a:gd name="T43" fmla="*/ 25 h 118"/>
                  <a:gd name="T44" fmla="*/ 4 w 52"/>
                  <a:gd name="T45" fmla="*/ 29 h 118"/>
                  <a:gd name="T46" fmla="*/ 5 w 52"/>
                  <a:gd name="T47" fmla="*/ 32 h 118"/>
                  <a:gd name="T48" fmla="*/ 6 w 52"/>
                  <a:gd name="T49" fmla="*/ 34 h 118"/>
                  <a:gd name="T50" fmla="*/ 7 w 52"/>
                  <a:gd name="T51" fmla="*/ 36 h 118"/>
                  <a:gd name="T52" fmla="*/ 8 w 52"/>
                  <a:gd name="T53" fmla="*/ 37 h 118"/>
                  <a:gd name="T54" fmla="*/ 9 w 52"/>
                  <a:gd name="T55" fmla="*/ 38 h 118"/>
                  <a:gd name="T56" fmla="*/ 10 w 52"/>
                  <a:gd name="T57" fmla="*/ 38 h 118"/>
                  <a:gd name="T58" fmla="*/ 11 w 52"/>
                  <a:gd name="T59" fmla="*/ 38 h 118"/>
                  <a:gd name="T60" fmla="*/ 13 w 52"/>
                  <a:gd name="T61" fmla="*/ 38 h 118"/>
                  <a:gd name="T62" fmla="*/ 14 w 52"/>
                  <a:gd name="T63" fmla="*/ 38 h 118"/>
                  <a:gd name="T64" fmla="*/ 15 w 52"/>
                  <a:gd name="T65" fmla="*/ 38 h 118"/>
                  <a:gd name="T66" fmla="*/ 15 w 52"/>
                  <a:gd name="T67" fmla="*/ 37 h 118"/>
                  <a:gd name="T68" fmla="*/ 16 w 52"/>
                  <a:gd name="T69" fmla="*/ 37 h 118"/>
                  <a:gd name="T70" fmla="*/ 16 w 52"/>
                  <a:gd name="T71" fmla="*/ 37 h 118"/>
                  <a:gd name="T72" fmla="*/ 16 w 52"/>
                  <a:gd name="T73" fmla="*/ 37 h 118"/>
                  <a:gd name="T74" fmla="*/ 16 w 52"/>
                  <a:gd name="T75" fmla="*/ 37 h 118"/>
                  <a:gd name="T76" fmla="*/ 16 w 52"/>
                  <a:gd name="T77" fmla="*/ 37 h 118"/>
                  <a:gd name="T78" fmla="*/ 16 w 52"/>
                  <a:gd name="T79" fmla="*/ 37 h 118"/>
                  <a:gd name="T80" fmla="*/ 16 w 52"/>
                  <a:gd name="T81" fmla="*/ 36 h 118"/>
                  <a:gd name="T82" fmla="*/ 16 w 52"/>
                  <a:gd name="T83" fmla="*/ 36 h 118"/>
                  <a:gd name="T84" fmla="*/ 16 w 52"/>
                  <a:gd name="T85" fmla="*/ 36 h 118"/>
                  <a:gd name="T86" fmla="*/ 16 w 52"/>
                  <a:gd name="T87" fmla="*/ 36 h 118"/>
                  <a:gd name="T88" fmla="*/ 16 w 52"/>
                  <a:gd name="T89" fmla="*/ 36 h 118"/>
                  <a:gd name="T90" fmla="*/ 16 w 52"/>
                  <a:gd name="T91" fmla="*/ 36 h 1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2" h="118">
                    <a:moveTo>
                      <a:pt x="52" y="113"/>
                    </a:moveTo>
                    <a:lnTo>
                      <a:pt x="51" y="112"/>
                    </a:lnTo>
                    <a:lnTo>
                      <a:pt x="49" y="113"/>
                    </a:lnTo>
                    <a:lnTo>
                      <a:pt x="47" y="113"/>
                    </a:lnTo>
                    <a:lnTo>
                      <a:pt x="44" y="114"/>
                    </a:lnTo>
                    <a:lnTo>
                      <a:pt x="42" y="114"/>
                    </a:lnTo>
                    <a:lnTo>
                      <a:pt x="41" y="114"/>
                    </a:lnTo>
                    <a:lnTo>
                      <a:pt x="39" y="115"/>
                    </a:lnTo>
                    <a:lnTo>
                      <a:pt x="37" y="115"/>
                    </a:lnTo>
                    <a:lnTo>
                      <a:pt x="35" y="115"/>
                    </a:lnTo>
                    <a:lnTo>
                      <a:pt x="34" y="114"/>
                    </a:lnTo>
                    <a:lnTo>
                      <a:pt x="32" y="114"/>
                    </a:lnTo>
                    <a:lnTo>
                      <a:pt x="31" y="113"/>
                    </a:lnTo>
                    <a:lnTo>
                      <a:pt x="28" y="113"/>
                    </a:lnTo>
                    <a:lnTo>
                      <a:pt x="27" y="112"/>
                    </a:lnTo>
                    <a:lnTo>
                      <a:pt x="26" y="111"/>
                    </a:lnTo>
                    <a:lnTo>
                      <a:pt x="24" y="109"/>
                    </a:lnTo>
                    <a:lnTo>
                      <a:pt x="23" y="106"/>
                    </a:lnTo>
                    <a:lnTo>
                      <a:pt x="22" y="104"/>
                    </a:lnTo>
                    <a:lnTo>
                      <a:pt x="20" y="101"/>
                    </a:lnTo>
                    <a:lnTo>
                      <a:pt x="18" y="97"/>
                    </a:lnTo>
                    <a:lnTo>
                      <a:pt x="17" y="94"/>
                    </a:lnTo>
                    <a:lnTo>
                      <a:pt x="16" y="89"/>
                    </a:lnTo>
                    <a:lnTo>
                      <a:pt x="15" y="84"/>
                    </a:lnTo>
                    <a:lnTo>
                      <a:pt x="14" y="79"/>
                    </a:lnTo>
                    <a:lnTo>
                      <a:pt x="13" y="72"/>
                    </a:lnTo>
                    <a:lnTo>
                      <a:pt x="10" y="65"/>
                    </a:lnTo>
                    <a:lnTo>
                      <a:pt x="9" y="59"/>
                    </a:lnTo>
                    <a:lnTo>
                      <a:pt x="8" y="51"/>
                    </a:lnTo>
                    <a:lnTo>
                      <a:pt x="7" y="42"/>
                    </a:lnTo>
                    <a:lnTo>
                      <a:pt x="6" y="33"/>
                    </a:lnTo>
                    <a:lnTo>
                      <a:pt x="5" y="22"/>
                    </a:lnTo>
                    <a:lnTo>
                      <a:pt x="3" y="11"/>
                    </a:lnTo>
                    <a:lnTo>
                      <a:pt x="2" y="0"/>
                    </a:lnTo>
                    <a:lnTo>
                      <a:pt x="0" y="0"/>
                    </a:lnTo>
                    <a:lnTo>
                      <a:pt x="1" y="11"/>
                    </a:lnTo>
                    <a:lnTo>
                      <a:pt x="2" y="22"/>
                    </a:lnTo>
                    <a:lnTo>
                      <a:pt x="3" y="33"/>
                    </a:lnTo>
                    <a:lnTo>
                      <a:pt x="5" y="42"/>
                    </a:lnTo>
                    <a:lnTo>
                      <a:pt x="6" y="51"/>
                    </a:lnTo>
                    <a:lnTo>
                      <a:pt x="7" y="59"/>
                    </a:lnTo>
                    <a:lnTo>
                      <a:pt x="8" y="67"/>
                    </a:lnTo>
                    <a:lnTo>
                      <a:pt x="9" y="73"/>
                    </a:lnTo>
                    <a:lnTo>
                      <a:pt x="11" y="79"/>
                    </a:lnTo>
                    <a:lnTo>
                      <a:pt x="13" y="85"/>
                    </a:lnTo>
                    <a:lnTo>
                      <a:pt x="14" y="90"/>
                    </a:lnTo>
                    <a:lnTo>
                      <a:pt x="15" y="95"/>
                    </a:lnTo>
                    <a:lnTo>
                      <a:pt x="16" y="98"/>
                    </a:lnTo>
                    <a:lnTo>
                      <a:pt x="18" y="103"/>
                    </a:lnTo>
                    <a:lnTo>
                      <a:pt x="19" y="105"/>
                    </a:lnTo>
                    <a:lnTo>
                      <a:pt x="20" y="109"/>
                    </a:lnTo>
                    <a:lnTo>
                      <a:pt x="23" y="111"/>
                    </a:lnTo>
                    <a:lnTo>
                      <a:pt x="24" y="112"/>
                    </a:lnTo>
                    <a:lnTo>
                      <a:pt x="26" y="114"/>
                    </a:lnTo>
                    <a:lnTo>
                      <a:pt x="27" y="115"/>
                    </a:lnTo>
                    <a:lnTo>
                      <a:pt x="30" y="117"/>
                    </a:lnTo>
                    <a:lnTo>
                      <a:pt x="32" y="118"/>
                    </a:lnTo>
                    <a:lnTo>
                      <a:pt x="33" y="118"/>
                    </a:lnTo>
                    <a:lnTo>
                      <a:pt x="35" y="118"/>
                    </a:lnTo>
                    <a:lnTo>
                      <a:pt x="37" y="118"/>
                    </a:lnTo>
                    <a:lnTo>
                      <a:pt x="39" y="118"/>
                    </a:lnTo>
                    <a:lnTo>
                      <a:pt x="41" y="118"/>
                    </a:lnTo>
                    <a:lnTo>
                      <a:pt x="43" y="118"/>
                    </a:lnTo>
                    <a:lnTo>
                      <a:pt x="45" y="117"/>
                    </a:lnTo>
                    <a:lnTo>
                      <a:pt x="47" y="117"/>
                    </a:lnTo>
                    <a:lnTo>
                      <a:pt x="49" y="117"/>
                    </a:lnTo>
                    <a:lnTo>
                      <a:pt x="51" y="115"/>
                    </a:lnTo>
                    <a:lnTo>
                      <a:pt x="50" y="114"/>
                    </a:lnTo>
                    <a:lnTo>
                      <a:pt x="51" y="115"/>
                    </a:lnTo>
                    <a:lnTo>
                      <a:pt x="52" y="115"/>
                    </a:lnTo>
                    <a:lnTo>
                      <a:pt x="52" y="114"/>
                    </a:lnTo>
                    <a:lnTo>
                      <a:pt x="52" y="113"/>
                    </a:lnTo>
                    <a:lnTo>
                      <a:pt x="51" y="112"/>
                    </a:lnTo>
                    <a:lnTo>
                      <a:pt x="52" y="113"/>
                    </a:lnTo>
                    <a:close/>
                  </a:path>
                </a:pathLst>
              </a:custGeom>
              <a:solidFill>
                <a:srgbClr val="800000"/>
              </a:solidFill>
              <a:ln w="0">
                <a:solidFill>
                  <a:srgbClr val="000000"/>
                </a:solidFill>
                <a:prstDash val="solid"/>
                <a:round/>
                <a:headEnd/>
                <a:tailEnd/>
              </a:ln>
            </p:spPr>
            <p:txBody>
              <a:bodyPr/>
              <a:lstStyle/>
              <a:p>
                <a:endParaRPr lang="en-US"/>
              </a:p>
            </p:txBody>
          </p:sp>
          <p:sp>
            <p:nvSpPr>
              <p:cNvPr id="23768" name="Freeform 525"/>
              <p:cNvSpPr>
                <a:spLocks/>
              </p:cNvSpPr>
              <p:nvPr/>
            </p:nvSpPr>
            <p:spPr bwMode="auto">
              <a:xfrm>
                <a:off x="4124" y="1508"/>
                <a:ext cx="31" cy="43"/>
              </a:xfrm>
              <a:custGeom>
                <a:avLst/>
                <a:gdLst>
                  <a:gd name="T0" fmla="*/ 31 w 95"/>
                  <a:gd name="T1" fmla="*/ 42 h 134"/>
                  <a:gd name="T2" fmla="*/ 28 w 95"/>
                  <a:gd name="T3" fmla="*/ 40 h 134"/>
                  <a:gd name="T4" fmla="*/ 26 w 95"/>
                  <a:gd name="T5" fmla="*/ 38 h 134"/>
                  <a:gd name="T6" fmla="*/ 24 w 95"/>
                  <a:gd name="T7" fmla="*/ 36 h 134"/>
                  <a:gd name="T8" fmla="*/ 22 w 95"/>
                  <a:gd name="T9" fmla="*/ 34 h 134"/>
                  <a:gd name="T10" fmla="*/ 20 w 95"/>
                  <a:gd name="T11" fmla="*/ 31 h 134"/>
                  <a:gd name="T12" fmla="*/ 17 w 95"/>
                  <a:gd name="T13" fmla="*/ 29 h 134"/>
                  <a:gd name="T14" fmla="*/ 15 w 95"/>
                  <a:gd name="T15" fmla="*/ 26 h 134"/>
                  <a:gd name="T16" fmla="*/ 14 w 95"/>
                  <a:gd name="T17" fmla="*/ 23 h 134"/>
                  <a:gd name="T18" fmla="*/ 12 w 95"/>
                  <a:gd name="T19" fmla="*/ 21 h 134"/>
                  <a:gd name="T20" fmla="*/ 10 w 95"/>
                  <a:gd name="T21" fmla="*/ 18 h 134"/>
                  <a:gd name="T22" fmla="*/ 8 w 95"/>
                  <a:gd name="T23" fmla="*/ 15 h 134"/>
                  <a:gd name="T24" fmla="*/ 7 w 95"/>
                  <a:gd name="T25" fmla="*/ 12 h 134"/>
                  <a:gd name="T26" fmla="*/ 5 w 95"/>
                  <a:gd name="T27" fmla="*/ 9 h 134"/>
                  <a:gd name="T28" fmla="*/ 4 w 95"/>
                  <a:gd name="T29" fmla="*/ 6 h 134"/>
                  <a:gd name="T30" fmla="*/ 2 w 95"/>
                  <a:gd name="T31" fmla="*/ 3 h 134"/>
                  <a:gd name="T32" fmla="*/ 1 w 95"/>
                  <a:gd name="T33" fmla="*/ 0 h 134"/>
                  <a:gd name="T34" fmla="*/ 1 w 95"/>
                  <a:gd name="T35" fmla="*/ 2 h 134"/>
                  <a:gd name="T36" fmla="*/ 2 w 95"/>
                  <a:gd name="T37" fmla="*/ 5 h 134"/>
                  <a:gd name="T38" fmla="*/ 4 w 95"/>
                  <a:gd name="T39" fmla="*/ 8 h 134"/>
                  <a:gd name="T40" fmla="*/ 5 w 95"/>
                  <a:gd name="T41" fmla="*/ 11 h 134"/>
                  <a:gd name="T42" fmla="*/ 7 w 95"/>
                  <a:gd name="T43" fmla="*/ 14 h 134"/>
                  <a:gd name="T44" fmla="*/ 8 w 95"/>
                  <a:gd name="T45" fmla="*/ 17 h 134"/>
                  <a:gd name="T46" fmla="*/ 10 w 95"/>
                  <a:gd name="T47" fmla="*/ 20 h 134"/>
                  <a:gd name="T48" fmla="*/ 12 w 95"/>
                  <a:gd name="T49" fmla="*/ 23 h 134"/>
                  <a:gd name="T50" fmla="*/ 14 w 95"/>
                  <a:gd name="T51" fmla="*/ 26 h 134"/>
                  <a:gd name="T52" fmla="*/ 16 w 95"/>
                  <a:gd name="T53" fmla="*/ 28 h 134"/>
                  <a:gd name="T54" fmla="*/ 18 w 95"/>
                  <a:gd name="T55" fmla="*/ 30 h 134"/>
                  <a:gd name="T56" fmla="*/ 20 w 95"/>
                  <a:gd name="T57" fmla="*/ 33 h 134"/>
                  <a:gd name="T58" fmla="*/ 22 w 95"/>
                  <a:gd name="T59" fmla="*/ 36 h 134"/>
                  <a:gd name="T60" fmla="*/ 24 w 95"/>
                  <a:gd name="T61" fmla="*/ 38 h 134"/>
                  <a:gd name="T62" fmla="*/ 26 w 95"/>
                  <a:gd name="T63" fmla="*/ 40 h 134"/>
                  <a:gd name="T64" fmla="*/ 29 w 95"/>
                  <a:gd name="T65" fmla="*/ 42 h 134"/>
                  <a:gd name="T66" fmla="*/ 30 w 95"/>
                  <a:gd name="T67" fmla="*/ 43 h 134"/>
                  <a:gd name="T68" fmla="*/ 30 w 95"/>
                  <a:gd name="T69" fmla="*/ 43 h 134"/>
                  <a:gd name="T70" fmla="*/ 30 w 95"/>
                  <a:gd name="T71" fmla="*/ 43 h 134"/>
                  <a:gd name="T72" fmla="*/ 31 w 95"/>
                  <a:gd name="T73" fmla="*/ 43 h 134"/>
                  <a:gd name="T74" fmla="*/ 31 w 95"/>
                  <a:gd name="T75" fmla="*/ 43 h 134"/>
                  <a:gd name="T76" fmla="*/ 31 w 95"/>
                  <a:gd name="T77" fmla="*/ 43 h 134"/>
                  <a:gd name="T78" fmla="*/ 31 w 95"/>
                  <a:gd name="T79" fmla="*/ 43 h 134"/>
                  <a:gd name="T80" fmla="*/ 31 w 95"/>
                  <a:gd name="T81" fmla="*/ 43 h 134"/>
                  <a:gd name="T82" fmla="*/ 31 w 95"/>
                  <a:gd name="T83" fmla="*/ 43 h 134"/>
                  <a:gd name="T84" fmla="*/ 31 w 95"/>
                  <a:gd name="T85" fmla="*/ 42 h 134"/>
                  <a:gd name="T86" fmla="*/ 31 w 95"/>
                  <a:gd name="T87" fmla="*/ 42 h 134"/>
                  <a:gd name="T88" fmla="*/ 31 w 95"/>
                  <a:gd name="T89" fmla="*/ 42 h 134"/>
                  <a:gd name="T90" fmla="*/ 31 w 95"/>
                  <a:gd name="T91" fmla="*/ 42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 h="134">
                    <a:moveTo>
                      <a:pt x="94" y="131"/>
                    </a:moveTo>
                    <a:lnTo>
                      <a:pt x="94" y="131"/>
                    </a:lnTo>
                    <a:lnTo>
                      <a:pt x="91" y="128"/>
                    </a:lnTo>
                    <a:lnTo>
                      <a:pt x="87" y="125"/>
                    </a:lnTo>
                    <a:lnTo>
                      <a:pt x="84" y="122"/>
                    </a:lnTo>
                    <a:lnTo>
                      <a:pt x="80" y="118"/>
                    </a:lnTo>
                    <a:lnTo>
                      <a:pt x="77" y="116"/>
                    </a:lnTo>
                    <a:lnTo>
                      <a:pt x="73" y="111"/>
                    </a:lnTo>
                    <a:lnTo>
                      <a:pt x="70" y="108"/>
                    </a:lnTo>
                    <a:lnTo>
                      <a:pt x="67" y="105"/>
                    </a:lnTo>
                    <a:lnTo>
                      <a:pt x="63" y="101"/>
                    </a:lnTo>
                    <a:lnTo>
                      <a:pt x="60" y="98"/>
                    </a:lnTo>
                    <a:lnTo>
                      <a:pt x="56" y="93"/>
                    </a:lnTo>
                    <a:lnTo>
                      <a:pt x="53" y="90"/>
                    </a:lnTo>
                    <a:lnTo>
                      <a:pt x="51" y="85"/>
                    </a:lnTo>
                    <a:lnTo>
                      <a:pt x="47" y="82"/>
                    </a:lnTo>
                    <a:lnTo>
                      <a:pt x="44" y="77"/>
                    </a:lnTo>
                    <a:lnTo>
                      <a:pt x="42" y="73"/>
                    </a:lnTo>
                    <a:lnTo>
                      <a:pt x="38" y="69"/>
                    </a:lnTo>
                    <a:lnTo>
                      <a:pt x="36" y="65"/>
                    </a:lnTo>
                    <a:lnTo>
                      <a:pt x="33" y="60"/>
                    </a:lnTo>
                    <a:lnTo>
                      <a:pt x="30" y="56"/>
                    </a:lnTo>
                    <a:lnTo>
                      <a:pt x="28" y="51"/>
                    </a:lnTo>
                    <a:lnTo>
                      <a:pt x="25" y="47"/>
                    </a:lnTo>
                    <a:lnTo>
                      <a:pt x="22" y="42"/>
                    </a:lnTo>
                    <a:lnTo>
                      <a:pt x="20" y="38"/>
                    </a:lnTo>
                    <a:lnTo>
                      <a:pt x="18" y="33"/>
                    </a:lnTo>
                    <a:lnTo>
                      <a:pt x="16" y="29"/>
                    </a:lnTo>
                    <a:lnTo>
                      <a:pt x="13" y="24"/>
                    </a:lnTo>
                    <a:lnTo>
                      <a:pt x="11" y="20"/>
                    </a:lnTo>
                    <a:lnTo>
                      <a:pt x="9" y="15"/>
                    </a:lnTo>
                    <a:lnTo>
                      <a:pt x="7" y="9"/>
                    </a:lnTo>
                    <a:lnTo>
                      <a:pt x="4" y="5"/>
                    </a:lnTo>
                    <a:lnTo>
                      <a:pt x="2" y="0"/>
                    </a:lnTo>
                    <a:lnTo>
                      <a:pt x="0" y="1"/>
                    </a:lnTo>
                    <a:lnTo>
                      <a:pt x="2" y="6"/>
                    </a:lnTo>
                    <a:lnTo>
                      <a:pt x="4" y="12"/>
                    </a:lnTo>
                    <a:lnTo>
                      <a:pt x="7" y="16"/>
                    </a:lnTo>
                    <a:lnTo>
                      <a:pt x="9" y="21"/>
                    </a:lnTo>
                    <a:lnTo>
                      <a:pt x="11" y="25"/>
                    </a:lnTo>
                    <a:lnTo>
                      <a:pt x="13" y="30"/>
                    </a:lnTo>
                    <a:lnTo>
                      <a:pt x="16" y="35"/>
                    </a:lnTo>
                    <a:lnTo>
                      <a:pt x="18" y="40"/>
                    </a:lnTo>
                    <a:lnTo>
                      <a:pt x="20" y="44"/>
                    </a:lnTo>
                    <a:lnTo>
                      <a:pt x="22" y="49"/>
                    </a:lnTo>
                    <a:lnTo>
                      <a:pt x="26" y="54"/>
                    </a:lnTo>
                    <a:lnTo>
                      <a:pt x="28" y="58"/>
                    </a:lnTo>
                    <a:lnTo>
                      <a:pt x="30" y="63"/>
                    </a:lnTo>
                    <a:lnTo>
                      <a:pt x="34" y="67"/>
                    </a:lnTo>
                    <a:lnTo>
                      <a:pt x="37" y="71"/>
                    </a:lnTo>
                    <a:lnTo>
                      <a:pt x="39" y="75"/>
                    </a:lnTo>
                    <a:lnTo>
                      <a:pt x="43" y="80"/>
                    </a:lnTo>
                    <a:lnTo>
                      <a:pt x="45" y="83"/>
                    </a:lnTo>
                    <a:lnTo>
                      <a:pt x="49" y="88"/>
                    </a:lnTo>
                    <a:lnTo>
                      <a:pt x="52" y="92"/>
                    </a:lnTo>
                    <a:lnTo>
                      <a:pt x="55" y="95"/>
                    </a:lnTo>
                    <a:lnTo>
                      <a:pt x="58" y="100"/>
                    </a:lnTo>
                    <a:lnTo>
                      <a:pt x="61" y="103"/>
                    </a:lnTo>
                    <a:lnTo>
                      <a:pt x="64" y="107"/>
                    </a:lnTo>
                    <a:lnTo>
                      <a:pt x="68" y="111"/>
                    </a:lnTo>
                    <a:lnTo>
                      <a:pt x="71" y="115"/>
                    </a:lnTo>
                    <a:lnTo>
                      <a:pt x="75" y="117"/>
                    </a:lnTo>
                    <a:lnTo>
                      <a:pt x="78" y="122"/>
                    </a:lnTo>
                    <a:lnTo>
                      <a:pt x="81" y="125"/>
                    </a:lnTo>
                    <a:lnTo>
                      <a:pt x="85" y="127"/>
                    </a:lnTo>
                    <a:lnTo>
                      <a:pt x="89" y="131"/>
                    </a:lnTo>
                    <a:lnTo>
                      <a:pt x="93" y="134"/>
                    </a:lnTo>
                    <a:lnTo>
                      <a:pt x="94" y="134"/>
                    </a:lnTo>
                    <a:lnTo>
                      <a:pt x="94" y="133"/>
                    </a:lnTo>
                    <a:lnTo>
                      <a:pt x="95" y="133"/>
                    </a:lnTo>
                    <a:lnTo>
                      <a:pt x="95" y="132"/>
                    </a:lnTo>
                    <a:lnTo>
                      <a:pt x="94" y="132"/>
                    </a:lnTo>
                    <a:lnTo>
                      <a:pt x="94" y="131"/>
                    </a:lnTo>
                    <a:close/>
                  </a:path>
                </a:pathLst>
              </a:custGeom>
              <a:solidFill>
                <a:srgbClr val="800000"/>
              </a:solidFill>
              <a:ln w="0">
                <a:solidFill>
                  <a:srgbClr val="000000"/>
                </a:solidFill>
                <a:prstDash val="solid"/>
                <a:round/>
                <a:headEnd/>
                <a:tailEnd/>
              </a:ln>
            </p:spPr>
            <p:txBody>
              <a:bodyPr/>
              <a:lstStyle/>
              <a:p>
                <a:endParaRPr lang="en-US"/>
              </a:p>
            </p:txBody>
          </p:sp>
          <p:sp>
            <p:nvSpPr>
              <p:cNvPr id="23769" name="Freeform 526"/>
              <p:cNvSpPr>
                <a:spLocks/>
              </p:cNvSpPr>
              <p:nvPr/>
            </p:nvSpPr>
            <p:spPr bwMode="auto">
              <a:xfrm>
                <a:off x="4155" y="1549"/>
                <a:ext cx="61" cy="30"/>
              </a:xfrm>
              <a:custGeom>
                <a:avLst/>
                <a:gdLst>
                  <a:gd name="T0" fmla="*/ 60 w 191"/>
                  <a:gd name="T1" fmla="*/ 28 h 95"/>
                  <a:gd name="T2" fmla="*/ 54 w 191"/>
                  <a:gd name="T3" fmla="*/ 29 h 95"/>
                  <a:gd name="T4" fmla="*/ 48 w 191"/>
                  <a:gd name="T5" fmla="*/ 29 h 95"/>
                  <a:gd name="T6" fmla="*/ 43 w 191"/>
                  <a:gd name="T7" fmla="*/ 29 h 95"/>
                  <a:gd name="T8" fmla="*/ 38 w 191"/>
                  <a:gd name="T9" fmla="*/ 28 h 95"/>
                  <a:gd name="T10" fmla="*/ 33 w 191"/>
                  <a:gd name="T11" fmla="*/ 27 h 95"/>
                  <a:gd name="T12" fmla="*/ 30 w 191"/>
                  <a:gd name="T13" fmla="*/ 27 h 95"/>
                  <a:gd name="T14" fmla="*/ 26 w 191"/>
                  <a:gd name="T15" fmla="*/ 25 h 95"/>
                  <a:gd name="T16" fmla="*/ 23 w 191"/>
                  <a:gd name="T17" fmla="*/ 23 h 95"/>
                  <a:gd name="T18" fmla="*/ 19 w 191"/>
                  <a:gd name="T19" fmla="*/ 21 h 95"/>
                  <a:gd name="T20" fmla="*/ 17 w 191"/>
                  <a:gd name="T21" fmla="*/ 19 h 95"/>
                  <a:gd name="T22" fmla="*/ 14 w 191"/>
                  <a:gd name="T23" fmla="*/ 16 h 95"/>
                  <a:gd name="T24" fmla="*/ 11 w 191"/>
                  <a:gd name="T25" fmla="*/ 13 h 95"/>
                  <a:gd name="T26" fmla="*/ 9 w 191"/>
                  <a:gd name="T27" fmla="*/ 10 h 95"/>
                  <a:gd name="T28" fmla="*/ 6 w 191"/>
                  <a:gd name="T29" fmla="*/ 7 h 95"/>
                  <a:gd name="T30" fmla="*/ 3 w 191"/>
                  <a:gd name="T31" fmla="*/ 3 h 95"/>
                  <a:gd name="T32" fmla="*/ 0 w 191"/>
                  <a:gd name="T33" fmla="*/ 0 h 95"/>
                  <a:gd name="T34" fmla="*/ 1 w 191"/>
                  <a:gd name="T35" fmla="*/ 3 h 95"/>
                  <a:gd name="T36" fmla="*/ 4 w 191"/>
                  <a:gd name="T37" fmla="*/ 6 h 95"/>
                  <a:gd name="T38" fmla="*/ 7 w 191"/>
                  <a:gd name="T39" fmla="*/ 9 h 95"/>
                  <a:gd name="T40" fmla="*/ 10 w 191"/>
                  <a:gd name="T41" fmla="*/ 12 h 95"/>
                  <a:gd name="T42" fmla="*/ 12 w 191"/>
                  <a:gd name="T43" fmla="*/ 15 h 95"/>
                  <a:gd name="T44" fmla="*/ 15 w 191"/>
                  <a:gd name="T45" fmla="*/ 18 h 95"/>
                  <a:gd name="T46" fmla="*/ 18 w 191"/>
                  <a:gd name="T47" fmla="*/ 21 h 95"/>
                  <a:gd name="T48" fmla="*/ 20 w 191"/>
                  <a:gd name="T49" fmla="*/ 23 h 95"/>
                  <a:gd name="T50" fmla="*/ 24 w 191"/>
                  <a:gd name="T51" fmla="*/ 25 h 95"/>
                  <a:gd name="T52" fmla="*/ 27 w 191"/>
                  <a:gd name="T53" fmla="*/ 27 h 95"/>
                  <a:gd name="T54" fmla="*/ 31 w 191"/>
                  <a:gd name="T55" fmla="*/ 28 h 95"/>
                  <a:gd name="T56" fmla="*/ 35 w 191"/>
                  <a:gd name="T57" fmla="*/ 29 h 95"/>
                  <a:gd name="T58" fmla="*/ 40 w 191"/>
                  <a:gd name="T59" fmla="*/ 30 h 95"/>
                  <a:gd name="T60" fmla="*/ 45 w 191"/>
                  <a:gd name="T61" fmla="*/ 30 h 95"/>
                  <a:gd name="T62" fmla="*/ 51 w 191"/>
                  <a:gd name="T63" fmla="*/ 30 h 95"/>
                  <a:gd name="T64" fmla="*/ 57 w 191"/>
                  <a:gd name="T65" fmla="*/ 30 h 95"/>
                  <a:gd name="T66" fmla="*/ 60 w 191"/>
                  <a:gd name="T67" fmla="*/ 29 h 95"/>
                  <a:gd name="T68" fmla="*/ 61 w 191"/>
                  <a:gd name="T69" fmla="*/ 29 h 95"/>
                  <a:gd name="T70" fmla="*/ 61 w 191"/>
                  <a:gd name="T71" fmla="*/ 29 h 95"/>
                  <a:gd name="T72" fmla="*/ 61 w 191"/>
                  <a:gd name="T73" fmla="*/ 29 h 95"/>
                  <a:gd name="T74" fmla="*/ 61 w 191"/>
                  <a:gd name="T75" fmla="*/ 29 h 95"/>
                  <a:gd name="T76" fmla="*/ 61 w 191"/>
                  <a:gd name="T77" fmla="*/ 29 h 95"/>
                  <a:gd name="T78" fmla="*/ 61 w 191"/>
                  <a:gd name="T79" fmla="*/ 28 h 95"/>
                  <a:gd name="T80" fmla="*/ 61 w 191"/>
                  <a:gd name="T81" fmla="*/ 28 h 95"/>
                  <a:gd name="T82" fmla="*/ 61 w 191"/>
                  <a:gd name="T83" fmla="*/ 28 h 95"/>
                  <a:gd name="T84" fmla="*/ 61 w 191"/>
                  <a:gd name="T85" fmla="*/ 28 h 95"/>
                  <a:gd name="T86" fmla="*/ 61 w 191"/>
                  <a:gd name="T87" fmla="*/ 28 h 95"/>
                  <a:gd name="T88" fmla="*/ 60 w 191"/>
                  <a:gd name="T89" fmla="*/ 28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95">
                    <a:moveTo>
                      <a:pt x="191" y="90"/>
                    </a:moveTo>
                    <a:lnTo>
                      <a:pt x="189" y="89"/>
                    </a:lnTo>
                    <a:lnTo>
                      <a:pt x="179" y="90"/>
                    </a:lnTo>
                    <a:lnTo>
                      <a:pt x="169" y="91"/>
                    </a:lnTo>
                    <a:lnTo>
                      <a:pt x="158" y="91"/>
                    </a:lnTo>
                    <a:lnTo>
                      <a:pt x="151" y="93"/>
                    </a:lnTo>
                    <a:lnTo>
                      <a:pt x="141" y="93"/>
                    </a:lnTo>
                    <a:lnTo>
                      <a:pt x="134" y="91"/>
                    </a:lnTo>
                    <a:lnTo>
                      <a:pt x="126" y="91"/>
                    </a:lnTo>
                    <a:lnTo>
                      <a:pt x="118" y="90"/>
                    </a:lnTo>
                    <a:lnTo>
                      <a:pt x="111" y="89"/>
                    </a:lnTo>
                    <a:lnTo>
                      <a:pt x="104" y="87"/>
                    </a:lnTo>
                    <a:lnTo>
                      <a:pt x="98" y="86"/>
                    </a:lnTo>
                    <a:lnTo>
                      <a:pt x="93" y="84"/>
                    </a:lnTo>
                    <a:lnTo>
                      <a:pt x="86" y="81"/>
                    </a:lnTo>
                    <a:lnTo>
                      <a:pt x="81" y="79"/>
                    </a:lnTo>
                    <a:lnTo>
                      <a:pt x="76" y="76"/>
                    </a:lnTo>
                    <a:lnTo>
                      <a:pt x="71" y="73"/>
                    </a:lnTo>
                    <a:lnTo>
                      <a:pt x="67" y="70"/>
                    </a:lnTo>
                    <a:lnTo>
                      <a:pt x="61" y="67"/>
                    </a:lnTo>
                    <a:lnTo>
                      <a:pt x="58" y="62"/>
                    </a:lnTo>
                    <a:lnTo>
                      <a:pt x="53" y="59"/>
                    </a:lnTo>
                    <a:lnTo>
                      <a:pt x="49" y="55"/>
                    </a:lnTo>
                    <a:lnTo>
                      <a:pt x="44" y="51"/>
                    </a:lnTo>
                    <a:lnTo>
                      <a:pt x="39" y="46"/>
                    </a:lnTo>
                    <a:lnTo>
                      <a:pt x="36" y="42"/>
                    </a:lnTo>
                    <a:lnTo>
                      <a:pt x="32" y="37"/>
                    </a:lnTo>
                    <a:lnTo>
                      <a:pt x="28" y="31"/>
                    </a:lnTo>
                    <a:lnTo>
                      <a:pt x="24" y="27"/>
                    </a:lnTo>
                    <a:lnTo>
                      <a:pt x="19" y="21"/>
                    </a:lnTo>
                    <a:lnTo>
                      <a:pt x="15" y="16"/>
                    </a:lnTo>
                    <a:lnTo>
                      <a:pt x="10" y="11"/>
                    </a:lnTo>
                    <a:lnTo>
                      <a:pt x="5" y="5"/>
                    </a:lnTo>
                    <a:lnTo>
                      <a:pt x="1" y="0"/>
                    </a:lnTo>
                    <a:lnTo>
                      <a:pt x="0" y="2"/>
                    </a:lnTo>
                    <a:lnTo>
                      <a:pt x="4" y="8"/>
                    </a:lnTo>
                    <a:lnTo>
                      <a:pt x="9" y="13"/>
                    </a:lnTo>
                    <a:lnTo>
                      <a:pt x="13" y="18"/>
                    </a:lnTo>
                    <a:lnTo>
                      <a:pt x="18" y="23"/>
                    </a:lnTo>
                    <a:lnTo>
                      <a:pt x="21" y="29"/>
                    </a:lnTo>
                    <a:lnTo>
                      <a:pt x="26" y="34"/>
                    </a:lnTo>
                    <a:lnTo>
                      <a:pt x="30" y="39"/>
                    </a:lnTo>
                    <a:lnTo>
                      <a:pt x="34" y="44"/>
                    </a:lnTo>
                    <a:lnTo>
                      <a:pt x="38" y="48"/>
                    </a:lnTo>
                    <a:lnTo>
                      <a:pt x="43" y="53"/>
                    </a:lnTo>
                    <a:lnTo>
                      <a:pt x="46" y="56"/>
                    </a:lnTo>
                    <a:lnTo>
                      <a:pt x="51" y="61"/>
                    </a:lnTo>
                    <a:lnTo>
                      <a:pt x="55" y="65"/>
                    </a:lnTo>
                    <a:lnTo>
                      <a:pt x="60" y="69"/>
                    </a:lnTo>
                    <a:lnTo>
                      <a:pt x="64" y="72"/>
                    </a:lnTo>
                    <a:lnTo>
                      <a:pt x="70" y="76"/>
                    </a:lnTo>
                    <a:lnTo>
                      <a:pt x="75" y="79"/>
                    </a:lnTo>
                    <a:lnTo>
                      <a:pt x="80" y="81"/>
                    </a:lnTo>
                    <a:lnTo>
                      <a:pt x="86" y="85"/>
                    </a:lnTo>
                    <a:lnTo>
                      <a:pt x="92" y="87"/>
                    </a:lnTo>
                    <a:lnTo>
                      <a:pt x="97" y="88"/>
                    </a:lnTo>
                    <a:lnTo>
                      <a:pt x="104" y="90"/>
                    </a:lnTo>
                    <a:lnTo>
                      <a:pt x="111" y="91"/>
                    </a:lnTo>
                    <a:lnTo>
                      <a:pt x="118" y="94"/>
                    </a:lnTo>
                    <a:lnTo>
                      <a:pt x="126" y="95"/>
                    </a:lnTo>
                    <a:lnTo>
                      <a:pt x="134" y="95"/>
                    </a:lnTo>
                    <a:lnTo>
                      <a:pt x="141" y="95"/>
                    </a:lnTo>
                    <a:lnTo>
                      <a:pt x="151" y="95"/>
                    </a:lnTo>
                    <a:lnTo>
                      <a:pt x="160" y="95"/>
                    </a:lnTo>
                    <a:lnTo>
                      <a:pt x="169" y="95"/>
                    </a:lnTo>
                    <a:lnTo>
                      <a:pt x="179" y="94"/>
                    </a:lnTo>
                    <a:lnTo>
                      <a:pt x="189" y="93"/>
                    </a:lnTo>
                    <a:lnTo>
                      <a:pt x="188" y="91"/>
                    </a:lnTo>
                    <a:lnTo>
                      <a:pt x="189" y="93"/>
                    </a:lnTo>
                    <a:lnTo>
                      <a:pt x="190" y="93"/>
                    </a:lnTo>
                    <a:lnTo>
                      <a:pt x="190" y="91"/>
                    </a:lnTo>
                    <a:lnTo>
                      <a:pt x="191" y="91"/>
                    </a:lnTo>
                    <a:lnTo>
                      <a:pt x="191" y="90"/>
                    </a:lnTo>
                    <a:lnTo>
                      <a:pt x="190" y="90"/>
                    </a:lnTo>
                    <a:lnTo>
                      <a:pt x="190" y="89"/>
                    </a:lnTo>
                    <a:lnTo>
                      <a:pt x="189" y="89"/>
                    </a:lnTo>
                    <a:lnTo>
                      <a:pt x="191" y="90"/>
                    </a:lnTo>
                    <a:close/>
                  </a:path>
                </a:pathLst>
              </a:custGeom>
              <a:solidFill>
                <a:srgbClr val="800000"/>
              </a:solidFill>
              <a:ln w="0">
                <a:solidFill>
                  <a:srgbClr val="000000"/>
                </a:solidFill>
                <a:prstDash val="solid"/>
                <a:round/>
                <a:headEnd/>
                <a:tailEnd/>
              </a:ln>
            </p:spPr>
            <p:txBody>
              <a:bodyPr/>
              <a:lstStyle/>
              <a:p>
                <a:endParaRPr lang="en-US"/>
              </a:p>
            </p:txBody>
          </p:sp>
          <p:sp>
            <p:nvSpPr>
              <p:cNvPr id="23770" name="Freeform 527"/>
              <p:cNvSpPr>
                <a:spLocks/>
              </p:cNvSpPr>
              <p:nvPr/>
            </p:nvSpPr>
            <p:spPr bwMode="auto">
              <a:xfrm>
                <a:off x="4216" y="1578"/>
                <a:ext cx="32" cy="23"/>
              </a:xfrm>
              <a:custGeom>
                <a:avLst/>
                <a:gdLst>
                  <a:gd name="T0" fmla="*/ 32 w 100"/>
                  <a:gd name="T1" fmla="*/ 22 h 75"/>
                  <a:gd name="T2" fmla="*/ 29 w 100"/>
                  <a:gd name="T3" fmla="*/ 22 h 75"/>
                  <a:gd name="T4" fmla="*/ 27 w 100"/>
                  <a:gd name="T5" fmla="*/ 22 h 75"/>
                  <a:gd name="T6" fmla="*/ 25 w 100"/>
                  <a:gd name="T7" fmla="*/ 21 h 75"/>
                  <a:gd name="T8" fmla="*/ 22 w 100"/>
                  <a:gd name="T9" fmla="*/ 20 h 75"/>
                  <a:gd name="T10" fmla="*/ 20 w 100"/>
                  <a:gd name="T11" fmla="*/ 19 h 75"/>
                  <a:gd name="T12" fmla="*/ 18 w 100"/>
                  <a:gd name="T13" fmla="*/ 18 h 75"/>
                  <a:gd name="T14" fmla="*/ 16 w 100"/>
                  <a:gd name="T15" fmla="*/ 17 h 75"/>
                  <a:gd name="T16" fmla="*/ 13 w 100"/>
                  <a:gd name="T17" fmla="*/ 15 h 75"/>
                  <a:gd name="T18" fmla="*/ 11 w 100"/>
                  <a:gd name="T19" fmla="*/ 14 h 75"/>
                  <a:gd name="T20" fmla="*/ 9 w 100"/>
                  <a:gd name="T21" fmla="*/ 12 h 75"/>
                  <a:gd name="T22" fmla="*/ 8 w 100"/>
                  <a:gd name="T23" fmla="*/ 10 h 75"/>
                  <a:gd name="T24" fmla="*/ 6 w 100"/>
                  <a:gd name="T25" fmla="*/ 9 h 75"/>
                  <a:gd name="T26" fmla="*/ 4 w 100"/>
                  <a:gd name="T27" fmla="*/ 6 h 75"/>
                  <a:gd name="T28" fmla="*/ 3 w 100"/>
                  <a:gd name="T29" fmla="*/ 4 h 75"/>
                  <a:gd name="T30" fmla="*/ 2 w 100"/>
                  <a:gd name="T31" fmla="*/ 2 h 75"/>
                  <a:gd name="T32" fmla="*/ 1 w 100"/>
                  <a:gd name="T33" fmla="*/ 0 h 75"/>
                  <a:gd name="T34" fmla="*/ 0 w 100"/>
                  <a:gd name="T35" fmla="*/ 2 h 75"/>
                  <a:gd name="T36" fmla="*/ 2 w 100"/>
                  <a:gd name="T37" fmla="*/ 4 h 75"/>
                  <a:gd name="T38" fmla="*/ 3 w 100"/>
                  <a:gd name="T39" fmla="*/ 6 h 75"/>
                  <a:gd name="T40" fmla="*/ 4 w 100"/>
                  <a:gd name="T41" fmla="*/ 8 h 75"/>
                  <a:gd name="T42" fmla="*/ 6 w 100"/>
                  <a:gd name="T43" fmla="*/ 10 h 75"/>
                  <a:gd name="T44" fmla="*/ 8 w 100"/>
                  <a:gd name="T45" fmla="*/ 12 h 75"/>
                  <a:gd name="T46" fmla="*/ 10 w 100"/>
                  <a:gd name="T47" fmla="*/ 14 h 75"/>
                  <a:gd name="T48" fmla="*/ 12 w 100"/>
                  <a:gd name="T49" fmla="*/ 15 h 75"/>
                  <a:gd name="T50" fmla="*/ 14 w 100"/>
                  <a:gd name="T51" fmla="*/ 17 h 75"/>
                  <a:gd name="T52" fmla="*/ 16 w 100"/>
                  <a:gd name="T53" fmla="*/ 18 h 75"/>
                  <a:gd name="T54" fmla="*/ 19 w 100"/>
                  <a:gd name="T55" fmla="*/ 20 h 75"/>
                  <a:gd name="T56" fmla="*/ 21 w 100"/>
                  <a:gd name="T57" fmla="*/ 21 h 75"/>
                  <a:gd name="T58" fmla="*/ 23 w 100"/>
                  <a:gd name="T59" fmla="*/ 21 h 75"/>
                  <a:gd name="T60" fmla="*/ 25 w 100"/>
                  <a:gd name="T61" fmla="*/ 22 h 75"/>
                  <a:gd name="T62" fmla="*/ 28 w 100"/>
                  <a:gd name="T63" fmla="*/ 23 h 75"/>
                  <a:gd name="T64" fmla="*/ 30 w 100"/>
                  <a:gd name="T65" fmla="*/ 23 h 75"/>
                  <a:gd name="T66" fmla="*/ 31 w 100"/>
                  <a:gd name="T67" fmla="*/ 23 h 75"/>
                  <a:gd name="T68" fmla="*/ 32 w 100"/>
                  <a:gd name="T69" fmla="*/ 23 h 75"/>
                  <a:gd name="T70" fmla="*/ 32 w 100"/>
                  <a:gd name="T71" fmla="*/ 23 h 75"/>
                  <a:gd name="T72" fmla="*/ 32 w 100"/>
                  <a:gd name="T73" fmla="*/ 23 h 75"/>
                  <a:gd name="T74" fmla="*/ 32 w 100"/>
                  <a:gd name="T75" fmla="*/ 23 h 75"/>
                  <a:gd name="T76" fmla="*/ 32 w 100"/>
                  <a:gd name="T77" fmla="*/ 23 h 75"/>
                  <a:gd name="T78" fmla="*/ 32 w 100"/>
                  <a:gd name="T79" fmla="*/ 23 h 75"/>
                  <a:gd name="T80" fmla="*/ 32 w 100"/>
                  <a:gd name="T81" fmla="*/ 23 h 75"/>
                  <a:gd name="T82" fmla="*/ 32 w 100"/>
                  <a:gd name="T83" fmla="*/ 22 h 75"/>
                  <a:gd name="T84" fmla="*/ 32 w 100"/>
                  <a:gd name="T85" fmla="*/ 22 h 75"/>
                  <a:gd name="T86" fmla="*/ 32 w 100"/>
                  <a:gd name="T87" fmla="*/ 22 h 75"/>
                  <a:gd name="T88" fmla="*/ 32 w 100"/>
                  <a:gd name="T89" fmla="*/ 22 h 75"/>
                  <a:gd name="T90" fmla="*/ 32 w 100"/>
                  <a:gd name="T91" fmla="*/ 23 h 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 h="75">
                    <a:moveTo>
                      <a:pt x="100" y="74"/>
                    </a:moveTo>
                    <a:lnTo>
                      <a:pt x="99" y="73"/>
                    </a:lnTo>
                    <a:lnTo>
                      <a:pt x="95" y="72"/>
                    </a:lnTo>
                    <a:lnTo>
                      <a:pt x="92" y="72"/>
                    </a:lnTo>
                    <a:lnTo>
                      <a:pt x="87" y="71"/>
                    </a:lnTo>
                    <a:lnTo>
                      <a:pt x="84" y="71"/>
                    </a:lnTo>
                    <a:lnTo>
                      <a:pt x="80" y="70"/>
                    </a:lnTo>
                    <a:lnTo>
                      <a:pt x="77" y="68"/>
                    </a:lnTo>
                    <a:lnTo>
                      <a:pt x="74" y="67"/>
                    </a:lnTo>
                    <a:lnTo>
                      <a:pt x="69" y="65"/>
                    </a:lnTo>
                    <a:lnTo>
                      <a:pt x="66" y="64"/>
                    </a:lnTo>
                    <a:lnTo>
                      <a:pt x="62" y="63"/>
                    </a:lnTo>
                    <a:lnTo>
                      <a:pt x="59" y="60"/>
                    </a:lnTo>
                    <a:lnTo>
                      <a:pt x="56" y="58"/>
                    </a:lnTo>
                    <a:lnTo>
                      <a:pt x="52" y="56"/>
                    </a:lnTo>
                    <a:lnTo>
                      <a:pt x="49" y="55"/>
                    </a:lnTo>
                    <a:lnTo>
                      <a:pt x="45" y="52"/>
                    </a:lnTo>
                    <a:lnTo>
                      <a:pt x="42" y="49"/>
                    </a:lnTo>
                    <a:lnTo>
                      <a:pt x="39" y="47"/>
                    </a:lnTo>
                    <a:lnTo>
                      <a:pt x="35" y="45"/>
                    </a:lnTo>
                    <a:lnTo>
                      <a:pt x="32" y="42"/>
                    </a:lnTo>
                    <a:lnTo>
                      <a:pt x="29" y="39"/>
                    </a:lnTo>
                    <a:lnTo>
                      <a:pt x="26" y="37"/>
                    </a:lnTo>
                    <a:lnTo>
                      <a:pt x="24" y="33"/>
                    </a:lnTo>
                    <a:lnTo>
                      <a:pt x="20" y="31"/>
                    </a:lnTo>
                    <a:lnTo>
                      <a:pt x="18" y="28"/>
                    </a:lnTo>
                    <a:lnTo>
                      <a:pt x="16" y="24"/>
                    </a:lnTo>
                    <a:lnTo>
                      <a:pt x="14" y="21"/>
                    </a:lnTo>
                    <a:lnTo>
                      <a:pt x="11" y="17"/>
                    </a:lnTo>
                    <a:lnTo>
                      <a:pt x="9" y="14"/>
                    </a:lnTo>
                    <a:lnTo>
                      <a:pt x="7" y="11"/>
                    </a:lnTo>
                    <a:lnTo>
                      <a:pt x="6" y="7"/>
                    </a:lnTo>
                    <a:lnTo>
                      <a:pt x="3" y="4"/>
                    </a:lnTo>
                    <a:lnTo>
                      <a:pt x="2" y="0"/>
                    </a:lnTo>
                    <a:lnTo>
                      <a:pt x="0" y="1"/>
                    </a:lnTo>
                    <a:lnTo>
                      <a:pt x="1" y="5"/>
                    </a:lnTo>
                    <a:lnTo>
                      <a:pt x="3" y="9"/>
                    </a:lnTo>
                    <a:lnTo>
                      <a:pt x="6" y="13"/>
                    </a:lnTo>
                    <a:lnTo>
                      <a:pt x="7" y="16"/>
                    </a:lnTo>
                    <a:lnTo>
                      <a:pt x="9" y="20"/>
                    </a:lnTo>
                    <a:lnTo>
                      <a:pt x="11" y="23"/>
                    </a:lnTo>
                    <a:lnTo>
                      <a:pt x="14" y="26"/>
                    </a:lnTo>
                    <a:lnTo>
                      <a:pt x="16" y="30"/>
                    </a:lnTo>
                    <a:lnTo>
                      <a:pt x="19" y="33"/>
                    </a:lnTo>
                    <a:lnTo>
                      <a:pt x="22" y="35"/>
                    </a:lnTo>
                    <a:lnTo>
                      <a:pt x="25" y="39"/>
                    </a:lnTo>
                    <a:lnTo>
                      <a:pt x="27" y="41"/>
                    </a:lnTo>
                    <a:lnTo>
                      <a:pt x="31" y="45"/>
                    </a:lnTo>
                    <a:lnTo>
                      <a:pt x="34" y="47"/>
                    </a:lnTo>
                    <a:lnTo>
                      <a:pt x="37" y="49"/>
                    </a:lnTo>
                    <a:lnTo>
                      <a:pt x="41" y="52"/>
                    </a:lnTo>
                    <a:lnTo>
                      <a:pt x="44" y="55"/>
                    </a:lnTo>
                    <a:lnTo>
                      <a:pt x="48" y="57"/>
                    </a:lnTo>
                    <a:lnTo>
                      <a:pt x="51" y="59"/>
                    </a:lnTo>
                    <a:lnTo>
                      <a:pt x="54" y="62"/>
                    </a:lnTo>
                    <a:lnTo>
                      <a:pt x="58" y="64"/>
                    </a:lnTo>
                    <a:lnTo>
                      <a:pt x="61" y="65"/>
                    </a:lnTo>
                    <a:lnTo>
                      <a:pt x="65" y="67"/>
                    </a:lnTo>
                    <a:lnTo>
                      <a:pt x="69" y="68"/>
                    </a:lnTo>
                    <a:lnTo>
                      <a:pt x="73" y="70"/>
                    </a:lnTo>
                    <a:lnTo>
                      <a:pt x="76" y="71"/>
                    </a:lnTo>
                    <a:lnTo>
                      <a:pt x="79" y="72"/>
                    </a:lnTo>
                    <a:lnTo>
                      <a:pt x="84" y="73"/>
                    </a:lnTo>
                    <a:lnTo>
                      <a:pt x="87" y="74"/>
                    </a:lnTo>
                    <a:lnTo>
                      <a:pt x="91" y="75"/>
                    </a:lnTo>
                    <a:lnTo>
                      <a:pt x="95" y="75"/>
                    </a:lnTo>
                    <a:lnTo>
                      <a:pt x="99" y="75"/>
                    </a:lnTo>
                    <a:lnTo>
                      <a:pt x="97" y="74"/>
                    </a:lnTo>
                    <a:lnTo>
                      <a:pt x="99" y="75"/>
                    </a:lnTo>
                    <a:lnTo>
                      <a:pt x="100" y="75"/>
                    </a:lnTo>
                    <a:lnTo>
                      <a:pt x="100" y="74"/>
                    </a:lnTo>
                    <a:lnTo>
                      <a:pt x="100" y="73"/>
                    </a:lnTo>
                    <a:lnTo>
                      <a:pt x="99" y="73"/>
                    </a:lnTo>
                    <a:lnTo>
                      <a:pt x="100" y="74"/>
                    </a:lnTo>
                    <a:close/>
                  </a:path>
                </a:pathLst>
              </a:custGeom>
              <a:solidFill>
                <a:srgbClr val="800000"/>
              </a:solidFill>
              <a:ln w="0">
                <a:solidFill>
                  <a:srgbClr val="000000"/>
                </a:solidFill>
                <a:prstDash val="solid"/>
                <a:round/>
                <a:headEnd/>
                <a:tailEnd/>
              </a:ln>
            </p:spPr>
            <p:txBody>
              <a:bodyPr/>
              <a:lstStyle/>
              <a:p>
                <a:endParaRPr lang="en-US"/>
              </a:p>
            </p:txBody>
          </p:sp>
          <p:sp>
            <p:nvSpPr>
              <p:cNvPr id="23771" name="Freeform 528"/>
              <p:cNvSpPr>
                <a:spLocks/>
              </p:cNvSpPr>
              <p:nvPr/>
            </p:nvSpPr>
            <p:spPr bwMode="auto">
              <a:xfrm>
                <a:off x="4247" y="1601"/>
                <a:ext cx="9" cy="51"/>
              </a:xfrm>
              <a:custGeom>
                <a:avLst/>
                <a:gdLst>
                  <a:gd name="T0" fmla="*/ 9 w 30"/>
                  <a:gd name="T1" fmla="*/ 50 h 161"/>
                  <a:gd name="T2" fmla="*/ 8 w 30"/>
                  <a:gd name="T3" fmla="*/ 48 h 161"/>
                  <a:gd name="T4" fmla="*/ 7 w 30"/>
                  <a:gd name="T5" fmla="*/ 44 h 161"/>
                  <a:gd name="T6" fmla="*/ 7 w 30"/>
                  <a:gd name="T7" fmla="*/ 41 h 161"/>
                  <a:gd name="T8" fmla="*/ 6 w 30"/>
                  <a:gd name="T9" fmla="*/ 38 h 161"/>
                  <a:gd name="T10" fmla="*/ 6 w 30"/>
                  <a:gd name="T11" fmla="*/ 35 h 161"/>
                  <a:gd name="T12" fmla="*/ 5 w 30"/>
                  <a:gd name="T13" fmla="*/ 32 h 161"/>
                  <a:gd name="T14" fmla="*/ 5 w 30"/>
                  <a:gd name="T15" fmla="*/ 29 h 161"/>
                  <a:gd name="T16" fmla="*/ 4 w 30"/>
                  <a:gd name="T17" fmla="*/ 25 h 161"/>
                  <a:gd name="T18" fmla="*/ 4 w 30"/>
                  <a:gd name="T19" fmla="*/ 22 h 161"/>
                  <a:gd name="T20" fmla="*/ 4 w 30"/>
                  <a:gd name="T21" fmla="*/ 19 h 161"/>
                  <a:gd name="T22" fmla="*/ 3 w 30"/>
                  <a:gd name="T23" fmla="*/ 16 h 161"/>
                  <a:gd name="T24" fmla="*/ 3 w 30"/>
                  <a:gd name="T25" fmla="*/ 13 h 161"/>
                  <a:gd name="T26" fmla="*/ 2 w 30"/>
                  <a:gd name="T27" fmla="*/ 10 h 161"/>
                  <a:gd name="T28" fmla="*/ 2 w 30"/>
                  <a:gd name="T29" fmla="*/ 6 h 161"/>
                  <a:gd name="T30" fmla="*/ 2 w 30"/>
                  <a:gd name="T31" fmla="*/ 3 h 161"/>
                  <a:gd name="T32" fmla="*/ 1 w 30"/>
                  <a:gd name="T33" fmla="*/ 0 h 161"/>
                  <a:gd name="T34" fmla="*/ 1 w 30"/>
                  <a:gd name="T35" fmla="*/ 2 h 161"/>
                  <a:gd name="T36" fmla="*/ 1 w 30"/>
                  <a:gd name="T37" fmla="*/ 5 h 161"/>
                  <a:gd name="T38" fmla="*/ 2 w 30"/>
                  <a:gd name="T39" fmla="*/ 8 h 161"/>
                  <a:gd name="T40" fmla="*/ 2 w 30"/>
                  <a:gd name="T41" fmla="*/ 11 h 161"/>
                  <a:gd name="T42" fmla="*/ 2 w 30"/>
                  <a:gd name="T43" fmla="*/ 14 h 161"/>
                  <a:gd name="T44" fmla="*/ 2 w 30"/>
                  <a:gd name="T45" fmla="*/ 17 h 161"/>
                  <a:gd name="T46" fmla="*/ 3 w 30"/>
                  <a:gd name="T47" fmla="*/ 21 h 161"/>
                  <a:gd name="T48" fmla="*/ 3 w 30"/>
                  <a:gd name="T49" fmla="*/ 24 h 161"/>
                  <a:gd name="T50" fmla="*/ 4 w 30"/>
                  <a:gd name="T51" fmla="*/ 27 h 161"/>
                  <a:gd name="T52" fmla="*/ 4 w 30"/>
                  <a:gd name="T53" fmla="*/ 30 h 161"/>
                  <a:gd name="T54" fmla="*/ 5 w 30"/>
                  <a:gd name="T55" fmla="*/ 34 h 161"/>
                  <a:gd name="T56" fmla="*/ 5 w 30"/>
                  <a:gd name="T57" fmla="*/ 37 h 161"/>
                  <a:gd name="T58" fmla="*/ 6 w 30"/>
                  <a:gd name="T59" fmla="*/ 40 h 161"/>
                  <a:gd name="T60" fmla="*/ 6 w 30"/>
                  <a:gd name="T61" fmla="*/ 43 h 161"/>
                  <a:gd name="T62" fmla="*/ 7 w 30"/>
                  <a:gd name="T63" fmla="*/ 46 h 161"/>
                  <a:gd name="T64" fmla="*/ 8 w 30"/>
                  <a:gd name="T65" fmla="*/ 49 h 161"/>
                  <a:gd name="T66" fmla="*/ 8 w 30"/>
                  <a:gd name="T67" fmla="*/ 51 h 161"/>
                  <a:gd name="T68" fmla="*/ 8 w 30"/>
                  <a:gd name="T69" fmla="*/ 51 h 161"/>
                  <a:gd name="T70" fmla="*/ 8 w 30"/>
                  <a:gd name="T71" fmla="*/ 51 h 161"/>
                  <a:gd name="T72" fmla="*/ 8 w 30"/>
                  <a:gd name="T73" fmla="*/ 51 h 161"/>
                  <a:gd name="T74" fmla="*/ 8 w 30"/>
                  <a:gd name="T75" fmla="*/ 51 h 161"/>
                  <a:gd name="T76" fmla="*/ 8 w 30"/>
                  <a:gd name="T77" fmla="*/ 51 h 161"/>
                  <a:gd name="T78" fmla="*/ 8 w 30"/>
                  <a:gd name="T79" fmla="*/ 51 h 161"/>
                  <a:gd name="T80" fmla="*/ 9 w 30"/>
                  <a:gd name="T81" fmla="*/ 51 h 161"/>
                  <a:gd name="T82" fmla="*/ 9 w 30"/>
                  <a:gd name="T83" fmla="*/ 51 h 161"/>
                  <a:gd name="T84" fmla="*/ 9 w 30"/>
                  <a:gd name="T85" fmla="*/ 51 h 161"/>
                  <a:gd name="T86" fmla="*/ 9 w 30"/>
                  <a:gd name="T87" fmla="*/ 51 h 161"/>
                  <a:gd name="T88" fmla="*/ 9 w 30"/>
                  <a:gd name="T89" fmla="*/ 51 h 161"/>
                  <a:gd name="T90" fmla="*/ 9 w 30"/>
                  <a:gd name="T91" fmla="*/ 50 h 161"/>
                  <a:gd name="T92" fmla="*/ 9 w 30"/>
                  <a:gd name="T93" fmla="*/ 50 h 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 h="161">
                    <a:moveTo>
                      <a:pt x="29" y="159"/>
                    </a:moveTo>
                    <a:lnTo>
                      <a:pt x="29" y="159"/>
                    </a:lnTo>
                    <a:lnTo>
                      <a:pt x="28" y="154"/>
                    </a:lnTo>
                    <a:lnTo>
                      <a:pt x="27" y="150"/>
                    </a:lnTo>
                    <a:lnTo>
                      <a:pt x="25" y="145"/>
                    </a:lnTo>
                    <a:lnTo>
                      <a:pt x="24" y="139"/>
                    </a:lnTo>
                    <a:lnTo>
                      <a:pt x="23" y="135"/>
                    </a:lnTo>
                    <a:lnTo>
                      <a:pt x="22" y="130"/>
                    </a:lnTo>
                    <a:lnTo>
                      <a:pt x="21" y="125"/>
                    </a:lnTo>
                    <a:lnTo>
                      <a:pt x="20" y="120"/>
                    </a:lnTo>
                    <a:lnTo>
                      <a:pt x="20" y="116"/>
                    </a:lnTo>
                    <a:lnTo>
                      <a:pt x="19" y="111"/>
                    </a:lnTo>
                    <a:lnTo>
                      <a:pt x="17" y="105"/>
                    </a:lnTo>
                    <a:lnTo>
                      <a:pt x="17" y="101"/>
                    </a:lnTo>
                    <a:lnTo>
                      <a:pt x="16" y="95"/>
                    </a:lnTo>
                    <a:lnTo>
                      <a:pt x="15" y="91"/>
                    </a:lnTo>
                    <a:lnTo>
                      <a:pt x="15" y="85"/>
                    </a:lnTo>
                    <a:lnTo>
                      <a:pt x="14" y="80"/>
                    </a:lnTo>
                    <a:lnTo>
                      <a:pt x="14" y="76"/>
                    </a:lnTo>
                    <a:lnTo>
                      <a:pt x="13" y="70"/>
                    </a:lnTo>
                    <a:lnTo>
                      <a:pt x="12" y="66"/>
                    </a:lnTo>
                    <a:lnTo>
                      <a:pt x="12" y="60"/>
                    </a:lnTo>
                    <a:lnTo>
                      <a:pt x="11" y="55"/>
                    </a:lnTo>
                    <a:lnTo>
                      <a:pt x="11" y="50"/>
                    </a:lnTo>
                    <a:lnTo>
                      <a:pt x="10" y="45"/>
                    </a:lnTo>
                    <a:lnTo>
                      <a:pt x="10" y="40"/>
                    </a:lnTo>
                    <a:lnTo>
                      <a:pt x="8" y="35"/>
                    </a:lnTo>
                    <a:lnTo>
                      <a:pt x="7" y="31"/>
                    </a:lnTo>
                    <a:lnTo>
                      <a:pt x="7" y="25"/>
                    </a:lnTo>
                    <a:lnTo>
                      <a:pt x="6" y="20"/>
                    </a:lnTo>
                    <a:lnTo>
                      <a:pt x="6" y="15"/>
                    </a:lnTo>
                    <a:lnTo>
                      <a:pt x="5" y="10"/>
                    </a:lnTo>
                    <a:lnTo>
                      <a:pt x="4" y="4"/>
                    </a:lnTo>
                    <a:lnTo>
                      <a:pt x="3" y="0"/>
                    </a:lnTo>
                    <a:lnTo>
                      <a:pt x="0" y="0"/>
                    </a:lnTo>
                    <a:lnTo>
                      <a:pt x="2" y="6"/>
                    </a:lnTo>
                    <a:lnTo>
                      <a:pt x="3" y="10"/>
                    </a:lnTo>
                    <a:lnTo>
                      <a:pt x="3" y="16"/>
                    </a:lnTo>
                    <a:lnTo>
                      <a:pt x="4" y="20"/>
                    </a:lnTo>
                    <a:lnTo>
                      <a:pt x="5" y="26"/>
                    </a:lnTo>
                    <a:lnTo>
                      <a:pt x="5" y="31"/>
                    </a:lnTo>
                    <a:lnTo>
                      <a:pt x="6" y="36"/>
                    </a:lnTo>
                    <a:lnTo>
                      <a:pt x="6" y="41"/>
                    </a:lnTo>
                    <a:lnTo>
                      <a:pt x="7" y="45"/>
                    </a:lnTo>
                    <a:lnTo>
                      <a:pt x="7" y="51"/>
                    </a:lnTo>
                    <a:lnTo>
                      <a:pt x="8" y="55"/>
                    </a:lnTo>
                    <a:lnTo>
                      <a:pt x="10" y="61"/>
                    </a:lnTo>
                    <a:lnTo>
                      <a:pt x="10" y="66"/>
                    </a:lnTo>
                    <a:lnTo>
                      <a:pt x="11" y="71"/>
                    </a:lnTo>
                    <a:lnTo>
                      <a:pt x="11" y="76"/>
                    </a:lnTo>
                    <a:lnTo>
                      <a:pt x="12" y="80"/>
                    </a:lnTo>
                    <a:lnTo>
                      <a:pt x="12" y="86"/>
                    </a:lnTo>
                    <a:lnTo>
                      <a:pt x="13" y="91"/>
                    </a:lnTo>
                    <a:lnTo>
                      <a:pt x="14" y="96"/>
                    </a:lnTo>
                    <a:lnTo>
                      <a:pt x="15" y="101"/>
                    </a:lnTo>
                    <a:lnTo>
                      <a:pt x="15" y="106"/>
                    </a:lnTo>
                    <a:lnTo>
                      <a:pt x="16" y="111"/>
                    </a:lnTo>
                    <a:lnTo>
                      <a:pt x="17" y="116"/>
                    </a:lnTo>
                    <a:lnTo>
                      <a:pt x="19" y="121"/>
                    </a:lnTo>
                    <a:lnTo>
                      <a:pt x="19" y="126"/>
                    </a:lnTo>
                    <a:lnTo>
                      <a:pt x="20" y="131"/>
                    </a:lnTo>
                    <a:lnTo>
                      <a:pt x="21" y="136"/>
                    </a:lnTo>
                    <a:lnTo>
                      <a:pt x="22" y="140"/>
                    </a:lnTo>
                    <a:lnTo>
                      <a:pt x="23" y="145"/>
                    </a:lnTo>
                    <a:lnTo>
                      <a:pt x="24" y="151"/>
                    </a:lnTo>
                    <a:lnTo>
                      <a:pt x="25" y="155"/>
                    </a:lnTo>
                    <a:lnTo>
                      <a:pt x="27" y="160"/>
                    </a:lnTo>
                    <a:lnTo>
                      <a:pt x="28" y="160"/>
                    </a:lnTo>
                    <a:lnTo>
                      <a:pt x="28" y="161"/>
                    </a:lnTo>
                    <a:lnTo>
                      <a:pt x="29" y="161"/>
                    </a:lnTo>
                    <a:lnTo>
                      <a:pt x="29" y="160"/>
                    </a:lnTo>
                    <a:lnTo>
                      <a:pt x="30" y="160"/>
                    </a:lnTo>
                    <a:lnTo>
                      <a:pt x="29" y="160"/>
                    </a:lnTo>
                    <a:lnTo>
                      <a:pt x="29" y="159"/>
                    </a:lnTo>
                    <a:close/>
                  </a:path>
                </a:pathLst>
              </a:custGeom>
              <a:solidFill>
                <a:srgbClr val="800000"/>
              </a:solidFill>
              <a:ln w="0">
                <a:solidFill>
                  <a:srgbClr val="000000"/>
                </a:solidFill>
                <a:prstDash val="solid"/>
                <a:round/>
                <a:headEnd/>
                <a:tailEnd/>
              </a:ln>
            </p:spPr>
            <p:txBody>
              <a:bodyPr/>
              <a:lstStyle/>
              <a:p>
                <a:endParaRPr lang="en-US"/>
              </a:p>
            </p:txBody>
          </p:sp>
          <p:sp>
            <p:nvSpPr>
              <p:cNvPr id="23772" name="Freeform 529"/>
              <p:cNvSpPr>
                <a:spLocks/>
              </p:cNvSpPr>
              <p:nvPr/>
            </p:nvSpPr>
            <p:spPr bwMode="auto">
              <a:xfrm>
                <a:off x="4256" y="1652"/>
                <a:ext cx="8" cy="77"/>
              </a:xfrm>
              <a:custGeom>
                <a:avLst/>
                <a:gdLst>
                  <a:gd name="T0" fmla="*/ 8 w 27"/>
                  <a:gd name="T1" fmla="*/ 76 h 249"/>
                  <a:gd name="T2" fmla="*/ 6 w 27"/>
                  <a:gd name="T3" fmla="*/ 72 h 249"/>
                  <a:gd name="T4" fmla="*/ 5 w 27"/>
                  <a:gd name="T5" fmla="*/ 67 h 249"/>
                  <a:gd name="T6" fmla="*/ 4 w 27"/>
                  <a:gd name="T7" fmla="*/ 63 h 249"/>
                  <a:gd name="T8" fmla="*/ 3 w 27"/>
                  <a:gd name="T9" fmla="*/ 58 h 249"/>
                  <a:gd name="T10" fmla="*/ 2 w 27"/>
                  <a:gd name="T11" fmla="*/ 54 h 249"/>
                  <a:gd name="T12" fmla="*/ 2 w 27"/>
                  <a:gd name="T13" fmla="*/ 49 h 249"/>
                  <a:gd name="T14" fmla="*/ 2 w 27"/>
                  <a:gd name="T15" fmla="*/ 45 h 249"/>
                  <a:gd name="T16" fmla="*/ 2 w 27"/>
                  <a:gd name="T17" fmla="*/ 40 h 249"/>
                  <a:gd name="T18" fmla="*/ 2 w 27"/>
                  <a:gd name="T19" fmla="*/ 35 h 249"/>
                  <a:gd name="T20" fmla="*/ 2 w 27"/>
                  <a:gd name="T21" fmla="*/ 29 h 249"/>
                  <a:gd name="T22" fmla="*/ 2 w 27"/>
                  <a:gd name="T23" fmla="*/ 24 h 249"/>
                  <a:gd name="T24" fmla="*/ 2 w 27"/>
                  <a:gd name="T25" fmla="*/ 19 h 249"/>
                  <a:gd name="T26" fmla="*/ 2 w 27"/>
                  <a:gd name="T27" fmla="*/ 15 h 249"/>
                  <a:gd name="T28" fmla="*/ 2 w 27"/>
                  <a:gd name="T29" fmla="*/ 10 h 249"/>
                  <a:gd name="T30" fmla="*/ 1 w 27"/>
                  <a:gd name="T31" fmla="*/ 5 h 249"/>
                  <a:gd name="T32" fmla="*/ 1 w 27"/>
                  <a:gd name="T33" fmla="*/ 0 h 249"/>
                  <a:gd name="T34" fmla="*/ 0 w 27"/>
                  <a:gd name="T35" fmla="*/ 2 h 249"/>
                  <a:gd name="T36" fmla="*/ 1 w 27"/>
                  <a:gd name="T37" fmla="*/ 7 h 249"/>
                  <a:gd name="T38" fmla="*/ 1 w 27"/>
                  <a:gd name="T39" fmla="*/ 12 h 249"/>
                  <a:gd name="T40" fmla="*/ 1 w 27"/>
                  <a:gd name="T41" fmla="*/ 17 h 249"/>
                  <a:gd name="T42" fmla="*/ 1 w 27"/>
                  <a:gd name="T43" fmla="*/ 22 h 249"/>
                  <a:gd name="T44" fmla="*/ 1 w 27"/>
                  <a:gd name="T45" fmla="*/ 27 h 249"/>
                  <a:gd name="T46" fmla="*/ 1 w 27"/>
                  <a:gd name="T47" fmla="*/ 32 h 249"/>
                  <a:gd name="T48" fmla="*/ 1 w 27"/>
                  <a:gd name="T49" fmla="*/ 37 h 249"/>
                  <a:gd name="T50" fmla="*/ 1 w 27"/>
                  <a:gd name="T51" fmla="*/ 42 h 249"/>
                  <a:gd name="T52" fmla="*/ 1 w 27"/>
                  <a:gd name="T53" fmla="*/ 47 h 249"/>
                  <a:gd name="T54" fmla="*/ 1 w 27"/>
                  <a:gd name="T55" fmla="*/ 51 h 249"/>
                  <a:gd name="T56" fmla="*/ 2 w 27"/>
                  <a:gd name="T57" fmla="*/ 56 h 249"/>
                  <a:gd name="T58" fmla="*/ 3 w 27"/>
                  <a:gd name="T59" fmla="*/ 61 h 249"/>
                  <a:gd name="T60" fmla="*/ 3 w 27"/>
                  <a:gd name="T61" fmla="*/ 66 h 249"/>
                  <a:gd name="T62" fmla="*/ 5 w 27"/>
                  <a:gd name="T63" fmla="*/ 71 h 249"/>
                  <a:gd name="T64" fmla="*/ 6 w 27"/>
                  <a:gd name="T65" fmla="*/ 75 h 249"/>
                  <a:gd name="T66" fmla="*/ 7 w 27"/>
                  <a:gd name="T67" fmla="*/ 77 h 249"/>
                  <a:gd name="T68" fmla="*/ 7 w 27"/>
                  <a:gd name="T69" fmla="*/ 77 h 249"/>
                  <a:gd name="T70" fmla="*/ 7 w 27"/>
                  <a:gd name="T71" fmla="*/ 77 h 249"/>
                  <a:gd name="T72" fmla="*/ 7 w 27"/>
                  <a:gd name="T73" fmla="*/ 77 h 249"/>
                  <a:gd name="T74" fmla="*/ 8 w 27"/>
                  <a:gd name="T75" fmla="*/ 77 h 249"/>
                  <a:gd name="T76" fmla="*/ 8 w 27"/>
                  <a:gd name="T77" fmla="*/ 77 h 249"/>
                  <a:gd name="T78" fmla="*/ 8 w 27"/>
                  <a:gd name="T79" fmla="*/ 77 h 249"/>
                  <a:gd name="T80" fmla="*/ 8 w 27"/>
                  <a:gd name="T81" fmla="*/ 77 h 249"/>
                  <a:gd name="T82" fmla="*/ 8 w 27"/>
                  <a:gd name="T83" fmla="*/ 77 h 249"/>
                  <a:gd name="T84" fmla="*/ 8 w 27"/>
                  <a:gd name="T85" fmla="*/ 77 h 249"/>
                  <a:gd name="T86" fmla="*/ 8 w 27"/>
                  <a:gd name="T87" fmla="*/ 77 h 249"/>
                  <a:gd name="T88" fmla="*/ 8 w 27"/>
                  <a:gd name="T89" fmla="*/ 77 h 249"/>
                  <a:gd name="T90" fmla="*/ 8 w 27"/>
                  <a:gd name="T91" fmla="*/ 76 h 249"/>
                  <a:gd name="T92" fmla="*/ 8 w 27"/>
                  <a:gd name="T93" fmla="*/ 76 h 2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249">
                    <a:moveTo>
                      <a:pt x="27" y="247"/>
                    </a:moveTo>
                    <a:lnTo>
                      <a:pt x="27" y="247"/>
                    </a:lnTo>
                    <a:lnTo>
                      <a:pt x="23" y="240"/>
                    </a:lnTo>
                    <a:lnTo>
                      <a:pt x="21" y="233"/>
                    </a:lnTo>
                    <a:lnTo>
                      <a:pt x="18" y="226"/>
                    </a:lnTo>
                    <a:lnTo>
                      <a:pt x="16" y="218"/>
                    </a:lnTo>
                    <a:lnTo>
                      <a:pt x="14" y="212"/>
                    </a:lnTo>
                    <a:lnTo>
                      <a:pt x="12" y="204"/>
                    </a:lnTo>
                    <a:lnTo>
                      <a:pt x="11" y="197"/>
                    </a:lnTo>
                    <a:lnTo>
                      <a:pt x="10" y="189"/>
                    </a:lnTo>
                    <a:lnTo>
                      <a:pt x="9" y="182"/>
                    </a:lnTo>
                    <a:lnTo>
                      <a:pt x="8" y="174"/>
                    </a:lnTo>
                    <a:lnTo>
                      <a:pt x="8" y="166"/>
                    </a:lnTo>
                    <a:lnTo>
                      <a:pt x="6" y="158"/>
                    </a:lnTo>
                    <a:lnTo>
                      <a:pt x="6" y="152"/>
                    </a:lnTo>
                    <a:lnTo>
                      <a:pt x="6" y="144"/>
                    </a:lnTo>
                    <a:lnTo>
                      <a:pt x="6" y="136"/>
                    </a:lnTo>
                    <a:lnTo>
                      <a:pt x="6" y="128"/>
                    </a:lnTo>
                    <a:lnTo>
                      <a:pt x="6" y="119"/>
                    </a:lnTo>
                    <a:lnTo>
                      <a:pt x="6" y="112"/>
                    </a:lnTo>
                    <a:lnTo>
                      <a:pt x="6" y="104"/>
                    </a:lnTo>
                    <a:lnTo>
                      <a:pt x="8" y="95"/>
                    </a:lnTo>
                    <a:lnTo>
                      <a:pt x="8" y="87"/>
                    </a:lnTo>
                    <a:lnTo>
                      <a:pt x="8" y="79"/>
                    </a:lnTo>
                    <a:lnTo>
                      <a:pt x="8" y="71"/>
                    </a:lnTo>
                    <a:lnTo>
                      <a:pt x="8" y="63"/>
                    </a:lnTo>
                    <a:lnTo>
                      <a:pt x="8" y="55"/>
                    </a:lnTo>
                    <a:lnTo>
                      <a:pt x="6" y="47"/>
                    </a:lnTo>
                    <a:lnTo>
                      <a:pt x="6" y="39"/>
                    </a:lnTo>
                    <a:lnTo>
                      <a:pt x="6" y="31"/>
                    </a:lnTo>
                    <a:lnTo>
                      <a:pt x="5" y="23"/>
                    </a:lnTo>
                    <a:lnTo>
                      <a:pt x="4" y="16"/>
                    </a:lnTo>
                    <a:lnTo>
                      <a:pt x="3" y="8"/>
                    </a:lnTo>
                    <a:lnTo>
                      <a:pt x="2" y="0"/>
                    </a:lnTo>
                    <a:lnTo>
                      <a:pt x="0" y="1"/>
                    </a:lnTo>
                    <a:lnTo>
                      <a:pt x="1" y="8"/>
                    </a:lnTo>
                    <a:lnTo>
                      <a:pt x="2" y="16"/>
                    </a:lnTo>
                    <a:lnTo>
                      <a:pt x="3" y="23"/>
                    </a:lnTo>
                    <a:lnTo>
                      <a:pt x="4" y="31"/>
                    </a:lnTo>
                    <a:lnTo>
                      <a:pt x="4" y="39"/>
                    </a:lnTo>
                    <a:lnTo>
                      <a:pt x="4" y="47"/>
                    </a:lnTo>
                    <a:lnTo>
                      <a:pt x="5" y="55"/>
                    </a:lnTo>
                    <a:lnTo>
                      <a:pt x="5" y="63"/>
                    </a:lnTo>
                    <a:lnTo>
                      <a:pt x="5" y="71"/>
                    </a:lnTo>
                    <a:lnTo>
                      <a:pt x="5" y="79"/>
                    </a:lnTo>
                    <a:lnTo>
                      <a:pt x="4" y="87"/>
                    </a:lnTo>
                    <a:lnTo>
                      <a:pt x="4" y="95"/>
                    </a:lnTo>
                    <a:lnTo>
                      <a:pt x="4" y="103"/>
                    </a:lnTo>
                    <a:lnTo>
                      <a:pt x="4" y="112"/>
                    </a:lnTo>
                    <a:lnTo>
                      <a:pt x="4" y="119"/>
                    </a:lnTo>
                    <a:lnTo>
                      <a:pt x="4" y="128"/>
                    </a:lnTo>
                    <a:lnTo>
                      <a:pt x="4" y="136"/>
                    </a:lnTo>
                    <a:lnTo>
                      <a:pt x="4" y="144"/>
                    </a:lnTo>
                    <a:lnTo>
                      <a:pt x="4" y="152"/>
                    </a:lnTo>
                    <a:lnTo>
                      <a:pt x="4" y="160"/>
                    </a:lnTo>
                    <a:lnTo>
                      <a:pt x="5" y="166"/>
                    </a:lnTo>
                    <a:lnTo>
                      <a:pt x="5" y="174"/>
                    </a:lnTo>
                    <a:lnTo>
                      <a:pt x="6" y="182"/>
                    </a:lnTo>
                    <a:lnTo>
                      <a:pt x="8" y="190"/>
                    </a:lnTo>
                    <a:lnTo>
                      <a:pt x="9" y="198"/>
                    </a:lnTo>
                    <a:lnTo>
                      <a:pt x="10" y="205"/>
                    </a:lnTo>
                    <a:lnTo>
                      <a:pt x="11" y="213"/>
                    </a:lnTo>
                    <a:lnTo>
                      <a:pt x="13" y="220"/>
                    </a:lnTo>
                    <a:lnTo>
                      <a:pt x="16" y="228"/>
                    </a:lnTo>
                    <a:lnTo>
                      <a:pt x="18" y="234"/>
                    </a:lnTo>
                    <a:lnTo>
                      <a:pt x="21" y="241"/>
                    </a:lnTo>
                    <a:lnTo>
                      <a:pt x="25" y="248"/>
                    </a:lnTo>
                    <a:lnTo>
                      <a:pt x="25" y="249"/>
                    </a:lnTo>
                    <a:lnTo>
                      <a:pt x="26" y="249"/>
                    </a:lnTo>
                    <a:lnTo>
                      <a:pt x="27" y="249"/>
                    </a:lnTo>
                    <a:lnTo>
                      <a:pt x="27" y="248"/>
                    </a:lnTo>
                    <a:lnTo>
                      <a:pt x="27" y="247"/>
                    </a:lnTo>
                    <a:close/>
                  </a:path>
                </a:pathLst>
              </a:custGeom>
              <a:solidFill>
                <a:srgbClr val="800000"/>
              </a:solidFill>
              <a:ln w="0">
                <a:solidFill>
                  <a:srgbClr val="000000"/>
                </a:solidFill>
                <a:prstDash val="solid"/>
                <a:round/>
                <a:headEnd/>
                <a:tailEnd/>
              </a:ln>
            </p:spPr>
            <p:txBody>
              <a:bodyPr/>
              <a:lstStyle/>
              <a:p>
                <a:endParaRPr lang="en-US"/>
              </a:p>
            </p:txBody>
          </p:sp>
          <p:sp>
            <p:nvSpPr>
              <p:cNvPr id="23773" name="Freeform 530"/>
              <p:cNvSpPr>
                <a:spLocks/>
              </p:cNvSpPr>
              <p:nvPr/>
            </p:nvSpPr>
            <p:spPr bwMode="auto">
              <a:xfrm>
                <a:off x="4263" y="1729"/>
                <a:ext cx="5" cy="65"/>
              </a:xfrm>
              <a:custGeom>
                <a:avLst/>
                <a:gdLst>
                  <a:gd name="T0" fmla="*/ 1 w 16"/>
                  <a:gd name="T1" fmla="*/ 65 h 206"/>
                  <a:gd name="T2" fmla="*/ 2 w 16"/>
                  <a:gd name="T3" fmla="*/ 61 h 206"/>
                  <a:gd name="T4" fmla="*/ 3 w 16"/>
                  <a:gd name="T5" fmla="*/ 57 h 206"/>
                  <a:gd name="T6" fmla="*/ 4 w 16"/>
                  <a:gd name="T7" fmla="*/ 53 h 206"/>
                  <a:gd name="T8" fmla="*/ 5 w 16"/>
                  <a:gd name="T9" fmla="*/ 49 h 206"/>
                  <a:gd name="T10" fmla="*/ 5 w 16"/>
                  <a:gd name="T11" fmla="*/ 45 h 206"/>
                  <a:gd name="T12" fmla="*/ 5 w 16"/>
                  <a:gd name="T13" fmla="*/ 41 h 206"/>
                  <a:gd name="T14" fmla="*/ 5 w 16"/>
                  <a:gd name="T15" fmla="*/ 37 h 206"/>
                  <a:gd name="T16" fmla="*/ 5 w 16"/>
                  <a:gd name="T17" fmla="*/ 33 h 206"/>
                  <a:gd name="T18" fmla="*/ 5 w 16"/>
                  <a:gd name="T19" fmla="*/ 28 h 206"/>
                  <a:gd name="T20" fmla="*/ 4 w 16"/>
                  <a:gd name="T21" fmla="*/ 24 h 206"/>
                  <a:gd name="T22" fmla="*/ 4 w 16"/>
                  <a:gd name="T23" fmla="*/ 20 h 206"/>
                  <a:gd name="T24" fmla="*/ 4 w 16"/>
                  <a:gd name="T25" fmla="*/ 16 h 206"/>
                  <a:gd name="T26" fmla="*/ 3 w 16"/>
                  <a:gd name="T27" fmla="*/ 12 h 206"/>
                  <a:gd name="T28" fmla="*/ 3 w 16"/>
                  <a:gd name="T29" fmla="*/ 8 h 206"/>
                  <a:gd name="T30" fmla="*/ 2 w 16"/>
                  <a:gd name="T31" fmla="*/ 4 h 206"/>
                  <a:gd name="T32" fmla="*/ 2 w 16"/>
                  <a:gd name="T33" fmla="*/ 0 h 206"/>
                  <a:gd name="T34" fmla="*/ 1 w 16"/>
                  <a:gd name="T35" fmla="*/ 2 h 206"/>
                  <a:gd name="T36" fmla="*/ 2 w 16"/>
                  <a:gd name="T37" fmla="*/ 6 h 206"/>
                  <a:gd name="T38" fmla="*/ 2 w 16"/>
                  <a:gd name="T39" fmla="*/ 10 h 206"/>
                  <a:gd name="T40" fmla="*/ 3 w 16"/>
                  <a:gd name="T41" fmla="*/ 14 h 206"/>
                  <a:gd name="T42" fmla="*/ 3 w 16"/>
                  <a:gd name="T43" fmla="*/ 18 h 206"/>
                  <a:gd name="T44" fmla="*/ 4 w 16"/>
                  <a:gd name="T45" fmla="*/ 22 h 206"/>
                  <a:gd name="T46" fmla="*/ 4 w 16"/>
                  <a:gd name="T47" fmla="*/ 27 h 206"/>
                  <a:gd name="T48" fmla="*/ 4 w 16"/>
                  <a:gd name="T49" fmla="*/ 30 h 206"/>
                  <a:gd name="T50" fmla="*/ 4 w 16"/>
                  <a:gd name="T51" fmla="*/ 34 h 206"/>
                  <a:gd name="T52" fmla="*/ 4 w 16"/>
                  <a:gd name="T53" fmla="*/ 38 h 206"/>
                  <a:gd name="T54" fmla="*/ 4 w 16"/>
                  <a:gd name="T55" fmla="*/ 43 h 206"/>
                  <a:gd name="T56" fmla="*/ 4 w 16"/>
                  <a:gd name="T57" fmla="*/ 46 h 206"/>
                  <a:gd name="T58" fmla="*/ 4 w 16"/>
                  <a:gd name="T59" fmla="*/ 51 h 206"/>
                  <a:gd name="T60" fmla="*/ 3 w 16"/>
                  <a:gd name="T61" fmla="*/ 55 h 206"/>
                  <a:gd name="T62" fmla="*/ 2 w 16"/>
                  <a:gd name="T63" fmla="*/ 59 h 206"/>
                  <a:gd name="T64" fmla="*/ 1 w 16"/>
                  <a:gd name="T65" fmla="*/ 62 h 206"/>
                  <a:gd name="T66" fmla="*/ 0 w 16"/>
                  <a:gd name="T67" fmla="*/ 64 h 206"/>
                  <a:gd name="T68" fmla="*/ 0 w 16"/>
                  <a:gd name="T69" fmla="*/ 65 h 206"/>
                  <a:gd name="T70" fmla="*/ 0 w 16"/>
                  <a:gd name="T71" fmla="*/ 65 h 206"/>
                  <a:gd name="T72" fmla="*/ 0 w 16"/>
                  <a:gd name="T73" fmla="*/ 65 h 206"/>
                  <a:gd name="T74" fmla="*/ 0 w 16"/>
                  <a:gd name="T75" fmla="*/ 65 h 206"/>
                  <a:gd name="T76" fmla="*/ 0 w 16"/>
                  <a:gd name="T77" fmla="*/ 65 h 206"/>
                  <a:gd name="T78" fmla="*/ 0 w 16"/>
                  <a:gd name="T79" fmla="*/ 65 h 206"/>
                  <a:gd name="T80" fmla="*/ 0 w 16"/>
                  <a:gd name="T81" fmla="*/ 65 h 206"/>
                  <a:gd name="T82" fmla="*/ 0 w 16"/>
                  <a:gd name="T83" fmla="*/ 65 h 206"/>
                  <a:gd name="T84" fmla="*/ 1 w 16"/>
                  <a:gd name="T85" fmla="*/ 65 h 206"/>
                  <a:gd name="T86" fmla="*/ 1 w 16"/>
                  <a:gd name="T87" fmla="*/ 65 h 206"/>
                  <a:gd name="T88" fmla="*/ 1 w 16"/>
                  <a:gd name="T89" fmla="*/ 65 h 206"/>
                  <a:gd name="T90" fmla="*/ 1 w 16"/>
                  <a:gd name="T91" fmla="*/ 65 h 2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 h="206">
                    <a:moveTo>
                      <a:pt x="3" y="206"/>
                    </a:moveTo>
                    <a:lnTo>
                      <a:pt x="3" y="206"/>
                    </a:lnTo>
                    <a:lnTo>
                      <a:pt x="5" y="199"/>
                    </a:lnTo>
                    <a:lnTo>
                      <a:pt x="7" y="193"/>
                    </a:lnTo>
                    <a:lnTo>
                      <a:pt x="8" y="187"/>
                    </a:lnTo>
                    <a:lnTo>
                      <a:pt x="11" y="180"/>
                    </a:lnTo>
                    <a:lnTo>
                      <a:pt x="12" y="175"/>
                    </a:lnTo>
                    <a:lnTo>
                      <a:pt x="13" y="168"/>
                    </a:lnTo>
                    <a:lnTo>
                      <a:pt x="14" y="161"/>
                    </a:lnTo>
                    <a:lnTo>
                      <a:pt x="15" y="154"/>
                    </a:lnTo>
                    <a:lnTo>
                      <a:pt x="15" y="148"/>
                    </a:lnTo>
                    <a:lnTo>
                      <a:pt x="15" y="142"/>
                    </a:lnTo>
                    <a:lnTo>
                      <a:pt x="16" y="135"/>
                    </a:lnTo>
                    <a:lnTo>
                      <a:pt x="16" y="129"/>
                    </a:lnTo>
                    <a:lnTo>
                      <a:pt x="16" y="122"/>
                    </a:lnTo>
                    <a:lnTo>
                      <a:pt x="16" y="116"/>
                    </a:lnTo>
                    <a:lnTo>
                      <a:pt x="16" y="109"/>
                    </a:lnTo>
                    <a:lnTo>
                      <a:pt x="16" y="103"/>
                    </a:lnTo>
                    <a:lnTo>
                      <a:pt x="16" y="96"/>
                    </a:lnTo>
                    <a:lnTo>
                      <a:pt x="15" y="90"/>
                    </a:lnTo>
                    <a:lnTo>
                      <a:pt x="15" y="83"/>
                    </a:lnTo>
                    <a:lnTo>
                      <a:pt x="14" y="77"/>
                    </a:lnTo>
                    <a:lnTo>
                      <a:pt x="14" y="70"/>
                    </a:lnTo>
                    <a:lnTo>
                      <a:pt x="13" y="63"/>
                    </a:lnTo>
                    <a:lnTo>
                      <a:pt x="12" y="58"/>
                    </a:lnTo>
                    <a:lnTo>
                      <a:pt x="12" y="51"/>
                    </a:lnTo>
                    <a:lnTo>
                      <a:pt x="11" y="44"/>
                    </a:lnTo>
                    <a:lnTo>
                      <a:pt x="9" y="37"/>
                    </a:lnTo>
                    <a:lnTo>
                      <a:pt x="9" y="32"/>
                    </a:lnTo>
                    <a:lnTo>
                      <a:pt x="8" y="25"/>
                    </a:lnTo>
                    <a:lnTo>
                      <a:pt x="7" y="19"/>
                    </a:lnTo>
                    <a:lnTo>
                      <a:pt x="6" y="12"/>
                    </a:lnTo>
                    <a:lnTo>
                      <a:pt x="6" y="6"/>
                    </a:lnTo>
                    <a:lnTo>
                      <a:pt x="5" y="0"/>
                    </a:lnTo>
                    <a:lnTo>
                      <a:pt x="3" y="0"/>
                    </a:lnTo>
                    <a:lnTo>
                      <a:pt x="3" y="7"/>
                    </a:lnTo>
                    <a:lnTo>
                      <a:pt x="4" y="12"/>
                    </a:lnTo>
                    <a:lnTo>
                      <a:pt x="5" y="19"/>
                    </a:lnTo>
                    <a:lnTo>
                      <a:pt x="6" y="26"/>
                    </a:lnTo>
                    <a:lnTo>
                      <a:pt x="7" y="32"/>
                    </a:lnTo>
                    <a:lnTo>
                      <a:pt x="7" y="38"/>
                    </a:lnTo>
                    <a:lnTo>
                      <a:pt x="8" y="44"/>
                    </a:lnTo>
                    <a:lnTo>
                      <a:pt x="9" y="51"/>
                    </a:lnTo>
                    <a:lnTo>
                      <a:pt x="9" y="58"/>
                    </a:lnTo>
                    <a:lnTo>
                      <a:pt x="11" y="65"/>
                    </a:lnTo>
                    <a:lnTo>
                      <a:pt x="12" y="70"/>
                    </a:lnTo>
                    <a:lnTo>
                      <a:pt x="12" y="77"/>
                    </a:lnTo>
                    <a:lnTo>
                      <a:pt x="13" y="84"/>
                    </a:lnTo>
                    <a:lnTo>
                      <a:pt x="13" y="91"/>
                    </a:lnTo>
                    <a:lnTo>
                      <a:pt x="13" y="96"/>
                    </a:lnTo>
                    <a:lnTo>
                      <a:pt x="14" y="103"/>
                    </a:lnTo>
                    <a:lnTo>
                      <a:pt x="14" y="109"/>
                    </a:lnTo>
                    <a:lnTo>
                      <a:pt x="14" y="116"/>
                    </a:lnTo>
                    <a:lnTo>
                      <a:pt x="14" y="122"/>
                    </a:lnTo>
                    <a:lnTo>
                      <a:pt x="14" y="129"/>
                    </a:lnTo>
                    <a:lnTo>
                      <a:pt x="14" y="135"/>
                    </a:lnTo>
                    <a:lnTo>
                      <a:pt x="13" y="142"/>
                    </a:lnTo>
                    <a:lnTo>
                      <a:pt x="13" y="147"/>
                    </a:lnTo>
                    <a:lnTo>
                      <a:pt x="12" y="154"/>
                    </a:lnTo>
                    <a:lnTo>
                      <a:pt x="12" y="161"/>
                    </a:lnTo>
                    <a:lnTo>
                      <a:pt x="11" y="167"/>
                    </a:lnTo>
                    <a:lnTo>
                      <a:pt x="9" y="173"/>
                    </a:lnTo>
                    <a:lnTo>
                      <a:pt x="8" y="179"/>
                    </a:lnTo>
                    <a:lnTo>
                      <a:pt x="6" y="186"/>
                    </a:lnTo>
                    <a:lnTo>
                      <a:pt x="5" y="192"/>
                    </a:lnTo>
                    <a:lnTo>
                      <a:pt x="3" y="198"/>
                    </a:lnTo>
                    <a:lnTo>
                      <a:pt x="0" y="205"/>
                    </a:lnTo>
                    <a:lnTo>
                      <a:pt x="1" y="204"/>
                    </a:lnTo>
                    <a:lnTo>
                      <a:pt x="0" y="205"/>
                    </a:lnTo>
                    <a:lnTo>
                      <a:pt x="0" y="206"/>
                    </a:lnTo>
                    <a:lnTo>
                      <a:pt x="1" y="206"/>
                    </a:lnTo>
                    <a:lnTo>
                      <a:pt x="3" y="206"/>
                    </a:lnTo>
                    <a:close/>
                  </a:path>
                </a:pathLst>
              </a:custGeom>
              <a:solidFill>
                <a:srgbClr val="800000"/>
              </a:solidFill>
              <a:ln w="0">
                <a:solidFill>
                  <a:srgbClr val="000000"/>
                </a:solidFill>
                <a:prstDash val="solid"/>
                <a:round/>
                <a:headEnd/>
                <a:tailEnd/>
              </a:ln>
            </p:spPr>
            <p:txBody>
              <a:bodyPr/>
              <a:lstStyle/>
              <a:p>
                <a:endParaRPr lang="en-US"/>
              </a:p>
            </p:txBody>
          </p:sp>
          <p:sp>
            <p:nvSpPr>
              <p:cNvPr id="23774" name="Freeform 531"/>
              <p:cNvSpPr>
                <a:spLocks/>
              </p:cNvSpPr>
              <p:nvPr/>
            </p:nvSpPr>
            <p:spPr bwMode="auto">
              <a:xfrm>
                <a:off x="4239" y="1794"/>
                <a:ext cx="25" cy="20"/>
              </a:xfrm>
              <a:custGeom>
                <a:avLst/>
                <a:gdLst>
                  <a:gd name="T0" fmla="*/ 1 w 77"/>
                  <a:gd name="T1" fmla="*/ 19 h 66"/>
                  <a:gd name="T2" fmla="*/ 1 w 77"/>
                  <a:gd name="T3" fmla="*/ 18 h 66"/>
                  <a:gd name="T4" fmla="*/ 1 w 77"/>
                  <a:gd name="T5" fmla="*/ 17 h 66"/>
                  <a:gd name="T6" fmla="*/ 2 w 77"/>
                  <a:gd name="T7" fmla="*/ 15 h 66"/>
                  <a:gd name="T8" fmla="*/ 3 w 77"/>
                  <a:gd name="T9" fmla="*/ 15 h 66"/>
                  <a:gd name="T10" fmla="*/ 4 w 77"/>
                  <a:gd name="T11" fmla="*/ 13 h 66"/>
                  <a:gd name="T12" fmla="*/ 6 w 77"/>
                  <a:gd name="T13" fmla="*/ 12 h 66"/>
                  <a:gd name="T14" fmla="*/ 7 w 77"/>
                  <a:gd name="T15" fmla="*/ 11 h 66"/>
                  <a:gd name="T16" fmla="*/ 9 w 77"/>
                  <a:gd name="T17" fmla="*/ 10 h 66"/>
                  <a:gd name="T18" fmla="*/ 11 w 77"/>
                  <a:gd name="T19" fmla="*/ 8 h 66"/>
                  <a:gd name="T20" fmla="*/ 13 w 77"/>
                  <a:gd name="T21" fmla="*/ 8 h 66"/>
                  <a:gd name="T22" fmla="*/ 15 w 77"/>
                  <a:gd name="T23" fmla="*/ 7 h 66"/>
                  <a:gd name="T24" fmla="*/ 18 w 77"/>
                  <a:gd name="T25" fmla="*/ 5 h 66"/>
                  <a:gd name="T26" fmla="*/ 20 w 77"/>
                  <a:gd name="T27" fmla="*/ 5 h 66"/>
                  <a:gd name="T28" fmla="*/ 21 w 77"/>
                  <a:gd name="T29" fmla="*/ 3 h 66"/>
                  <a:gd name="T30" fmla="*/ 23 w 77"/>
                  <a:gd name="T31" fmla="*/ 2 h 66"/>
                  <a:gd name="T32" fmla="*/ 25 w 77"/>
                  <a:gd name="T33" fmla="*/ 1 h 66"/>
                  <a:gd name="T34" fmla="*/ 24 w 77"/>
                  <a:gd name="T35" fmla="*/ 1 h 66"/>
                  <a:gd name="T36" fmla="*/ 22 w 77"/>
                  <a:gd name="T37" fmla="*/ 2 h 66"/>
                  <a:gd name="T38" fmla="*/ 20 w 77"/>
                  <a:gd name="T39" fmla="*/ 3 h 66"/>
                  <a:gd name="T40" fmla="*/ 18 w 77"/>
                  <a:gd name="T41" fmla="*/ 4 h 66"/>
                  <a:gd name="T42" fmla="*/ 16 w 77"/>
                  <a:gd name="T43" fmla="*/ 5 h 66"/>
                  <a:gd name="T44" fmla="*/ 14 w 77"/>
                  <a:gd name="T45" fmla="*/ 6 h 66"/>
                  <a:gd name="T46" fmla="*/ 12 w 77"/>
                  <a:gd name="T47" fmla="*/ 7 h 66"/>
                  <a:gd name="T48" fmla="*/ 10 w 77"/>
                  <a:gd name="T49" fmla="*/ 8 h 66"/>
                  <a:gd name="T50" fmla="*/ 8 w 77"/>
                  <a:gd name="T51" fmla="*/ 10 h 66"/>
                  <a:gd name="T52" fmla="*/ 6 w 77"/>
                  <a:gd name="T53" fmla="*/ 11 h 66"/>
                  <a:gd name="T54" fmla="*/ 4 w 77"/>
                  <a:gd name="T55" fmla="*/ 12 h 66"/>
                  <a:gd name="T56" fmla="*/ 3 w 77"/>
                  <a:gd name="T57" fmla="*/ 13 h 66"/>
                  <a:gd name="T58" fmla="*/ 2 w 77"/>
                  <a:gd name="T59" fmla="*/ 15 h 66"/>
                  <a:gd name="T60" fmla="*/ 1 w 77"/>
                  <a:gd name="T61" fmla="*/ 16 h 66"/>
                  <a:gd name="T62" fmla="*/ 0 w 77"/>
                  <a:gd name="T63" fmla="*/ 17 h 66"/>
                  <a:gd name="T64" fmla="*/ 0 w 77"/>
                  <a:gd name="T65" fmla="*/ 18 h 66"/>
                  <a:gd name="T66" fmla="*/ 0 w 77"/>
                  <a:gd name="T67" fmla="*/ 20 h 66"/>
                  <a:gd name="T68" fmla="*/ 0 w 77"/>
                  <a:gd name="T69" fmla="*/ 20 h 66"/>
                  <a:gd name="T70" fmla="*/ 0 w 77"/>
                  <a:gd name="T71" fmla="*/ 20 h 66"/>
                  <a:gd name="T72" fmla="*/ 0 w 77"/>
                  <a:gd name="T73" fmla="*/ 20 h 66"/>
                  <a:gd name="T74" fmla="*/ 0 w 77"/>
                  <a:gd name="T75" fmla="*/ 20 h 66"/>
                  <a:gd name="T76" fmla="*/ 0 w 77"/>
                  <a:gd name="T77" fmla="*/ 20 h 66"/>
                  <a:gd name="T78" fmla="*/ 0 w 77"/>
                  <a:gd name="T79" fmla="*/ 20 h 66"/>
                  <a:gd name="T80" fmla="*/ 0 w 77"/>
                  <a:gd name="T81" fmla="*/ 20 h 66"/>
                  <a:gd name="T82" fmla="*/ 1 w 77"/>
                  <a:gd name="T83" fmla="*/ 20 h 66"/>
                  <a:gd name="T84" fmla="*/ 1 w 77"/>
                  <a:gd name="T85" fmla="*/ 20 h 66"/>
                  <a:gd name="T86" fmla="*/ 1 w 77"/>
                  <a:gd name="T87" fmla="*/ 20 h 66"/>
                  <a:gd name="T88" fmla="*/ 1 w 77"/>
                  <a:gd name="T89" fmla="*/ 19 h 66"/>
                  <a:gd name="T90" fmla="*/ 1 w 77"/>
                  <a:gd name="T91" fmla="*/ 19 h 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7" h="66">
                    <a:moveTo>
                      <a:pt x="2" y="64"/>
                    </a:moveTo>
                    <a:lnTo>
                      <a:pt x="2" y="64"/>
                    </a:lnTo>
                    <a:lnTo>
                      <a:pt x="2" y="61"/>
                    </a:lnTo>
                    <a:lnTo>
                      <a:pt x="2" y="59"/>
                    </a:lnTo>
                    <a:lnTo>
                      <a:pt x="2" y="58"/>
                    </a:lnTo>
                    <a:lnTo>
                      <a:pt x="3" y="56"/>
                    </a:lnTo>
                    <a:lnTo>
                      <a:pt x="4" y="53"/>
                    </a:lnTo>
                    <a:lnTo>
                      <a:pt x="5" y="51"/>
                    </a:lnTo>
                    <a:lnTo>
                      <a:pt x="6" y="50"/>
                    </a:lnTo>
                    <a:lnTo>
                      <a:pt x="9" y="48"/>
                    </a:lnTo>
                    <a:lnTo>
                      <a:pt x="10" y="45"/>
                    </a:lnTo>
                    <a:lnTo>
                      <a:pt x="12" y="43"/>
                    </a:lnTo>
                    <a:lnTo>
                      <a:pt x="14" y="42"/>
                    </a:lnTo>
                    <a:lnTo>
                      <a:pt x="18" y="40"/>
                    </a:lnTo>
                    <a:lnTo>
                      <a:pt x="20" y="37"/>
                    </a:lnTo>
                    <a:lnTo>
                      <a:pt x="22" y="36"/>
                    </a:lnTo>
                    <a:lnTo>
                      <a:pt x="26" y="34"/>
                    </a:lnTo>
                    <a:lnTo>
                      <a:pt x="28" y="33"/>
                    </a:lnTo>
                    <a:lnTo>
                      <a:pt x="31" y="31"/>
                    </a:lnTo>
                    <a:lnTo>
                      <a:pt x="35" y="28"/>
                    </a:lnTo>
                    <a:lnTo>
                      <a:pt x="38" y="27"/>
                    </a:lnTo>
                    <a:lnTo>
                      <a:pt x="41" y="25"/>
                    </a:lnTo>
                    <a:lnTo>
                      <a:pt x="44" y="24"/>
                    </a:lnTo>
                    <a:lnTo>
                      <a:pt x="47" y="22"/>
                    </a:lnTo>
                    <a:lnTo>
                      <a:pt x="51" y="20"/>
                    </a:lnTo>
                    <a:lnTo>
                      <a:pt x="54" y="18"/>
                    </a:lnTo>
                    <a:lnTo>
                      <a:pt x="57" y="16"/>
                    </a:lnTo>
                    <a:lnTo>
                      <a:pt x="61" y="15"/>
                    </a:lnTo>
                    <a:lnTo>
                      <a:pt x="63" y="13"/>
                    </a:lnTo>
                    <a:lnTo>
                      <a:pt x="66" y="10"/>
                    </a:lnTo>
                    <a:lnTo>
                      <a:pt x="70" y="9"/>
                    </a:lnTo>
                    <a:lnTo>
                      <a:pt x="72" y="7"/>
                    </a:lnTo>
                    <a:lnTo>
                      <a:pt x="74" y="5"/>
                    </a:lnTo>
                    <a:lnTo>
                      <a:pt x="77" y="3"/>
                    </a:lnTo>
                    <a:lnTo>
                      <a:pt x="75" y="0"/>
                    </a:lnTo>
                    <a:lnTo>
                      <a:pt x="73" y="2"/>
                    </a:lnTo>
                    <a:lnTo>
                      <a:pt x="71" y="5"/>
                    </a:lnTo>
                    <a:lnTo>
                      <a:pt x="68" y="6"/>
                    </a:lnTo>
                    <a:lnTo>
                      <a:pt x="65" y="8"/>
                    </a:lnTo>
                    <a:lnTo>
                      <a:pt x="62" y="10"/>
                    </a:lnTo>
                    <a:lnTo>
                      <a:pt x="60" y="11"/>
                    </a:lnTo>
                    <a:lnTo>
                      <a:pt x="56" y="14"/>
                    </a:lnTo>
                    <a:lnTo>
                      <a:pt x="53" y="15"/>
                    </a:lnTo>
                    <a:lnTo>
                      <a:pt x="49" y="17"/>
                    </a:lnTo>
                    <a:lnTo>
                      <a:pt x="46" y="19"/>
                    </a:lnTo>
                    <a:lnTo>
                      <a:pt x="44" y="20"/>
                    </a:lnTo>
                    <a:lnTo>
                      <a:pt x="40" y="23"/>
                    </a:lnTo>
                    <a:lnTo>
                      <a:pt x="37" y="24"/>
                    </a:lnTo>
                    <a:lnTo>
                      <a:pt x="34" y="26"/>
                    </a:lnTo>
                    <a:lnTo>
                      <a:pt x="30" y="27"/>
                    </a:lnTo>
                    <a:lnTo>
                      <a:pt x="27" y="30"/>
                    </a:lnTo>
                    <a:lnTo>
                      <a:pt x="24" y="32"/>
                    </a:lnTo>
                    <a:lnTo>
                      <a:pt x="21" y="33"/>
                    </a:lnTo>
                    <a:lnTo>
                      <a:pt x="19" y="35"/>
                    </a:lnTo>
                    <a:lnTo>
                      <a:pt x="15" y="37"/>
                    </a:lnTo>
                    <a:lnTo>
                      <a:pt x="13" y="39"/>
                    </a:lnTo>
                    <a:lnTo>
                      <a:pt x="11" y="41"/>
                    </a:lnTo>
                    <a:lnTo>
                      <a:pt x="9" y="43"/>
                    </a:lnTo>
                    <a:lnTo>
                      <a:pt x="6" y="45"/>
                    </a:lnTo>
                    <a:lnTo>
                      <a:pt x="5" y="48"/>
                    </a:lnTo>
                    <a:lnTo>
                      <a:pt x="3" y="50"/>
                    </a:lnTo>
                    <a:lnTo>
                      <a:pt x="2" y="52"/>
                    </a:lnTo>
                    <a:lnTo>
                      <a:pt x="1" y="54"/>
                    </a:lnTo>
                    <a:lnTo>
                      <a:pt x="0" y="57"/>
                    </a:lnTo>
                    <a:lnTo>
                      <a:pt x="0" y="59"/>
                    </a:lnTo>
                    <a:lnTo>
                      <a:pt x="0" y="61"/>
                    </a:lnTo>
                    <a:lnTo>
                      <a:pt x="0" y="65"/>
                    </a:lnTo>
                    <a:lnTo>
                      <a:pt x="0" y="66"/>
                    </a:lnTo>
                    <a:lnTo>
                      <a:pt x="1" y="66"/>
                    </a:lnTo>
                    <a:lnTo>
                      <a:pt x="2" y="66"/>
                    </a:lnTo>
                    <a:lnTo>
                      <a:pt x="2" y="65"/>
                    </a:lnTo>
                    <a:lnTo>
                      <a:pt x="2" y="64"/>
                    </a:lnTo>
                    <a:close/>
                  </a:path>
                </a:pathLst>
              </a:custGeom>
              <a:solidFill>
                <a:srgbClr val="800000"/>
              </a:solidFill>
              <a:ln w="0">
                <a:solidFill>
                  <a:srgbClr val="000000"/>
                </a:solidFill>
                <a:prstDash val="solid"/>
                <a:round/>
                <a:headEnd/>
                <a:tailEnd/>
              </a:ln>
            </p:spPr>
            <p:txBody>
              <a:bodyPr/>
              <a:lstStyle/>
              <a:p>
                <a:endParaRPr lang="en-US"/>
              </a:p>
            </p:txBody>
          </p:sp>
          <p:sp>
            <p:nvSpPr>
              <p:cNvPr id="23775" name="Freeform 532"/>
              <p:cNvSpPr>
                <a:spLocks/>
              </p:cNvSpPr>
              <p:nvPr/>
            </p:nvSpPr>
            <p:spPr bwMode="auto">
              <a:xfrm>
                <a:off x="4239" y="1813"/>
                <a:ext cx="27" cy="8"/>
              </a:xfrm>
              <a:custGeom>
                <a:avLst/>
                <a:gdLst>
                  <a:gd name="T0" fmla="*/ 27 w 84"/>
                  <a:gd name="T1" fmla="*/ 5 h 21"/>
                  <a:gd name="T2" fmla="*/ 25 w 84"/>
                  <a:gd name="T3" fmla="*/ 5 h 21"/>
                  <a:gd name="T4" fmla="*/ 23 w 84"/>
                  <a:gd name="T5" fmla="*/ 6 h 21"/>
                  <a:gd name="T6" fmla="*/ 21 w 84"/>
                  <a:gd name="T7" fmla="*/ 6 h 21"/>
                  <a:gd name="T8" fmla="*/ 19 w 84"/>
                  <a:gd name="T9" fmla="*/ 6 h 21"/>
                  <a:gd name="T10" fmla="*/ 17 w 84"/>
                  <a:gd name="T11" fmla="*/ 6 h 21"/>
                  <a:gd name="T12" fmla="*/ 15 w 84"/>
                  <a:gd name="T13" fmla="*/ 6 h 21"/>
                  <a:gd name="T14" fmla="*/ 13 w 84"/>
                  <a:gd name="T15" fmla="*/ 6 h 21"/>
                  <a:gd name="T16" fmla="*/ 12 w 84"/>
                  <a:gd name="T17" fmla="*/ 6 h 21"/>
                  <a:gd name="T18" fmla="*/ 10 w 84"/>
                  <a:gd name="T19" fmla="*/ 6 h 21"/>
                  <a:gd name="T20" fmla="*/ 8 w 84"/>
                  <a:gd name="T21" fmla="*/ 6 h 21"/>
                  <a:gd name="T22" fmla="*/ 6 w 84"/>
                  <a:gd name="T23" fmla="*/ 5 h 21"/>
                  <a:gd name="T24" fmla="*/ 5 w 84"/>
                  <a:gd name="T25" fmla="*/ 5 h 21"/>
                  <a:gd name="T26" fmla="*/ 4 w 84"/>
                  <a:gd name="T27" fmla="*/ 4 h 21"/>
                  <a:gd name="T28" fmla="*/ 2 w 84"/>
                  <a:gd name="T29" fmla="*/ 3 h 21"/>
                  <a:gd name="T30" fmla="*/ 2 w 84"/>
                  <a:gd name="T31" fmla="*/ 2 h 21"/>
                  <a:gd name="T32" fmla="*/ 1 w 84"/>
                  <a:gd name="T33" fmla="*/ 0 h 21"/>
                  <a:gd name="T34" fmla="*/ 1 w 84"/>
                  <a:gd name="T35" fmla="*/ 2 h 21"/>
                  <a:gd name="T36" fmla="*/ 1 w 84"/>
                  <a:gd name="T37" fmla="*/ 3 h 21"/>
                  <a:gd name="T38" fmla="*/ 2 w 84"/>
                  <a:gd name="T39" fmla="*/ 5 h 21"/>
                  <a:gd name="T40" fmla="*/ 4 w 84"/>
                  <a:gd name="T41" fmla="*/ 5 h 21"/>
                  <a:gd name="T42" fmla="*/ 5 w 84"/>
                  <a:gd name="T43" fmla="*/ 6 h 21"/>
                  <a:gd name="T44" fmla="*/ 7 w 84"/>
                  <a:gd name="T45" fmla="*/ 6 h 21"/>
                  <a:gd name="T46" fmla="*/ 8 w 84"/>
                  <a:gd name="T47" fmla="*/ 8 h 21"/>
                  <a:gd name="T48" fmla="*/ 10 w 84"/>
                  <a:gd name="T49" fmla="*/ 8 h 21"/>
                  <a:gd name="T50" fmla="*/ 13 w 84"/>
                  <a:gd name="T51" fmla="*/ 8 h 21"/>
                  <a:gd name="T52" fmla="*/ 14 w 84"/>
                  <a:gd name="T53" fmla="*/ 8 h 21"/>
                  <a:gd name="T54" fmla="*/ 16 w 84"/>
                  <a:gd name="T55" fmla="*/ 8 h 21"/>
                  <a:gd name="T56" fmla="*/ 18 w 84"/>
                  <a:gd name="T57" fmla="*/ 8 h 21"/>
                  <a:gd name="T58" fmla="*/ 20 w 84"/>
                  <a:gd name="T59" fmla="*/ 8 h 21"/>
                  <a:gd name="T60" fmla="*/ 23 w 84"/>
                  <a:gd name="T61" fmla="*/ 7 h 21"/>
                  <a:gd name="T62" fmla="*/ 24 w 84"/>
                  <a:gd name="T63" fmla="*/ 6 h 21"/>
                  <a:gd name="T64" fmla="*/ 26 w 84"/>
                  <a:gd name="T65" fmla="*/ 6 h 21"/>
                  <a:gd name="T66" fmla="*/ 26 w 84"/>
                  <a:gd name="T67" fmla="*/ 6 h 21"/>
                  <a:gd name="T68" fmla="*/ 27 w 84"/>
                  <a:gd name="T69" fmla="*/ 6 h 21"/>
                  <a:gd name="T70" fmla="*/ 27 w 84"/>
                  <a:gd name="T71" fmla="*/ 6 h 21"/>
                  <a:gd name="T72" fmla="*/ 27 w 84"/>
                  <a:gd name="T73" fmla="*/ 6 h 21"/>
                  <a:gd name="T74" fmla="*/ 27 w 84"/>
                  <a:gd name="T75" fmla="*/ 5 h 21"/>
                  <a:gd name="T76" fmla="*/ 27 w 84"/>
                  <a:gd name="T77" fmla="*/ 5 h 21"/>
                  <a:gd name="T78" fmla="*/ 27 w 84"/>
                  <a:gd name="T79" fmla="*/ 5 h 21"/>
                  <a:gd name="T80" fmla="*/ 27 w 84"/>
                  <a:gd name="T81" fmla="*/ 5 h 21"/>
                  <a:gd name="T82" fmla="*/ 27 w 84"/>
                  <a:gd name="T83" fmla="*/ 5 h 21"/>
                  <a:gd name="T84" fmla="*/ 27 w 84"/>
                  <a:gd name="T85" fmla="*/ 5 h 21"/>
                  <a:gd name="T86" fmla="*/ 27 w 84"/>
                  <a:gd name="T87" fmla="*/ 5 h 21"/>
                  <a:gd name="T88" fmla="*/ 27 w 84"/>
                  <a:gd name="T89" fmla="*/ 5 h 21"/>
                  <a:gd name="T90" fmla="*/ 27 w 84"/>
                  <a:gd name="T91" fmla="*/ 5 h 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4" h="21">
                    <a:moveTo>
                      <a:pt x="84" y="13"/>
                    </a:moveTo>
                    <a:lnTo>
                      <a:pt x="83" y="13"/>
                    </a:lnTo>
                    <a:lnTo>
                      <a:pt x="81" y="13"/>
                    </a:lnTo>
                    <a:lnTo>
                      <a:pt x="77" y="14"/>
                    </a:lnTo>
                    <a:lnTo>
                      <a:pt x="75" y="14"/>
                    </a:lnTo>
                    <a:lnTo>
                      <a:pt x="72" y="15"/>
                    </a:lnTo>
                    <a:lnTo>
                      <a:pt x="68" y="15"/>
                    </a:lnTo>
                    <a:lnTo>
                      <a:pt x="66" y="16"/>
                    </a:lnTo>
                    <a:lnTo>
                      <a:pt x="63" y="16"/>
                    </a:lnTo>
                    <a:lnTo>
                      <a:pt x="60" y="16"/>
                    </a:lnTo>
                    <a:lnTo>
                      <a:pt x="57" y="17"/>
                    </a:lnTo>
                    <a:lnTo>
                      <a:pt x="54" y="17"/>
                    </a:lnTo>
                    <a:lnTo>
                      <a:pt x="50" y="17"/>
                    </a:lnTo>
                    <a:lnTo>
                      <a:pt x="48" y="17"/>
                    </a:lnTo>
                    <a:lnTo>
                      <a:pt x="45" y="17"/>
                    </a:lnTo>
                    <a:lnTo>
                      <a:pt x="41" y="17"/>
                    </a:lnTo>
                    <a:lnTo>
                      <a:pt x="39" y="17"/>
                    </a:lnTo>
                    <a:lnTo>
                      <a:pt x="36" y="17"/>
                    </a:lnTo>
                    <a:lnTo>
                      <a:pt x="33" y="17"/>
                    </a:lnTo>
                    <a:lnTo>
                      <a:pt x="30" y="16"/>
                    </a:lnTo>
                    <a:lnTo>
                      <a:pt x="28" y="16"/>
                    </a:lnTo>
                    <a:lnTo>
                      <a:pt x="24" y="15"/>
                    </a:lnTo>
                    <a:lnTo>
                      <a:pt x="22" y="15"/>
                    </a:lnTo>
                    <a:lnTo>
                      <a:pt x="20" y="14"/>
                    </a:lnTo>
                    <a:lnTo>
                      <a:pt x="17" y="13"/>
                    </a:lnTo>
                    <a:lnTo>
                      <a:pt x="15" y="13"/>
                    </a:lnTo>
                    <a:lnTo>
                      <a:pt x="13" y="12"/>
                    </a:lnTo>
                    <a:lnTo>
                      <a:pt x="11" y="11"/>
                    </a:lnTo>
                    <a:lnTo>
                      <a:pt x="9" y="9"/>
                    </a:lnTo>
                    <a:lnTo>
                      <a:pt x="7" y="7"/>
                    </a:lnTo>
                    <a:lnTo>
                      <a:pt x="6" y="6"/>
                    </a:lnTo>
                    <a:lnTo>
                      <a:pt x="5" y="4"/>
                    </a:lnTo>
                    <a:lnTo>
                      <a:pt x="3" y="3"/>
                    </a:lnTo>
                    <a:lnTo>
                      <a:pt x="3" y="0"/>
                    </a:lnTo>
                    <a:lnTo>
                      <a:pt x="0" y="3"/>
                    </a:lnTo>
                    <a:lnTo>
                      <a:pt x="2" y="5"/>
                    </a:lnTo>
                    <a:lnTo>
                      <a:pt x="3" y="6"/>
                    </a:lnTo>
                    <a:lnTo>
                      <a:pt x="4" y="8"/>
                    </a:lnTo>
                    <a:lnTo>
                      <a:pt x="6" y="9"/>
                    </a:lnTo>
                    <a:lnTo>
                      <a:pt x="7" y="12"/>
                    </a:lnTo>
                    <a:lnTo>
                      <a:pt x="9" y="13"/>
                    </a:lnTo>
                    <a:lnTo>
                      <a:pt x="12" y="14"/>
                    </a:lnTo>
                    <a:lnTo>
                      <a:pt x="14" y="15"/>
                    </a:lnTo>
                    <a:lnTo>
                      <a:pt x="16" y="16"/>
                    </a:lnTo>
                    <a:lnTo>
                      <a:pt x="19" y="17"/>
                    </a:lnTo>
                    <a:lnTo>
                      <a:pt x="22" y="17"/>
                    </a:lnTo>
                    <a:lnTo>
                      <a:pt x="24" y="19"/>
                    </a:lnTo>
                    <a:lnTo>
                      <a:pt x="26" y="20"/>
                    </a:lnTo>
                    <a:lnTo>
                      <a:pt x="30" y="20"/>
                    </a:lnTo>
                    <a:lnTo>
                      <a:pt x="32" y="20"/>
                    </a:lnTo>
                    <a:lnTo>
                      <a:pt x="36" y="21"/>
                    </a:lnTo>
                    <a:lnTo>
                      <a:pt x="39" y="21"/>
                    </a:lnTo>
                    <a:lnTo>
                      <a:pt x="41" y="21"/>
                    </a:lnTo>
                    <a:lnTo>
                      <a:pt x="45" y="21"/>
                    </a:lnTo>
                    <a:lnTo>
                      <a:pt x="48" y="21"/>
                    </a:lnTo>
                    <a:lnTo>
                      <a:pt x="50" y="21"/>
                    </a:lnTo>
                    <a:lnTo>
                      <a:pt x="54" y="21"/>
                    </a:lnTo>
                    <a:lnTo>
                      <a:pt x="57" y="20"/>
                    </a:lnTo>
                    <a:lnTo>
                      <a:pt x="60" y="20"/>
                    </a:lnTo>
                    <a:lnTo>
                      <a:pt x="63" y="20"/>
                    </a:lnTo>
                    <a:lnTo>
                      <a:pt x="66" y="19"/>
                    </a:lnTo>
                    <a:lnTo>
                      <a:pt x="70" y="19"/>
                    </a:lnTo>
                    <a:lnTo>
                      <a:pt x="72" y="17"/>
                    </a:lnTo>
                    <a:lnTo>
                      <a:pt x="75" y="17"/>
                    </a:lnTo>
                    <a:lnTo>
                      <a:pt x="79" y="16"/>
                    </a:lnTo>
                    <a:lnTo>
                      <a:pt x="81" y="16"/>
                    </a:lnTo>
                    <a:lnTo>
                      <a:pt x="83" y="15"/>
                    </a:lnTo>
                    <a:lnTo>
                      <a:pt x="82" y="15"/>
                    </a:lnTo>
                    <a:lnTo>
                      <a:pt x="83" y="15"/>
                    </a:lnTo>
                    <a:lnTo>
                      <a:pt x="84" y="15"/>
                    </a:lnTo>
                    <a:lnTo>
                      <a:pt x="84" y="14"/>
                    </a:lnTo>
                    <a:lnTo>
                      <a:pt x="84" y="13"/>
                    </a:lnTo>
                    <a:lnTo>
                      <a:pt x="83" y="13"/>
                    </a:lnTo>
                    <a:lnTo>
                      <a:pt x="83" y="12"/>
                    </a:lnTo>
                    <a:lnTo>
                      <a:pt x="83" y="13"/>
                    </a:lnTo>
                    <a:lnTo>
                      <a:pt x="84" y="13"/>
                    </a:lnTo>
                    <a:close/>
                  </a:path>
                </a:pathLst>
              </a:custGeom>
              <a:solidFill>
                <a:srgbClr val="800000"/>
              </a:solidFill>
              <a:ln w="0">
                <a:solidFill>
                  <a:srgbClr val="000000"/>
                </a:solidFill>
                <a:prstDash val="solid"/>
                <a:round/>
                <a:headEnd/>
                <a:tailEnd/>
              </a:ln>
            </p:spPr>
            <p:txBody>
              <a:bodyPr/>
              <a:lstStyle/>
              <a:p>
                <a:endParaRPr lang="en-US"/>
              </a:p>
            </p:txBody>
          </p:sp>
          <p:sp>
            <p:nvSpPr>
              <p:cNvPr id="23776" name="Freeform 533"/>
              <p:cNvSpPr>
                <a:spLocks/>
              </p:cNvSpPr>
              <p:nvPr/>
            </p:nvSpPr>
            <p:spPr bwMode="auto">
              <a:xfrm>
                <a:off x="4264" y="1817"/>
                <a:ext cx="36" cy="7"/>
              </a:xfrm>
              <a:custGeom>
                <a:avLst/>
                <a:gdLst>
                  <a:gd name="T0" fmla="*/ 36 w 107"/>
                  <a:gd name="T1" fmla="*/ 3 h 21"/>
                  <a:gd name="T2" fmla="*/ 33 w 107"/>
                  <a:gd name="T3" fmla="*/ 3 h 21"/>
                  <a:gd name="T4" fmla="*/ 31 w 107"/>
                  <a:gd name="T5" fmla="*/ 4 h 21"/>
                  <a:gd name="T6" fmla="*/ 29 w 107"/>
                  <a:gd name="T7" fmla="*/ 4 h 21"/>
                  <a:gd name="T8" fmla="*/ 26 w 107"/>
                  <a:gd name="T9" fmla="*/ 5 h 21"/>
                  <a:gd name="T10" fmla="*/ 24 w 107"/>
                  <a:gd name="T11" fmla="*/ 5 h 21"/>
                  <a:gd name="T12" fmla="*/ 22 w 107"/>
                  <a:gd name="T13" fmla="*/ 6 h 21"/>
                  <a:gd name="T14" fmla="*/ 19 w 107"/>
                  <a:gd name="T15" fmla="*/ 6 h 21"/>
                  <a:gd name="T16" fmla="*/ 16 w 107"/>
                  <a:gd name="T17" fmla="*/ 6 h 21"/>
                  <a:gd name="T18" fmla="*/ 14 w 107"/>
                  <a:gd name="T19" fmla="*/ 6 h 21"/>
                  <a:gd name="T20" fmla="*/ 12 w 107"/>
                  <a:gd name="T21" fmla="*/ 6 h 21"/>
                  <a:gd name="T22" fmla="*/ 9 w 107"/>
                  <a:gd name="T23" fmla="*/ 5 h 21"/>
                  <a:gd name="T24" fmla="*/ 8 w 107"/>
                  <a:gd name="T25" fmla="*/ 4 h 21"/>
                  <a:gd name="T26" fmla="*/ 5 w 107"/>
                  <a:gd name="T27" fmla="*/ 4 h 21"/>
                  <a:gd name="T28" fmla="*/ 4 w 107"/>
                  <a:gd name="T29" fmla="*/ 3 h 21"/>
                  <a:gd name="T30" fmla="*/ 2 w 107"/>
                  <a:gd name="T31" fmla="*/ 1 h 21"/>
                  <a:gd name="T32" fmla="*/ 0 w 107"/>
                  <a:gd name="T33" fmla="*/ 0 h 21"/>
                  <a:gd name="T34" fmla="*/ 1 w 107"/>
                  <a:gd name="T35" fmla="*/ 1 h 21"/>
                  <a:gd name="T36" fmla="*/ 2 w 107"/>
                  <a:gd name="T37" fmla="*/ 3 h 21"/>
                  <a:gd name="T38" fmla="*/ 4 w 107"/>
                  <a:gd name="T39" fmla="*/ 4 h 21"/>
                  <a:gd name="T40" fmla="*/ 6 w 107"/>
                  <a:gd name="T41" fmla="*/ 5 h 21"/>
                  <a:gd name="T42" fmla="*/ 8 w 107"/>
                  <a:gd name="T43" fmla="*/ 6 h 21"/>
                  <a:gd name="T44" fmla="*/ 11 w 107"/>
                  <a:gd name="T45" fmla="*/ 6 h 21"/>
                  <a:gd name="T46" fmla="*/ 13 w 107"/>
                  <a:gd name="T47" fmla="*/ 7 h 21"/>
                  <a:gd name="T48" fmla="*/ 15 w 107"/>
                  <a:gd name="T49" fmla="*/ 7 h 21"/>
                  <a:gd name="T50" fmla="*/ 18 w 107"/>
                  <a:gd name="T51" fmla="*/ 7 h 21"/>
                  <a:gd name="T52" fmla="*/ 20 w 107"/>
                  <a:gd name="T53" fmla="*/ 7 h 21"/>
                  <a:gd name="T54" fmla="*/ 23 w 107"/>
                  <a:gd name="T55" fmla="*/ 7 h 21"/>
                  <a:gd name="T56" fmla="*/ 25 w 107"/>
                  <a:gd name="T57" fmla="*/ 6 h 21"/>
                  <a:gd name="T58" fmla="*/ 28 w 107"/>
                  <a:gd name="T59" fmla="*/ 6 h 21"/>
                  <a:gd name="T60" fmla="*/ 30 w 107"/>
                  <a:gd name="T61" fmla="*/ 5 h 21"/>
                  <a:gd name="T62" fmla="*/ 33 w 107"/>
                  <a:gd name="T63" fmla="*/ 5 h 21"/>
                  <a:gd name="T64" fmla="*/ 35 w 107"/>
                  <a:gd name="T65" fmla="*/ 4 h 21"/>
                  <a:gd name="T66" fmla="*/ 36 w 107"/>
                  <a:gd name="T67" fmla="*/ 3 h 21"/>
                  <a:gd name="T68" fmla="*/ 36 w 107"/>
                  <a:gd name="T69" fmla="*/ 4 h 21"/>
                  <a:gd name="T70" fmla="*/ 36 w 107"/>
                  <a:gd name="T71" fmla="*/ 4 h 21"/>
                  <a:gd name="T72" fmla="*/ 36 w 107"/>
                  <a:gd name="T73" fmla="*/ 4 h 21"/>
                  <a:gd name="T74" fmla="*/ 36 w 107"/>
                  <a:gd name="T75" fmla="*/ 3 h 21"/>
                  <a:gd name="T76" fmla="*/ 36 w 107"/>
                  <a:gd name="T77" fmla="*/ 3 h 21"/>
                  <a:gd name="T78" fmla="*/ 36 w 107"/>
                  <a:gd name="T79" fmla="*/ 3 h 21"/>
                  <a:gd name="T80" fmla="*/ 36 w 107"/>
                  <a:gd name="T81" fmla="*/ 3 h 21"/>
                  <a:gd name="T82" fmla="*/ 36 w 107"/>
                  <a:gd name="T83" fmla="*/ 3 h 21"/>
                  <a:gd name="T84" fmla="*/ 36 w 107"/>
                  <a:gd name="T85" fmla="*/ 3 h 21"/>
                  <a:gd name="T86" fmla="*/ 36 w 107"/>
                  <a:gd name="T87" fmla="*/ 3 h 21"/>
                  <a:gd name="T88" fmla="*/ 36 w 107"/>
                  <a:gd name="T89" fmla="*/ 3 h 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7" h="21">
                    <a:moveTo>
                      <a:pt x="104" y="10"/>
                    </a:moveTo>
                    <a:lnTo>
                      <a:pt x="106" y="9"/>
                    </a:lnTo>
                    <a:lnTo>
                      <a:pt x="102" y="10"/>
                    </a:lnTo>
                    <a:lnTo>
                      <a:pt x="99" y="10"/>
                    </a:lnTo>
                    <a:lnTo>
                      <a:pt x="95" y="11"/>
                    </a:lnTo>
                    <a:lnTo>
                      <a:pt x="92" y="12"/>
                    </a:lnTo>
                    <a:lnTo>
                      <a:pt x="90" y="12"/>
                    </a:lnTo>
                    <a:lnTo>
                      <a:pt x="85" y="13"/>
                    </a:lnTo>
                    <a:lnTo>
                      <a:pt x="82" y="14"/>
                    </a:lnTo>
                    <a:lnTo>
                      <a:pt x="78" y="14"/>
                    </a:lnTo>
                    <a:lnTo>
                      <a:pt x="75" y="16"/>
                    </a:lnTo>
                    <a:lnTo>
                      <a:pt x="72" y="16"/>
                    </a:lnTo>
                    <a:lnTo>
                      <a:pt x="67" y="17"/>
                    </a:lnTo>
                    <a:lnTo>
                      <a:pt x="64" y="17"/>
                    </a:lnTo>
                    <a:lnTo>
                      <a:pt x="60" y="17"/>
                    </a:lnTo>
                    <a:lnTo>
                      <a:pt x="57" y="18"/>
                    </a:lnTo>
                    <a:lnTo>
                      <a:pt x="53" y="18"/>
                    </a:lnTo>
                    <a:lnTo>
                      <a:pt x="49" y="18"/>
                    </a:lnTo>
                    <a:lnTo>
                      <a:pt x="46" y="18"/>
                    </a:lnTo>
                    <a:lnTo>
                      <a:pt x="42" y="18"/>
                    </a:lnTo>
                    <a:lnTo>
                      <a:pt x="39" y="17"/>
                    </a:lnTo>
                    <a:lnTo>
                      <a:pt x="35" y="17"/>
                    </a:lnTo>
                    <a:lnTo>
                      <a:pt x="32" y="17"/>
                    </a:lnTo>
                    <a:lnTo>
                      <a:pt x="28" y="16"/>
                    </a:lnTo>
                    <a:lnTo>
                      <a:pt x="25" y="14"/>
                    </a:lnTo>
                    <a:lnTo>
                      <a:pt x="23" y="13"/>
                    </a:lnTo>
                    <a:lnTo>
                      <a:pt x="19" y="12"/>
                    </a:lnTo>
                    <a:lnTo>
                      <a:pt x="16" y="11"/>
                    </a:lnTo>
                    <a:lnTo>
                      <a:pt x="14" y="10"/>
                    </a:lnTo>
                    <a:lnTo>
                      <a:pt x="11" y="8"/>
                    </a:lnTo>
                    <a:lnTo>
                      <a:pt x="8" y="7"/>
                    </a:lnTo>
                    <a:lnTo>
                      <a:pt x="6" y="4"/>
                    </a:lnTo>
                    <a:lnTo>
                      <a:pt x="4" y="2"/>
                    </a:lnTo>
                    <a:lnTo>
                      <a:pt x="1" y="0"/>
                    </a:lnTo>
                    <a:lnTo>
                      <a:pt x="0" y="1"/>
                    </a:lnTo>
                    <a:lnTo>
                      <a:pt x="2" y="4"/>
                    </a:lnTo>
                    <a:lnTo>
                      <a:pt x="5" y="7"/>
                    </a:lnTo>
                    <a:lnTo>
                      <a:pt x="7" y="9"/>
                    </a:lnTo>
                    <a:lnTo>
                      <a:pt x="10" y="11"/>
                    </a:lnTo>
                    <a:lnTo>
                      <a:pt x="13" y="12"/>
                    </a:lnTo>
                    <a:lnTo>
                      <a:pt x="16" y="14"/>
                    </a:lnTo>
                    <a:lnTo>
                      <a:pt x="18" y="16"/>
                    </a:lnTo>
                    <a:lnTo>
                      <a:pt x="22" y="17"/>
                    </a:lnTo>
                    <a:lnTo>
                      <a:pt x="25" y="18"/>
                    </a:lnTo>
                    <a:lnTo>
                      <a:pt x="28" y="19"/>
                    </a:lnTo>
                    <a:lnTo>
                      <a:pt x="32" y="19"/>
                    </a:lnTo>
                    <a:lnTo>
                      <a:pt x="35" y="20"/>
                    </a:lnTo>
                    <a:lnTo>
                      <a:pt x="39" y="20"/>
                    </a:lnTo>
                    <a:lnTo>
                      <a:pt x="42" y="20"/>
                    </a:lnTo>
                    <a:lnTo>
                      <a:pt x="46" y="21"/>
                    </a:lnTo>
                    <a:lnTo>
                      <a:pt x="49" y="21"/>
                    </a:lnTo>
                    <a:lnTo>
                      <a:pt x="53" y="21"/>
                    </a:lnTo>
                    <a:lnTo>
                      <a:pt x="57" y="20"/>
                    </a:lnTo>
                    <a:lnTo>
                      <a:pt x="60" y="20"/>
                    </a:lnTo>
                    <a:lnTo>
                      <a:pt x="64" y="20"/>
                    </a:lnTo>
                    <a:lnTo>
                      <a:pt x="68" y="20"/>
                    </a:lnTo>
                    <a:lnTo>
                      <a:pt x="72" y="19"/>
                    </a:lnTo>
                    <a:lnTo>
                      <a:pt x="75" y="19"/>
                    </a:lnTo>
                    <a:lnTo>
                      <a:pt x="78" y="18"/>
                    </a:lnTo>
                    <a:lnTo>
                      <a:pt x="83" y="17"/>
                    </a:lnTo>
                    <a:lnTo>
                      <a:pt x="86" y="17"/>
                    </a:lnTo>
                    <a:lnTo>
                      <a:pt x="90" y="16"/>
                    </a:lnTo>
                    <a:lnTo>
                      <a:pt x="93" y="14"/>
                    </a:lnTo>
                    <a:lnTo>
                      <a:pt x="97" y="14"/>
                    </a:lnTo>
                    <a:lnTo>
                      <a:pt x="100" y="13"/>
                    </a:lnTo>
                    <a:lnTo>
                      <a:pt x="103" y="12"/>
                    </a:lnTo>
                    <a:lnTo>
                      <a:pt x="107" y="11"/>
                    </a:lnTo>
                    <a:lnTo>
                      <a:pt x="107" y="10"/>
                    </a:lnTo>
                    <a:lnTo>
                      <a:pt x="107" y="11"/>
                    </a:lnTo>
                    <a:lnTo>
                      <a:pt x="107" y="10"/>
                    </a:lnTo>
                    <a:lnTo>
                      <a:pt x="107" y="9"/>
                    </a:lnTo>
                    <a:lnTo>
                      <a:pt x="106" y="9"/>
                    </a:lnTo>
                    <a:lnTo>
                      <a:pt x="104" y="10"/>
                    </a:lnTo>
                    <a:close/>
                  </a:path>
                </a:pathLst>
              </a:custGeom>
              <a:solidFill>
                <a:srgbClr val="800000"/>
              </a:solidFill>
              <a:ln w="0">
                <a:solidFill>
                  <a:srgbClr val="000000"/>
                </a:solidFill>
                <a:prstDash val="solid"/>
                <a:round/>
                <a:headEnd/>
                <a:tailEnd/>
              </a:ln>
            </p:spPr>
            <p:txBody>
              <a:bodyPr/>
              <a:lstStyle/>
              <a:p>
                <a:endParaRPr lang="en-US"/>
              </a:p>
            </p:txBody>
          </p:sp>
          <p:sp>
            <p:nvSpPr>
              <p:cNvPr id="23777" name="Freeform 534"/>
              <p:cNvSpPr>
                <a:spLocks/>
              </p:cNvSpPr>
              <p:nvPr/>
            </p:nvSpPr>
            <p:spPr bwMode="auto">
              <a:xfrm>
                <a:off x="4298" y="1797"/>
                <a:ext cx="7" cy="24"/>
              </a:xfrm>
              <a:custGeom>
                <a:avLst/>
                <a:gdLst>
                  <a:gd name="T0" fmla="*/ 6 w 21"/>
                  <a:gd name="T1" fmla="*/ 2 h 77"/>
                  <a:gd name="T2" fmla="*/ 5 w 21"/>
                  <a:gd name="T3" fmla="*/ 2 h 77"/>
                  <a:gd name="T4" fmla="*/ 5 w 21"/>
                  <a:gd name="T5" fmla="*/ 4 h 77"/>
                  <a:gd name="T6" fmla="*/ 5 w 21"/>
                  <a:gd name="T7" fmla="*/ 5 h 77"/>
                  <a:gd name="T8" fmla="*/ 4 w 21"/>
                  <a:gd name="T9" fmla="*/ 7 h 77"/>
                  <a:gd name="T10" fmla="*/ 4 w 21"/>
                  <a:gd name="T11" fmla="*/ 8 h 77"/>
                  <a:gd name="T12" fmla="*/ 4 w 21"/>
                  <a:gd name="T13" fmla="*/ 10 h 77"/>
                  <a:gd name="T14" fmla="*/ 3 w 21"/>
                  <a:gd name="T15" fmla="*/ 11 h 77"/>
                  <a:gd name="T16" fmla="*/ 2 w 21"/>
                  <a:gd name="T17" fmla="*/ 12 h 77"/>
                  <a:gd name="T18" fmla="*/ 2 w 21"/>
                  <a:gd name="T19" fmla="*/ 13 h 77"/>
                  <a:gd name="T20" fmla="*/ 2 w 21"/>
                  <a:gd name="T21" fmla="*/ 15 h 77"/>
                  <a:gd name="T22" fmla="*/ 1 w 21"/>
                  <a:gd name="T23" fmla="*/ 17 h 77"/>
                  <a:gd name="T24" fmla="*/ 1 w 21"/>
                  <a:gd name="T25" fmla="*/ 18 h 77"/>
                  <a:gd name="T26" fmla="*/ 1 w 21"/>
                  <a:gd name="T27" fmla="*/ 19 h 77"/>
                  <a:gd name="T28" fmla="*/ 0 w 21"/>
                  <a:gd name="T29" fmla="*/ 21 h 77"/>
                  <a:gd name="T30" fmla="*/ 0 w 21"/>
                  <a:gd name="T31" fmla="*/ 23 h 77"/>
                  <a:gd name="T32" fmla="*/ 1 w 21"/>
                  <a:gd name="T33" fmla="*/ 24 h 77"/>
                  <a:gd name="T34" fmla="*/ 1 w 21"/>
                  <a:gd name="T35" fmla="*/ 22 h 77"/>
                  <a:gd name="T36" fmla="*/ 1 w 21"/>
                  <a:gd name="T37" fmla="*/ 21 h 77"/>
                  <a:gd name="T38" fmla="*/ 2 w 21"/>
                  <a:gd name="T39" fmla="*/ 19 h 77"/>
                  <a:gd name="T40" fmla="*/ 2 w 21"/>
                  <a:gd name="T41" fmla="*/ 18 h 77"/>
                  <a:gd name="T42" fmla="*/ 2 w 21"/>
                  <a:gd name="T43" fmla="*/ 16 h 77"/>
                  <a:gd name="T44" fmla="*/ 3 w 21"/>
                  <a:gd name="T45" fmla="*/ 14 h 77"/>
                  <a:gd name="T46" fmla="*/ 3 w 21"/>
                  <a:gd name="T47" fmla="*/ 13 h 77"/>
                  <a:gd name="T48" fmla="*/ 4 w 21"/>
                  <a:gd name="T49" fmla="*/ 12 h 77"/>
                  <a:gd name="T50" fmla="*/ 4 w 21"/>
                  <a:gd name="T51" fmla="*/ 11 h 77"/>
                  <a:gd name="T52" fmla="*/ 4 w 21"/>
                  <a:gd name="T53" fmla="*/ 9 h 77"/>
                  <a:gd name="T54" fmla="*/ 5 w 21"/>
                  <a:gd name="T55" fmla="*/ 8 h 77"/>
                  <a:gd name="T56" fmla="*/ 5 w 21"/>
                  <a:gd name="T57" fmla="*/ 6 h 77"/>
                  <a:gd name="T58" fmla="*/ 6 w 21"/>
                  <a:gd name="T59" fmla="*/ 5 h 77"/>
                  <a:gd name="T60" fmla="*/ 6 w 21"/>
                  <a:gd name="T61" fmla="*/ 3 h 77"/>
                  <a:gd name="T62" fmla="*/ 7 w 21"/>
                  <a:gd name="T63" fmla="*/ 2 h 77"/>
                  <a:gd name="T64" fmla="*/ 7 w 21"/>
                  <a:gd name="T65" fmla="*/ 1 h 77"/>
                  <a:gd name="T66" fmla="*/ 7 w 21"/>
                  <a:gd name="T67" fmla="*/ 1 h 77"/>
                  <a:gd name="T68" fmla="*/ 7 w 21"/>
                  <a:gd name="T69" fmla="*/ 1 h 77"/>
                  <a:gd name="T70" fmla="*/ 7 w 21"/>
                  <a:gd name="T71" fmla="*/ 0 h 77"/>
                  <a:gd name="T72" fmla="*/ 7 w 21"/>
                  <a:gd name="T73" fmla="*/ 0 h 77"/>
                  <a:gd name="T74" fmla="*/ 7 w 21"/>
                  <a:gd name="T75" fmla="*/ 0 h 77"/>
                  <a:gd name="T76" fmla="*/ 7 w 21"/>
                  <a:gd name="T77" fmla="*/ 0 h 77"/>
                  <a:gd name="T78" fmla="*/ 7 w 21"/>
                  <a:gd name="T79" fmla="*/ 0 h 77"/>
                  <a:gd name="T80" fmla="*/ 7 w 21"/>
                  <a:gd name="T81" fmla="*/ 0 h 77"/>
                  <a:gd name="T82" fmla="*/ 6 w 21"/>
                  <a:gd name="T83" fmla="*/ 0 h 77"/>
                  <a:gd name="T84" fmla="*/ 6 w 21"/>
                  <a:gd name="T85" fmla="*/ 0 h 77"/>
                  <a:gd name="T86" fmla="*/ 6 w 21"/>
                  <a:gd name="T87" fmla="*/ 0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 h="77">
                    <a:moveTo>
                      <a:pt x="18" y="2"/>
                    </a:moveTo>
                    <a:lnTo>
                      <a:pt x="17" y="5"/>
                    </a:lnTo>
                    <a:lnTo>
                      <a:pt x="17" y="6"/>
                    </a:lnTo>
                    <a:lnTo>
                      <a:pt x="16" y="8"/>
                    </a:lnTo>
                    <a:lnTo>
                      <a:pt x="16" y="11"/>
                    </a:lnTo>
                    <a:lnTo>
                      <a:pt x="15" y="12"/>
                    </a:lnTo>
                    <a:lnTo>
                      <a:pt x="15" y="15"/>
                    </a:lnTo>
                    <a:lnTo>
                      <a:pt x="14" y="17"/>
                    </a:lnTo>
                    <a:lnTo>
                      <a:pt x="13" y="19"/>
                    </a:lnTo>
                    <a:lnTo>
                      <a:pt x="13" y="22"/>
                    </a:lnTo>
                    <a:lnTo>
                      <a:pt x="12" y="24"/>
                    </a:lnTo>
                    <a:lnTo>
                      <a:pt x="12" y="26"/>
                    </a:lnTo>
                    <a:lnTo>
                      <a:pt x="11" y="28"/>
                    </a:lnTo>
                    <a:lnTo>
                      <a:pt x="11" y="31"/>
                    </a:lnTo>
                    <a:lnTo>
                      <a:pt x="9" y="33"/>
                    </a:lnTo>
                    <a:lnTo>
                      <a:pt x="9" y="35"/>
                    </a:lnTo>
                    <a:lnTo>
                      <a:pt x="8" y="36"/>
                    </a:lnTo>
                    <a:lnTo>
                      <a:pt x="7" y="39"/>
                    </a:lnTo>
                    <a:lnTo>
                      <a:pt x="7" y="41"/>
                    </a:lnTo>
                    <a:lnTo>
                      <a:pt x="6" y="43"/>
                    </a:lnTo>
                    <a:lnTo>
                      <a:pt x="6" y="45"/>
                    </a:lnTo>
                    <a:lnTo>
                      <a:pt x="5" y="48"/>
                    </a:lnTo>
                    <a:lnTo>
                      <a:pt x="5" y="50"/>
                    </a:lnTo>
                    <a:lnTo>
                      <a:pt x="4" y="53"/>
                    </a:lnTo>
                    <a:lnTo>
                      <a:pt x="4" y="56"/>
                    </a:lnTo>
                    <a:lnTo>
                      <a:pt x="3" y="58"/>
                    </a:lnTo>
                    <a:lnTo>
                      <a:pt x="3" y="60"/>
                    </a:lnTo>
                    <a:lnTo>
                      <a:pt x="3" y="62"/>
                    </a:lnTo>
                    <a:lnTo>
                      <a:pt x="1" y="66"/>
                    </a:lnTo>
                    <a:lnTo>
                      <a:pt x="1" y="68"/>
                    </a:lnTo>
                    <a:lnTo>
                      <a:pt x="0" y="70"/>
                    </a:lnTo>
                    <a:lnTo>
                      <a:pt x="0" y="74"/>
                    </a:lnTo>
                    <a:lnTo>
                      <a:pt x="0" y="76"/>
                    </a:lnTo>
                    <a:lnTo>
                      <a:pt x="3" y="77"/>
                    </a:lnTo>
                    <a:lnTo>
                      <a:pt x="3" y="74"/>
                    </a:lnTo>
                    <a:lnTo>
                      <a:pt x="4" y="71"/>
                    </a:lnTo>
                    <a:lnTo>
                      <a:pt x="4" y="68"/>
                    </a:lnTo>
                    <a:lnTo>
                      <a:pt x="4" y="66"/>
                    </a:lnTo>
                    <a:lnTo>
                      <a:pt x="5" y="63"/>
                    </a:lnTo>
                    <a:lnTo>
                      <a:pt x="5" y="61"/>
                    </a:lnTo>
                    <a:lnTo>
                      <a:pt x="6" y="59"/>
                    </a:lnTo>
                    <a:lnTo>
                      <a:pt x="6" y="57"/>
                    </a:lnTo>
                    <a:lnTo>
                      <a:pt x="6" y="53"/>
                    </a:lnTo>
                    <a:lnTo>
                      <a:pt x="7" y="51"/>
                    </a:lnTo>
                    <a:lnTo>
                      <a:pt x="7" y="49"/>
                    </a:lnTo>
                    <a:lnTo>
                      <a:pt x="8" y="46"/>
                    </a:lnTo>
                    <a:lnTo>
                      <a:pt x="8" y="44"/>
                    </a:lnTo>
                    <a:lnTo>
                      <a:pt x="9" y="42"/>
                    </a:lnTo>
                    <a:lnTo>
                      <a:pt x="11" y="40"/>
                    </a:lnTo>
                    <a:lnTo>
                      <a:pt x="11" y="37"/>
                    </a:lnTo>
                    <a:lnTo>
                      <a:pt x="12" y="35"/>
                    </a:lnTo>
                    <a:lnTo>
                      <a:pt x="12" y="34"/>
                    </a:lnTo>
                    <a:lnTo>
                      <a:pt x="13" y="32"/>
                    </a:lnTo>
                    <a:lnTo>
                      <a:pt x="13" y="29"/>
                    </a:lnTo>
                    <a:lnTo>
                      <a:pt x="14" y="27"/>
                    </a:lnTo>
                    <a:lnTo>
                      <a:pt x="14" y="25"/>
                    </a:lnTo>
                    <a:lnTo>
                      <a:pt x="15" y="23"/>
                    </a:lnTo>
                    <a:lnTo>
                      <a:pt x="16" y="20"/>
                    </a:lnTo>
                    <a:lnTo>
                      <a:pt x="16" y="18"/>
                    </a:lnTo>
                    <a:lnTo>
                      <a:pt x="17" y="16"/>
                    </a:lnTo>
                    <a:lnTo>
                      <a:pt x="17" y="14"/>
                    </a:lnTo>
                    <a:lnTo>
                      <a:pt x="18" y="11"/>
                    </a:lnTo>
                    <a:lnTo>
                      <a:pt x="18" y="9"/>
                    </a:lnTo>
                    <a:lnTo>
                      <a:pt x="20" y="7"/>
                    </a:lnTo>
                    <a:lnTo>
                      <a:pt x="21" y="5"/>
                    </a:lnTo>
                    <a:lnTo>
                      <a:pt x="21" y="2"/>
                    </a:lnTo>
                    <a:lnTo>
                      <a:pt x="21" y="1"/>
                    </a:lnTo>
                    <a:lnTo>
                      <a:pt x="20" y="1"/>
                    </a:lnTo>
                    <a:lnTo>
                      <a:pt x="20" y="0"/>
                    </a:lnTo>
                    <a:lnTo>
                      <a:pt x="20" y="1"/>
                    </a:lnTo>
                    <a:lnTo>
                      <a:pt x="18" y="1"/>
                    </a:lnTo>
                    <a:lnTo>
                      <a:pt x="18" y="2"/>
                    </a:lnTo>
                    <a:close/>
                  </a:path>
                </a:pathLst>
              </a:custGeom>
              <a:solidFill>
                <a:srgbClr val="800000"/>
              </a:solidFill>
              <a:ln w="0">
                <a:solidFill>
                  <a:srgbClr val="000000"/>
                </a:solidFill>
                <a:prstDash val="solid"/>
                <a:round/>
                <a:headEnd/>
                <a:tailEnd/>
              </a:ln>
            </p:spPr>
            <p:txBody>
              <a:bodyPr/>
              <a:lstStyle/>
              <a:p>
                <a:endParaRPr lang="en-US"/>
              </a:p>
            </p:txBody>
          </p:sp>
          <p:sp>
            <p:nvSpPr>
              <p:cNvPr id="23778" name="Freeform 535"/>
              <p:cNvSpPr>
                <a:spLocks/>
              </p:cNvSpPr>
              <p:nvPr/>
            </p:nvSpPr>
            <p:spPr bwMode="auto">
              <a:xfrm>
                <a:off x="4300" y="1762"/>
                <a:ext cx="6" cy="35"/>
              </a:xfrm>
              <a:custGeom>
                <a:avLst/>
                <a:gdLst>
                  <a:gd name="T0" fmla="*/ 0 w 20"/>
                  <a:gd name="T1" fmla="*/ 1 h 113"/>
                  <a:gd name="T2" fmla="*/ 0 w 20"/>
                  <a:gd name="T3" fmla="*/ 3 h 113"/>
                  <a:gd name="T4" fmla="*/ 1 w 20"/>
                  <a:gd name="T5" fmla="*/ 5 h 113"/>
                  <a:gd name="T6" fmla="*/ 1 w 20"/>
                  <a:gd name="T7" fmla="*/ 7 h 113"/>
                  <a:gd name="T8" fmla="*/ 2 w 20"/>
                  <a:gd name="T9" fmla="*/ 9 h 113"/>
                  <a:gd name="T10" fmla="*/ 2 w 20"/>
                  <a:gd name="T11" fmla="*/ 11 h 113"/>
                  <a:gd name="T12" fmla="*/ 3 w 20"/>
                  <a:gd name="T13" fmla="*/ 13 h 113"/>
                  <a:gd name="T14" fmla="*/ 3 w 20"/>
                  <a:gd name="T15" fmla="*/ 15 h 113"/>
                  <a:gd name="T16" fmla="*/ 4 w 20"/>
                  <a:gd name="T17" fmla="*/ 17 h 113"/>
                  <a:gd name="T18" fmla="*/ 4 w 20"/>
                  <a:gd name="T19" fmla="*/ 19 h 113"/>
                  <a:gd name="T20" fmla="*/ 5 w 20"/>
                  <a:gd name="T21" fmla="*/ 21 h 113"/>
                  <a:gd name="T22" fmla="*/ 5 w 20"/>
                  <a:gd name="T23" fmla="*/ 24 h 113"/>
                  <a:gd name="T24" fmla="*/ 5 w 20"/>
                  <a:gd name="T25" fmla="*/ 26 h 113"/>
                  <a:gd name="T26" fmla="*/ 5 w 20"/>
                  <a:gd name="T27" fmla="*/ 28 h 113"/>
                  <a:gd name="T28" fmla="*/ 5 w 20"/>
                  <a:gd name="T29" fmla="*/ 30 h 113"/>
                  <a:gd name="T30" fmla="*/ 5 w 20"/>
                  <a:gd name="T31" fmla="*/ 32 h 113"/>
                  <a:gd name="T32" fmla="*/ 5 w 20"/>
                  <a:gd name="T33" fmla="*/ 35 h 113"/>
                  <a:gd name="T34" fmla="*/ 6 w 20"/>
                  <a:gd name="T35" fmla="*/ 34 h 113"/>
                  <a:gd name="T36" fmla="*/ 6 w 20"/>
                  <a:gd name="T37" fmla="*/ 31 h 113"/>
                  <a:gd name="T38" fmla="*/ 6 w 20"/>
                  <a:gd name="T39" fmla="*/ 29 h 113"/>
                  <a:gd name="T40" fmla="*/ 6 w 20"/>
                  <a:gd name="T41" fmla="*/ 27 h 113"/>
                  <a:gd name="T42" fmla="*/ 6 w 20"/>
                  <a:gd name="T43" fmla="*/ 24 h 113"/>
                  <a:gd name="T44" fmla="*/ 6 w 20"/>
                  <a:gd name="T45" fmla="*/ 22 h 113"/>
                  <a:gd name="T46" fmla="*/ 5 w 20"/>
                  <a:gd name="T47" fmla="*/ 20 h 113"/>
                  <a:gd name="T48" fmla="*/ 5 w 20"/>
                  <a:gd name="T49" fmla="*/ 18 h 113"/>
                  <a:gd name="T50" fmla="*/ 4 w 20"/>
                  <a:gd name="T51" fmla="*/ 16 h 113"/>
                  <a:gd name="T52" fmla="*/ 4 w 20"/>
                  <a:gd name="T53" fmla="*/ 14 h 113"/>
                  <a:gd name="T54" fmla="*/ 3 w 20"/>
                  <a:gd name="T55" fmla="*/ 12 h 113"/>
                  <a:gd name="T56" fmla="*/ 3 w 20"/>
                  <a:gd name="T57" fmla="*/ 10 h 113"/>
                  <a:gd name="T58" fmla="*/ 2 w 20"/>
                  <a:gd name="T59" fmla="*/ 8 h 113"/>
                  <a:gd name="T60" fmla="*/ 2 w 20"/>
                  <a:gd name="T61" fmla="*/ 6 h 113"/>
                  <a:gd name="T62" fmla="*/ 1 w 20"/>
                  <a:gd name="T63" fmla="*/ 3 h 113"/>
                  <a:gd name="T64" fmla="*/ 1 w 20"/>
                  <a:gd name="T65" fmla="*/ 2 h 113"/>
                  <a:gd name="T66" fmla="*/ 1 w 20"/>
                  <a:gd name="T67" fmla="*/ 0 h 113"/>
                  <a:gd name="T68" fmla="*/ 1 w 20"/>
                  <a:gd name="T69" fmla="*/ 0 h 113"/>
                  <a:gd name="T70" fmla="*/ 1 w 20"/>
                  <a:gd name="T71" fmla="*/ 0 h 113"/>
                  <a:gd name="T72" fmla="*/ 0 w 20"/>
                  <a:gd name="T73" fmla="*/ 0 h 113"/>
                  <a:gd name="T74" fmla="*/ 0 w 20"/>
                  <a:gd name="T75" fmla="*/ 0 h 113"/>
                  <a:gd name="T76" fmla="*/ 0 w 20"/>
                  <a:gd name="T77" fmla="*/ 0 h 113"/>
                  <a:gd name="T78" fmla="*/ 0 w 20"/>
                  <a:gd name="T79" fmla="*/ 0 h 113"/>
                  <a:gd name="T80" fmla="*/ 0 w 20"/>
                  <a:gd name="T81" fmla="*/ 0 h 113"/>
                  <a:gd name="T82" fmla="*/ 0 w 20"/>
                  <a:gd name="T83" fmla="*/ 0 h 113"/>
                  <a:gd name="T84" fmla="*/ 0 w 20"/>
                  <a:gd name="T85" fmla="*/ 0 h 113"/>
                  <a:gd name="T86" fmla="*/ 0 w 20"/>
                  <a:gd name="T87" fmla="*/ 0 h 113"/>
                  <a:gd name="T88" fmla="*/ 0 w 20"/>
                  <a:gd name="T89" fmla="*/ 1 h 113"/>
                  <a:gd name="T90" fmla="*/ 0 w 20"/>
                  <a:gd name="T91" fmla="*/ 1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 h="113">
                    <a:moveTo>
                      <a:pt x="0" y="2"/>
                    </a:moveTo>
                    <a:lnTo>
                      <a:pt x="0" y="2"/>
                    </a:lnTo>
                    <a:lnTo>
                      <a:pt x="0" y="6"/>
                    </a:lnTo>
                    <a:lnTo>
                      <a:pt x="1" y="9"/>
                    </a:lnTo>
                    <a:lnTo>
                      <a:pt x="1" y="12"/>
                    </a:lnTo>
                    <a:lnTo>
                      <a:pt x="2" y="16"/>
                    </a:lnTo>
                    <a:lnTo>
                      <a:pt x="3" y="19"/>
                    </a:lnTo>
                    <a:lnTo>
                      <a:pt x="4" y="23"/>
                    </a:lnTo>
                    <a:lnTo>
                      <a:pt x="4" y="26"/>
                    </a:lnTo>
                    <a:lnTo>
                      <a:pt x="5" y="29"/>
                    </a:lnTo>
                    <a:lnTo>
                      <a:pt x="7" y="33"/>
                    </a:lnTo>
                    <a:lnTo>
                      <a:pt x="8" y="36"/>
                    </a:lnTo>
                    <a:lnTo>
                      <a:pt x="9" y="39"/>
                    </a:lnTo>
                    <a:lnTo>
                      <a:pt x="10" y="42"/>
                    </a:lnTo>
                    <a:lnTo>
                      <a:pt x="10" y="45"/>
                    </a:lnTo>
                    <a:lnTo>
                      <a:pt x="11" y="49"/>
                    </a:lnTo>
                    <a:lnTo>
                      <a:pt x="12" y="52"/>
                    </a:lnTo>
                    <a:lnTo>
                      <a:pt x="13" y="56"/>
                    </a:lnTo>
                    <a:lnTo>
                      <a:pt x="14" y="59"/>
                    </a:lnTo>
                    <a:lnTo>
                      <a:pt x="14" y="62"/>
                    </a:lnTo>
                    <a:lnTo>
                      <a:pt x="16" y="65"/>
                    </a:lnTo>
                    <a:lnTo>
                      <a:pt x="16" y="69"/>
                    </a:lnTo>
                    <a:lnTo>
                      <a:pt x="17" y="73"/>
                    </a:lnTo>
                    <a:lnTo>
                      <a:pt x="17" y="76"/>
                    </a:lnTo>
                    <a:lnTo>
                      <a:pt x="18" y="79"/>
                    </a:lnTo>
                    <a:lnTo>
                      <a:pt x="18" y="83"/>
                    </a:lnTo>
                    <a:lnTo>
                      <a:pt x="18" y="86"/>
                    </a:lnTo>
                    <a:lnTo>
                      <a:pt x="18" y="90"/>
                    </a:lnTo>
                    <a:lnTo>
                      <a:pt x="18" y="93"/>
                    </a:lnTo>
                    <a:lnTo>
                      <a:pt x="18" y="96"/>
                    </a:lnTo>
                    <a:lnTo>
                      <a:pt x="18" y="101"/>
                    </a:lnTo>
                    <a:lnTo>
                      <a:pt x="17" y="104"/>
                    </a:lnTo>
                    <a:lnTo>
                      <a:pt x="17" y="109"/>
                    </a:lnTo>
                    <a:lnTo>
                      <a:pt x="16" y="112"/>
                    </a:lnTo>
                    <a:lnTo>
                      <a:pt x="18" y="113"/>
                    </a:lnTo>
                    <a:lnTo>
                      <a:pt x="19" y="109"/>
                    </a:lnTo>
                    <a:lnTo>
                      <a:pt x="20" y="105"/>
                    </a:lnTo>
                    <a:lnTo>
                      <a:pt x="20" y="101"/>
                    </a:lnTo>
                    <a:lnTo>
                      <a:pt x="20" y="97"/>
                    </a:lnTo>
                    <a:lnTo>
                      <a:pt x="20" y="93"/>
                    </a:lnTo>
                    <a:lnTo>
                      <a:pt x="20" y="90"/>
                    </a:lnTo>
                    <a:lnTo>
                      <a:pt x="20" y="86"/>
                    </a:lnTo>
                    <a:lnTo>
                      <a:pt x="20" y="82"/>
                    </a:lnTo>
                    <a:lnTo>
                      <a:pt x="20" y="78"/>
                    </a:lnTo>
                    <a:lnTo>
                      <a:pt x="20" y="75"/>
                    </a:lnTo>
                    <a:lnTo>
                      <a:pt x="19" y="71"/>
                    </a:lnTo>
                    <a:lnTo>
                      <a:pt x="18" y="68"/>
                    </a:lnTo>
                    <a:lnTo>
                      <a:pt x="18" y="65"/>
                    </a:lnTo>
                    <a:lnTo>
                      <a:pt x="17" y="61"/>
                    </a:lnTo>
                    <a:lnTo>
                      <a:pt x="17" y="58"/>
                    </a:lnTo>
                    <a:lnTo>
                      <a:pt x="16" y="54"/>
                    </a:lnTo>
                    <a:lnTo>
                      <a:pt x="14" y="51"/>
                    </a:lnTo>
                    <a:lnTo>
                      <a:pt x="13" y="48"/>
                    </a:lnTo>
                    <a:lnTo>
                      <a:pt x="12" y="44"/>
                    </a:lnTo>
                    <a:lnTo>
                      <a:pt x="12" y="41"/>
                    </a:lnTo>
                    <a:lnTo>
                      <a:pt x="11" y="39"/>
                    </a:lnTo>
                    <a:lnTo>
                      <a:pt x="10" y="35"/>
                    </a:lnTo>
                    <a:lnTo>
                      <a:pt x="9" y="32"/>
                    </a:lnTo>
                    <a:lnTo>
                      <a:pt x="8" y="28"/>
                    </a:lnTo>
                    <a:lnTo>
                      <a:pt x="7" y="25"/>
                    </a:lnTo>
                    <a:lnTo>
                      <a:pt x="7" y="22"/>
                    </a:lnTo>
                    <a:lnTo>
                      <a:pt x="5" y="18"/>
                    </a:lnTo>
                    <a:lnTo>
                      <a:pt x="4" y="15"/>
                    </a:lnTo>
                    <a:lnTo>
                      <a:pt x="4" y="11"/>
                    </a:lnTo>
                    <a:lnTo>
                      <a:pt x="3" y="8"/>
                    </a:lnTo>
                    <a:lnTo>
                      <a:pt x="2" y="6"/>
                    </a:lnTo>
                    <a:lnTo>
                      <a:pt x="2" y="1"/>
                    </a:lnTo>
                    <a:lnTo>
                      <a:pt x="1" y="1"/>
                    </a:lnTo>
                    <a:lnTo>
                      <a:pt x="1" y="0"/>
                    </a:lnTo>
                    <a:lnTo>
                      <a:pt x="0" y="0"/>
                    </a:lnTo>
                    <a:lnTo>
                      <a:pt x="0" y="1"/>
                    </a:lnTo>
                    <a:lnTo>
                      <a:pt x="0" y="2"/>
                    </a:lnTo>
                    <a:close/>
                  </a:path>
                </a:pathLst>
              </a:custGeom>
              <a:solidFill>
                <a:srgbClr val="800000"/>
              </a:solidFill>
              <a:ln w="0">
                <a:solidFill>
                  <a:srgbClr val="000000"/>
                </a:solidFill>
                <a:prstDash val="solid"/>
                <a:round/>
                <a:headEnd/>
                <a:tailEnd/>
              </a:ln>
            </p:spPr>
            <p:txBody>
              <a:bodyPr/>
              <a:lstStyle/>
              <a:p>
                <a:endParaRPr lang="en-US"/>
              </a:p>
            </p:txBody>
          </p:sp>
          <p:sp>
            <p:nvSpPr>
              <p:cNvPr id="23779" name="Freeform 536"/>
              <p:cNvSpPr>
                <a:spLocks/>
              </p:cNvSpPr>
              <p:nvPr/>
            </p:nvSpPr>
            <p:spPr bwMode="auto">
              <a:xfrm>
                <a:off x="4295" y="1728"/>
                <a:ext cx="5" cy="34"/>
              </a:xfrm>
              <a:custGeom>
                <a:avLst/>
                <a:gdLst>
                  <a:gd name="T0" fmla="*/ 0 w 16"/>
                  <a:gd name="T1" fmla="*/ 0 h 113"/>
                  <a:gd name="T2" fmla="*/ 0 w 16"/>
                  <a:gd name="T3" fmla="*/ 3 h 113"/>
                  <a:gd name="T4" fmla="*/ 0 w 16"/>
                  <a:gd name="T5" fmla="*/ 5 h 113"/>
                  <a:gd name="T6" fmla="*/ 0 w 16"/>
                  <a:gd name="T7" fmla="*/ 7 h 113"/>
                  <a:gd name="T8" fmla="*/ 0 w 16"/>
                  <a:gd name="T9" fmla="*/ 9 h 113"/>
                  <a:gd name="T10" fmla="*/ 0 w 16"/>
                  <a:gd name="T11" fmla="*/ 11 h 113"/>
                  <a:gd name="T12" fmla="*/ 0 w 16"/>
                  <a:gd name="T13" fmla="*/ 14 h 113"/>
                  <a:gd name="T14" fmla="*/ 0 w 16"/>
                  <a:gd name="T15" fmla="*/ 16 h 113"/>
                  <a:gd name="T16" fmla="*/ 1 w 16"/>
                  <a:gd name="T17" fmla="*/ 18 h 113"/>
                  <a:gd name="T18" fmla="*/ 1 w 16"/>
                  <a:gd name="T19" fmla="*/ 20 h 113"/>
                  <a:gd name="T20" fmla="*/ 1 w 16"/>
                  <a:gd name="T21" fmla="*/ 22 h 113"/>
                  <a:gd name="T22" fmla="*/ 2 w 16"/>
                  <a:gd name="T23" fmla="*/ 24 h 113"/>
                  <a:gd name="T24" fmla="*/ 2 w 16"/>
                  <a:gd name="T25" fmla="*/ 26 h 113"/>
                  <a:gd name="T26" fmla="*/ 3 w 16"/>
                  <a:gd name="T27" fmla="*/ 28 h 113"/>
                  <a:gd name="T28" fmla="*/ 3 w 16"/>
                  <a:gd name="T29" fmla="*/ 30 h 113"/>
                  <a:gd name="T30" fmla="*/ 3 w 16"/>
                  <a:gd name="T31" fmla="*/ 32 h 113"/>
                  <a:gd name="T32" fmla="*/ 4 w 16"/>
                  <a:gd name="T33" fmla="*/ 34 h 113"/>
                  <a:gd name="T34" fmla="*/ 5 w 16"/>
                  <a:gd name="T35" fmla="*/ 33 h 113"/>
                  <a:gd name="T36" fmla="*/ 4 w 16"/>
                  <a:gd name="T37" fmla="*/ 31 h 113"/>
                  <a:gd name="T38" fmla="*/ 3 w 16"/>
                  <a:gd name="T39" fmla="*/ 29 h 113"/>
                  <a:gd name="T40" fmla="*/ 3 w 16"/>
                  <a:gd name="T41" fmla="*/ 26 h 113"/>
                  <a:gd name="T42" fmla="*/ 3 w 16"/>
                  <a:gd name="T43" fmla="*/ 25 h 113"/>
                  <a:gd name="T44" fmla="*/ 2 w 16"/>
                  <a:gd name="T45" fmla="*/ 23 h 113"/>
                  <a:gd name="T46" fmla="*/ 2 w 16"/>
                  <a:gd name="T47" fmla="*/ 20 h 113"/>
                  <a:gd name="T48" fmla="*/ 2 w 16"/>
                  <a:gd name="T49" fmla="*/ 19 h 113"/>
                  <a:gd name="T50" fmla="*/ 1 w 16"/>
                  <a:gd name="T51" fmla="*/ 17 h 113"/>
                  <a:gd name="T52" fmla="*/ 1 w 16"/>
                  <a:gd name="T53" fmla="*/ 15 h 113"/>
                  <a:gd name="T54" fmla="*/ 1 w 16"/>
                  <a:gd name="T55" fmla="*/ 12 h 113"/>
                  <a:gd name="T56" fmla="*/ 1 w 16"/>
                  <a:gd name="T57" fmla="*/ 10 h 113"/>
                  <a:gd name="T58" fmla="*/ 1 w 16"/>
                  <a:gd name="T59" fmla="*/ 8 h 113"/>
                  <a:gd name="T60" fmla="*/ 1 w 16"/>
                  <a:gd name="T61" fmla="*/ 6 h 113"/>
                  <a:gd name="T62" fmla="*/ 1 w 16"/>
                  <a:gd name="T63" fmla="*/ 4 h 113"/>
                  <a:gd name="T64" fmla="*/ 1 w 16"/>
                  <a:gd name="T65" fmla="*/ 2 h 113"/>
                  <a:gd name="T66" fmla="*/ 1 w 16"/>
                  <a:gd name="T67" fmla="*/ 1 h 113"/>
                  <a:gd name="T68" fmla="*/ 1 w 16"/>
                  <a:gd name="T69" fmla="*/ 0 h 113"/>
                  <a:gd name="T70" fmla="*/ 1 w 16"/>
                  <a:gd name="T71" fmla="*/ 0 h 113"/>
                  <a:gd name="T72" fmla="*/ 1 w 16"/>
                  <a:gd name="T73" fmla="*/ 0 h 113"/>
                  <a:gd name="T74" fmla="*/ 1 w 16"/>
                  <a:gd name="T75" fmla="*/ 0 h 113"/>
                  <a:gd name="T76" fmla="*/ 1 w 16"/>
                  <a:gd name="T77" fmla="*/ 0 h 113"/>
                  <a:gd name="T78" fmla="*/ 0 w 16"/>
                  <a:gd name="T79" fmla="*/ 0 h 113"/>
                  <a:gd name="T80" fmla="*/ 0 w 16"/>
                  <a:gd name="T81" fmla="*/ 0 h 113"/>
                  <a:gd name="T82" fmla="*/ 0 w 16"/>
                  <a:gd name="T83" fmla="*/ 0 h 113"/>
                  <a:gd name="T84" fmla="*/ 0 w 16"/>
                  <a:gd name="T85" fmla="*/ 0 h 113"/>
                  <a:gd name="T86" fmla="*/ 0 w 16"/>
                  <a:gd name="T87" fmla="*/ 0 h 113"/>
                  <a:gd name="T88" fmla="*/ 0 w 16"/>
                  <a:gd name="T89" fmla="*/ 0 h 113"/>
                  <a:gd name="T90" fmla="*/ 0 w 16"/>
                  <a:gd name="T91" fmla="*/ 0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 h="113">
                    <a:moveTo>
                      <a:pt x="0" y="1"/>
                    </a:moveTo>
                    <a:lnTo>
                      <a:pt x="0" y="1"/>
                    </a:lnTo>
                    <a:lnTo>
                      <a:pt x="0" y="6"/>
                    </a:lnTo>
                    <a:lnTo>
                      <a:pt x="0" y="9"/>
                    </a:lnTo>
                    <a:lnTo>
                      <a:pt x="0" y="12"/>
                    </a:lnTo>
                    <a:lnTo>
                      <a:pt x="0" y="17"/>
                    </a:lnTo>
                    <a:lnTo>
                      <a:pt x="0" y="20"/>
                    </a:lnTo>
                    <a:lnTo>
                      <a:pt x="0" y="24"/>
                    </a:lnTo>
                    <a:lnTo>
                      <a:pt x="0" y="27"/>
                    </a:lnTo>
                    <a:lnTo>
                      <a:pt x="0" y="31"/>
                    </a:lnTo>
                    <a:lnTo>
                      <a:pt x="0" y="34"/>
                    </a:lnTo>
                    <a:lnTo>
                      <a:pt x="1" y="37"/>
                    </a:lnTo>
                    <a:lnTo>
                      <a:pt x="1" y="42"/>
                    </a:lnTo>
                    <a:lnTo>
                      <a:pt x="1" y="45"/>
                    </a:lnTo>
                    <a:lnTo>
                      <a:pt x="1" y="49"/>
                    </a:lnTo>
                    <a:lnTo>
                      <a:pt x="1" y="52"/>
                    </a:lnTo>
                    <a:lnTo>
                      <a:pt x="2" y="56"/>
                    </a:lnTo>
                    <a:lnTo>
                      <a:pt x="2" y="59"/>
                    </a:lnTo>
                    <a:lnTo>
                      <a:pt x="2" y="62"/>
                    </a:lnTo>
                    <a:lnTo>
                      <a:pt x="3" y="66"/>
                    </a:lnTo>
                    <a:lnTo>
                      <a:pt x="3" y="69"/>
                    </a:lnTo>
                    <a:lnTo>
                      <a:pt x="4" y="73"/>
                    </a:lnTo>
                    <a:lnTo>
                      <a:pt x="4" y="76"/>
                    </a:lnTo>
                    <a:lnTo>
                      <a:pt x="6" y="79"/>
                    </a:lnTo>
                    <a:lnTo>
                      <a:pt x="6" y="83"/>
                    </a:lnTo>
                    <a:lnTo>
                      <a:pt x="7" y="86"/>
                    </a:lnTo>
                    <a:lnTo>
                      <a:pt x="7" y="90"/>
                    </a:lnTo>
                    <a:lnTo>
                      <a:pt x="8" y="93"/>
                    </a:lnTo>
                    <a:lnTo>
                      <a:pt x="9" y="96"/>
                    </a:lnTo>
                    <a:lnTo>
                      <a:pt x="9" y="100"/>
                    </a:lnTo>
                    <a:lnTo>
                      <a:pt x="10" y="103"/>
                    </a:lnTo>
                    <a:lnTo>
                      <a:pt x="11" y="107"/>
                    </a:lnTo>
                    <a:lnTo>
                      <a:pt x="12" y="110"/>
                    </a:lnTo>
                    <a:lnTo>
                      <a:pt x="13" y="113"/>
                    </a:lnTo>
                    <a:lnTo>
                      <a:pt x="16" y="112"/>
                    </a:lnTo>
                    <a:lnTo>
                      <a:pt x="15" y="109"/>
                    </a:lnTo>
                    <a:lnTo>
                      <a:pt x="13" y="105"/>
                    </a:lnTo>
                    <a:lnTo>
                      <a:pt x="12" y="102"/>
                    </a:lnTo>
                    <a:lnTo>
                      <a:pt x="12" y="99"/>
                    </a:lnTo>
                    <a:lnTo>
                      <a:pt x="11" y="95"/>
                    </a:lnTo>
                    <a:lnTo>
                      <a:pt x="10" y="92"/>
                    </a:lnTo>
                    <a:lnTo>
                      <a:pt x="9" y="88"/>
                    </a:lnTo>
                    <a:lnTo>
                      <a:pt x="9" y="85"/>
                    </a:lnTo>
                    <a:lnTo>
                      <a:pt x="8" y="82"/>
                    </a:lnTo>
                    <a:lnTo>
                      <a:pt x="8" y="78"/>
                    </a:lnTo>
                    <a:lnTo>
                      <a:pt x="7" y="75"/>
                    </a:lnTo>
                    <a:lnTo>
                      <a:pt x="7" y="71"/>
                    </a:lnTo>
                    <a:lnTo>
                      <a:pt x="6" y="68"/>
                    </a:lnTo>
                    <a:lnTo>
                      <a:pt x="6" y="66"/>
                    </a:lnTo>
                    <a:lnTo>
                      <a:pt x="6" y="62"/>
                    </a:lnTo>
                    <a:lnTo>
                      <a:pt x="4" y="59"/>
                    </a:lnTo>
                    <a:lnTo>
                      <a:pt x="4" y="56"/>
                    </a:lnTo>
                    <a:lnTo>
                      <a:pt x="4" y="52"/>
                    </a:lnTo>
                    <a:lnTo>
                      <a:pt x="3" y="49"/>
                    </a:lnTo>
                    <a:lnTo>
                      <a:pt x="3" y="44"/>
                    </a:lnTo>
                    <a:lnTo>
                      <a:pt x="3" y="41"/>
                    </a:lnTo>
                    <a:lnTo>
                      <a:pt x="3" y="37"/>
                    </a:lnTo>
                    <a:lnTo>
                      <a:pt x="3" y="34"/>
                    </a:lnTo>
                    <a:lnTo>
                      <a:pt x="3" y="31"/>
                    </a:lnTo>
                    <a:lnTo>
                      <a:pt x="2" y="27"/>
                    </a:lnTo>
                    <a:lnTo>
                      <a:pt x="2" y="24"/>
                    </a:lnTo>
                    <a:lnTo>
                      <a:pt x="2" y="20"/>
                    </a:lnTo>
                    <a:lnTo>
                      <a:pt x="2" y="17"/>
                    </a:lnTo>
                    <a:lnTo>
                      <a:pt x="2" y="12"/>
                    </a:lnTo>
                    <a:lnTo>
                      <a:pt x="2" y="9"/>
                    </a:lnTo>
                    <a:lnTo>
                      <a:pt x="2" y="6"/>
                    </a:lnTo>
                    <a:lnTo>
                      <a:pt x="3" y="2"/>
                    </a:lnTo>
                    <a:lnTo>
                      <a:pt x="2" y="2"/>
                    </a:lnTo>
                    <a:lnTo>
                      <a:pt x="2" y="1"/>
                    </a:lnTo>
                    <a:lnTo>
                      <a:pt x="2" y="0"/>
                    </a:lnTo>
                    <a:lnTo>
                      <a:pt x="1" y="0"/>
                    </a:lnTo>
                    <a:lnTo>
                      <a:pt x="0" y="1"/>
                    </a:lnTo>
                    <a:close/>
                  </a:path>
                </a:pathLst>
              </a:custGeom>
              <a:solidFill>
                <a:srgbClr val="800000"/>
              </a:solidFill>
              <a:ln w="0">
                <a:solidFill>
                  <a:srgbClr val="000000"/>
                </a:solidFill>
                <a:prstDash val="solid"/>
                <a:round/>
                <a:headEnd/>
                <a:tailEnd/>
              </a:ln>
            </p:spPr>
            <p:txBody>
              <a:bodyPr/>
              <a:lstStyle/>
              <a:p>
                <a:endParaRPr lang="en-US"/>
              </a:p>
            </p:txBody>
          </p:sp>
          <p:sp>
            <p:nvSpPr>
              <p:cNvPr id="23780" name="Freeform 537"/>
              <p:cNvSpPr>
                <a:spLocks/>
              </p:cNvSpPr>
              <p:nvPr/>
            </p:nvSpPr>
            <p:spPr bwMode="auto">
              <a:xfrm>
                <a:off x="4295" y="1693"/>
                <a:ext cx="3" cy="35"/>
              </a:xfrm>
              <a:custGeom>
                <a:avLst/>
                <a:gdLst>
                  <a:gd name="T0" fmla="*/ 0 w 9"/>
                  <a:gd name="T1" fmla="*/ 2 h 113"/>
                  <a:gd name="T2" fmla="*/ 1 w 9"/>
                  <a:gd name="T3" fmla="*/ 4 h 113"/>
                  <a:gd name="T4" fmla="*/ 1 w 9"/>
                  <a:gd name="T5" fmla="*/ 6 h 113"/>
                  <a:gd name="T6" fmla="*/ 2 w 9"/>
                  <a:gd name="T7" fmla="*/ 7 h 113"/>
                  <a:gd name="T8" fmla="*/ 2 w 9"/>
                  <a:gd name="T9" fmla="*/ 10 h 113"/>
                  <a:gd name="T10" fmla="*/ 2 w 9"/>
                  <a:gd name="T11" fmla="*/ 11 h 113"/>
                  <a:gd name="T12" fmla="*/ 2 w 9"/>
                  <a:gd name="T13" fmla="*/ 13 h 113"/>
                  <a:gd name="T14" fmla="*/ 2 w 9"/>
                  <a:gd name="T15" fmla="*/ 15 h 113"/>
                  <a:gd name="T16" fmla="*/ 2 w 9"/>
                  <a:gd name="T17" fmla="*/ 18 h 113"/>
                  <a:gd name="T18" fmla="*/ 2 w 9"/>
                  <a:gd name="T19" fmla="*/ 20 h 113"/>
                  <a:gd name="T20" fmla="*/ 2 w 9"/>
                  <a:gd name="T21" fmla="*/ 22 h 113"/>
                  <a:gd name="T22" fmla="*/ 2 w 9"/>
                  <a:gd name="T23" fmla="*/ 24 h 113"/>
                  <a:gd name="T24" fmla="*/ 2 w 9"/>
                  <a:gd name="T25" fmla="*/ 26 h 113"/>
                  <a:gd name="T26" fmla="*/ 1 w 9"/>
                  <a:gd name="T27" fmla="*/ 29 h 113"/>
                  <a:gd name="T28" fmla="*/ 1 w 9"/>
                  <a:gd name="T29" fmla="*/ 31 h 113"/>
                  <a:gd name="T30" fmla="*/ 0 w 9"/>
                  <a:gd name="T31" fmla="*/ 34 h 113"/>
                  <a:gd name="T32" fmla="*/ 1 w 9"/>
                  <a:gd name="T33" fmla="*/ 35 h 113"/>
                  <a:gd name="T34" fmla="*/ 2 w 9"/>
                  <a:gd name="T35" fmla="*/ 32 h 113"/>
                  <a:gd name="T36" fmla="*/ 2 w 9"/>
                  <a:gd name="T37" fmla="*/ 30 h 113"/>
                  <a:gd name="T38" fmla="*/ 2 w 9"/>
                  <a:gd name="T39" fmla="*/ 28 h 113"/>
                  <a:gd name="T40" fmla="*/ 2 w 9"/>
                  <a:gd name="T41" fmla="*/ 25 h 113"/>
                  <a:gd name="T42" fmla="*/ 3 w 9"/>
                  <a:gd name="T43" fmla="*/ 23 h 113"/>
                  <a:gd name="T44" fmla="*/ 3 w 9"/>
                  <a:gd name="T45" fmla="*/ 21 h 113"/>
                  <a:gd name="T46" fmla="*/ 3 w 9"/>
                  <a:gd name="T47" fmla="*/ 19 h 113"/>
                  <a:gd name="T48" fmla="*/ 3 w 9"/>
                  <a:gd name="T49" fmla="*/ 16 h 113"/>
                  <a:gd name="T50" fmla="*/ 3 w 9"/>
                  <a:gd name="T51" fmla="*/ 15 h 113"/>
                  <a:gd name="T52" fmla="*/ 3 w 9"/>
                  <a:gd name="T53" fmla="*/ 12 h 113"/>
                  <a:gd name="T54" fmla="*/ 3 w 9"/>
                  <a:gd name="T55" fmla="*/ 10 h 113"/>
                  <a:gd name="T56" fmla="*/ 3 w 9"/>
                  <a:gd name="T57" fmla="*/ 8 h 113"/>
                  <a:gd name="T58" fmla="*/ 2 w 9"/>
                  <a:gd name="T59" fmla="*/ 6 h 113"/>
                  <a:gd name="T60" fmla="*/ 2 w 9"/>
                  <a:gd name="T61" fmla="*/ 5 h 113"/>
                  <a:gd name="T62" fmla="*/ 2 w 9"/>
                  <a:gd name="T63" fmla="*/ 2 h 113"/>
                  <a:gd name="T64" fmla="*/ 1 w 9"/>
                  <a:gd name="T65" fmla="*/ 0 h 113"/>
                  <a:gd name="T66" fmla="*/ 1 w 9"/>
                  <a:gd name="T67" fmla="*/ 0 h 113"/>
                  <a:gd name="T68" fmla="*/ 1 w 9"/>
                  <a:gd name="T69" fmla="*/ 0 h 113"/>
                  <a:gd name="T70" fmla="*/ 1 w 9"/>
                  <a:gd name="T71" fmla="*/ 0 h 113"/>
                  <a:gd name="T72" fmla="*/ 1 w 9"/>
                  <a:gd name="T73" fmla="*/ 0 h 113"/>
                  <a:gd name="T74" fmla="*/ 0 w 9"/>
                  <a:gd name="T75" fmla="*/ 0 h 113"/>
                  <a:gd name="T76" fmla="*/ 0 w 9"/>
                  <a:gd name="T77" fmla="*/ 0 h 113"/>
                  <a:gd name="T78" fmla="*/ 0 w 9"/>
                  <a:gd name="T79" fmla="*/ 0 h 113"/>
                  <a:gd name="T80" fmla="*/ 0 w 9"/>
                  <a:gd name="T81" fmla="*/ 0 h 113"/>
                  <a:gd name="T82" fmla="*/ 0 w 9"/>
                  <a:gd name="T83" fmla="*/ 0 h 113"/>
                  <a:gd name="T84" fmla="*/ 0 w 9"/>
                  <a:gd name="T85" fmla="*/ 1 h 113"/>
                  <a:gd name="T86" fmla="*/ 0 w 9"/>
                  <a:gd name="T87" fmla="*/ 1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 h="113">
                    <a:moveTo>
                      <a:pt x="1" y="2"/>
                    </a:moveTo>
                    <a:lnTo>
                      <a:pt x="1" y="6"/>
                    </a:lnTo>
                    <a:lnTo>
                      <a:pt x="2" y="9"/>
                    </a:lnTo>
                    <a:lnTo>
                      <a:pt x="2" y="13"/>
                    </a:lnTo>
                    <a:lnTo>
                      <a:pt x="3" y="15"/>
                    </a:lnTo>
                    <a:lnTo>
                      <a:pt x="3" y="18"/>
                    </a:lnTo>
                    <a:lnTo>
                      <a:pt x="5" y="22"/>
                    </a:lnTo>
                    <a:lnTo>
                      <a:pt x="5" y="24"/>
                    </a:lnTo>
                    <a:lnTo>
                      <a:pt x="5" y="27"/>
                    </a:lnTo>
                    <a:lnTo>
                      <a:pt x="6" y="31"/>
                    </a:lnTo>
                    <a:lnTo>
                      <a:pt x="6" y="34"/>
                    </a:lnTo>
                    <a:lnTo>
                      <a:pt x="6" y="36"/>
                    </a:lnTo>
                    <a:lnTo>
                      <a:pt x="6" y="40"/>
                    </a:lnTo>
                    <a:lnTo>
                      <a:pt x="6" y="43"/>
                    </a:lnTo>
                    <a:lnTo>
                      <a:pt x="6" y="47"/>
                    </a:lnTo>
                    <a:lnTo>
                      <a:pt x="6" y="50"/>
                    </a:lnTo>
                    <a:lnTo>
                      <a:pt x="6" y="53"/>
                    </a:lnTo>
                    <a:lnTo>
                      <a:pt x="6" y="57"/>
                    </a:lnTo>
                    <a:lnTo>
                      <a:pt x="6" y="60"/>
                    </a:lnTo>
                    <a:lnTo>
                      <a:pt x="6" y="64"/>
                    </a:lnTo>
                    <a:lnTo>
                      <a:pt x="6" y="67"/>
                    </a:lnTo>
                    <a:lnTo>
                      <a:pt x="6" y="70"/>
                    </a:lnTo>
                    <a:lnTo>
                      <a:pt x="5" y="74"/>
                    </a:lnTo>
                    <a:lnTo>
                      <a:pt x="5" y="77"/>
                    </a:lnTo>
                    <a:lnTo>
                      <a:pt x="5" y="82"/>
                    </a:lnTo>
                    <a:lnTo>
                      <a:pt x="5" y="85"/>
                    </a:lnTo>
                    <a:lnTo>
                      <a:pt x="3" y="88"/>
                    </a:lnTo>
                    <a:lnTo>
                      <a:pt x="3" y="93"/>
                    </a:lnTo>
                    <a:lnTo>
                      <a:pt x="2" y="96"/>
                    </a:lnTo>
                    <a:lnTo>
                      <a:pt x="2" y="100"/>
                    </a:lnTo>
                    <a:lnTo>
                      <a:pt x="2" y="104"/>
                    </a:lnTo>
                    <a:lnTo>
                      <a:pt x="1" y="109"/>
                    </a:lnTo>
                    <a:lnTo>
                      <a:pt x="1" y="112"/>
                    </a:lnTo>
                    <a:lnTo>
                      <a:pt x="3" y="113"/>
                    </a:lnTo>
                    <a:lnTo>
                      <a:pt x="3" y="109"/>
                    </a:lnTo>
                    <a:lnTo>
                      <a:pt x="5" y="104"/>
                    </a:lnTo>
                    <a:lnTo>
                      <a:pt x="5" y="101"/>
                    </a:lnTo>
                    <a:lnTo>
                      <a:pt x="5" y="98"/>
                    </a:lnTo>
                    <a:lnTo>
                      <a:pt x="6" y="93"/>
                    </a:lnTo>
                    <a:lnTo>
                      <a:pt x="6" y="90"/>
                    </a:lnTo>
                    <a:lnTo>
                      <a:pt x="7" y="86"/>
                    </a:lnTo>
                    <a:lnTo>
                      <a:pt x="7" y="82"/>
                    </a:lnTo>
                    <a:lnTo>
                      <a:pt x="7" y="78"/>
                    </a:lnTo>
                    <a:lnTo>
                      <a:pt x="8" y="75"/>
                    </a:lnTo>
                    <a:lnTo>
                      <a:pt x="8" y="70"/>
                    </a:lnTo>
                    <a:lnTo>
                      <a:pt x="8" y="67"/>
                    </a:lnTo>
                    <a:lnTo>
                      <a:pt x="8" y="64"/>
                    </a:lnTo>
                    <a:lnTo>
                      <a:pt x="9" y="60"/>
                    </a:lnTo>
                    <a:lnTo>
                      <a:pt x="9" y="57"/>
                    </a:lnTo>
                    <a:lnTo>
                      <a:pt x="9" y="53"/>
                    </a:lnTo>
                    <a:lnTo>
                      <a:pt x="9" y="50"/>
                    </a:lnTo>
                    <a:lnTo>
                      <a:pt x="9" y="47"/>
                    </a:lnTo>
                    <a:lnTo>
                      <a:pt x="9" y="43"/>
                    </a:lnTo>
                    <a:lnTo>
                      <a:pt x="9" y="40"/>
                    </a:lnTo>
                    <a:lnTo>
                      <a:pt x="9" y="36"/>
                    </a:lnTo>
                    <a:lnTo>
                      <a:pt x="8" y="33"/>
                    </a:lnTo>
                    <a:lnTo>
                      <a:pt x="8" y="31"/>
                    </a:lnTo>
                    <a:lnTo>
                      <a:pt x="8" y="27"/>
                    </a:lnTo>
                    <a:lnTo>
                      <a:pt x="7" y="24"/>
                    </a:lnTo>
                    <a:lnTo>
                      <a:pt x="7" y="20"/>
                    </a:lnTo>
                    <a:lnTo>
                      <a:pt x="7" y="17"/>
                    </a:lnTo>
                    <a:lnTo>
                      <a:pt x="6" y="15"/>
                    </a:lnTo>
                    <a:lnTo>
                      <a:pt x="6" y="11"/>
                    </a:lnTo>
                    <a:lnTo>
                      <a:pt x="5" y="8"/>
                    </a:lnTo>
                    <a:lnTo>
                      <a:pt x="3" y="5"/>
                    </a:lnTo>
                    <a:lnTo>
                      <a:pt x="3" y="1"/>
                    </a:lnTo>
                    <a:lnTo>
                      <a:pt x="2" y="1"/>
                    </a:lnTo>
                    <a:lnTo>
                      <a:pt x="2" y="0"/>
                    </a:lnTo>
                    <a:lnTo>
                      <a:pt x="1" y="0"/>
                    </a:lnTo>
                    <a:lnTo>
                      <a:pt x="1" y="1"/>
                    </a:lnTo>
                    <a:lnTo>
                      <a:pt x="0" y="2"/>
                    </a:lnTo>
                    <a:lnTo>
                      <a:pt x="1" y="2"/>
                    </a:lnTo>
                    <a:close/>
                  </a:path>
                </a:pathLst>
              </a:custGeom>
              <a:solidFill>
                <a:srgbClr val="800000"/>
              </a:solidFill>
              <a:ln w="0">
                <a:solidFill>
                  <a:srgbClr val="000000"/>
                </a:solidFill>
                <a:prstDash val="solid"/>
                <a:round/>
                <a:headEnd/>
                <a:tailEnd/>
              </a:ln>
            </p:spPr>
            <p:txBody>
              <a:bodyPr/>
              <a:lstStyle/>
              <a:p>
                <a:endParaRPr lang="en-US"/>
              </a:p>
            </p:txBody>
          </p:sp>
          <p:sp>
            <p:nvSpPr>
              <p:cNvPr id="23781" name="Freeform 538"/>
              <p:cNvSpPr>
                <a:spLocks/>
              </p:cNvSpPr>
              <p:nvPr/>
            </p:nvSpPr>
            <p:spPr bwMode="auto">
              <a:xfrm>
                <a:off x="4290" y="1614"/>
                <a:ext cx="7" cy="79"/>
              </a:xfrm>
              <a:custGeom>
                <a:avLst/>
                <a:gdLst>
                  <a:gd name="T0" fmla="*/ 0 w 21"/>
                  <a:gd name="T1" fmla="*/ 0 h 251"/>
                  <a:gd name="T2" fmla="*/ 0 w 21"/>
                  <a:gd name="T3" fmla="*/ 5 h 251"/>
                  <a:gd name="T4" fmla="*/ 0 w 21"/>
                  <a:gd name="T5" fmla="*/ 10 h 251"/>
                  <a:gd name="T6" fmla="*/ 1 w 21"/>
                  <a:gd name="T7" fmla="*/ 15 h 251"/>
                  <a:gd name="T8" fmla="*/ 1 w 21"/>
                  <a:gd name="T9" fmla="*/ 20 h 251"/>
                  <a:gd name="T10" fmla="*/ 1 w 21"/>
                  <a:gd name="T11" fmla="*/ 24 h 251"/>
                  <a:gd name="T12" fmla="*/ 1 w 21"/>
                  <a:gd name="T13" fmla="*/ 29 h 251"/>
                  <a:gd name="T14" fmla="*/ 1 w 21"/>
                  <a:gd name="T15" fmla="*/ 34 h 251"/>
                  <a:gd name="T16" fmla="*/ 1 w 21"/>
                  <a:gd name="T17" fmla="*/ 38 h 251"/>
                  <a:gd name="T18" fmla="*/ 1 w 21"/>
                  <a:gd name="T19" fmla="*/ 43 h 251"/>
                  <a:gd name="T20" fmla="*/ 1 w 21"/>
                  <a:gd name="T21" fmla="*/ 48 h 251"/>
                  <a:gd name="T22" fmla="*/ 2 w 21"/>
                  <a:gd name="T23" fmla="*/ 53 h 251"/>
                  <a:gd name="T24" fmla="*/ 2 w 21"/>
                  <a:gd name="T25" fmla="*/ 58 h 251"/>
                  <a:gd name="T26" fmla="*/ 3 w 21"/>
                  <a:gd name="T27" fmla="*/ 63 h 251"/>
                  <a:gd name="T28" fmla="*/ 3 w 21"/>
                  <a:gd name="T29" fmla="*/ 68 h 251"/>
                  <a:gd name="T30" fmla="*/ 5 w 21"/>
                  <a:gd name="T31" fmla="*/ 74 h 251"/>
                  <a:gd name="T32" fmla="*/ 6 w 21"/>
                  <a:gd name="T33" fmla="*/ 79 h 251"/>
                  <a:gd name="T34" fmla="*/ 6 w 21"/>
                  <a:gd name="T35" fmla="*/ 76 h 251"/>
                  <a:gd name="T36" fmla="*/ 5 w 21"/>
                  <a:gd name="T37" fmla="*/ 71 h 251"/>
                  <a:gd name="T38" fmla="*/ 4 w 21"/>
                  <a:gd name="T39" fmla="*/ 65 h 251"/>
                  <a:gd name="T40" fmla="*/ 3 w 21"/>
                  <a:gd name="T41" fmla="*/ 60 h 251"/>
                  <a:gd name="T42" fmla="*/ 3 w 21"/>
                  <a:gd name="T43" fmla="*/ 55 h 251"/>
                  <a:gd name="T44" fmla="*/ 2 w 21"/>
                  <a:gd name="T45" fmla="*/ 50 h 251"/>
                  <a:gd name="T46" fmla="*/ 2 w 21"/>
                  <a:gd name="T47" fmla="*/ 46 h 251"/>
                  <a:gd name="T48" fmla="*/ 2 w 21"/>
                  <a:gd name="T49" fmla="*/ 41 h 251"/>
                  <a:gd name="T50" fmla="*/ 2 w 21"/>
                  <a:gd name="T51" fmla="*/ 36 h 251"/>
                  <a:gd name="T52" fmla="*/ 2 w 21"/>
                  <a:gd name="T53" fmla="*/ 31 h 251"/>
                  <a:gd name="T54" fmla="*/ 2 w 21"/>
                  <a:gd name="T55" fmla="*/ 27 h 251"/>
                  <a:gd name="T56" fmla="*/ 2 w 21"/>
                  <a:gd name="T57" fmla="*/ 22 h 251"/>
                  <a:gd name="T58" fmla="*/ 2 w 21"/>
                  <a:gd name="T59" fmla="*/ 17 h 251"/>
                  <a:gd name="T60" fmla="*/ 2 w 21"/>
                  <a:gd name="T61" fmla="*/ 12 h 251"/>
                  <a:gd name="T62" fmla="*/ 1 w 21"/>
                  <a:gd name="T63" fmla="*/ 8 h 251"/>
                  <a:gd name="T64" fmla="*/ 1 w 21"/>
                  <a:gd name="T65" fmla="*/ 3 h 251"/>
                  <a:gd name="T66" fmla="*/ 0 w 21"/>
                  <a:gd name="T67" fmla="*/ 1 h 251"/>
                  <a:gd name="T68" fmla="*/ 1 w 21"/>
                  <a:gd name="T69" fmla="*/ 0 h 251"/>
                  <a:gd name="T70" fmla="*/ 1 w 21"/>
                  <a:gd name="T71" fmla="*/ 0 h 251"/>
                  <a:gd name="T72" fmla="*/ 1 w 21"/>
                  <a:gd name="T73" fmla="*/ 0 h 251"/>
                  <a:gd name="T74" fmla="*/ 1 w 21"/>
                  <a:gd name="T75" fmla="*/ 0 h 251"/>
                  <a:gd name="T76" fmla="*/ 0 w 21"/>
                  <a:gd name="T77" fmla="*/ 0 h 251"/>
                  <a:gd name="T78" fmla="*/ 0 w 21"/>
                  <a:gd name="T79" fmla="*/ 0 h 251"/>
                  <a:gd name="T80" fmla="*/ 0 w 21"/>
                  <a:gd name="T81" fmla="*/ 0 h 251"/>
                  <a:gd name="T82" fmla="*/ 0 w 21"/>
                  <a:gd name="T83" fmla="*/ 0 h 251"/>
                  <a:gd name="T84" fmla="*/ 0 w 21"/>
                  <a:gd name="T85" fmla="*/ 0 h 251"/>
                  <a:gd name="T86" fmla="*/ 0 w 21"/>
                  <a:gd name="T87" fmla="*/ 0 h 251"/>
                  <a:gd name="T88" fmla="*/ 0 w 21"/>
                  <a:gd name="T89" fmla="*/ 0 h 2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 h="251">
                    <a:moveTo>
                      <a:pt x="1" y="0"/>
                    </a:moveTo>
                    <a:lnTo>
                      <a:pt x="0" y="1"/>
                    </a:lnTo>
                    <a:lnTo>
                      <a:pt x="0" y="9"/>
                    </a:lnTo>
                    <a:lnTo>
                      <a:pt x="1" y="17"/>
                    </a:lnTo>
                    <a:lnTo>
                      <a:pt x="1" y="25"/>
                    </a:lnTo>
                    <a:lnTo>
                      <a:pt x="1" y="32"/>
                    </a:lnTo>
                    <a:lnTo>
                      <a:pt x="2" y="39"/>
                    </a:lnTo>
                    <a:lnTo>
                      <a:pt x="2" y="47"/>
                    </a:lnTo>
                    <a:lnTo>
                      <a:pt x="2" y="54"/>
                    </a:lnTo>
                    <a:lnTo>
                      <a:pt x="2" y="62"/>
                    </a:lnTo>
                    <a:lnTo>
                      <a:pt x="2" y="70"/>
                    </a:lnTo>
                    <a:lnTo>
                      <a:pt x="2" y="77"/>
                    </a:lnTo>
                    <a:lnTo>
                      <a:pt x="2" y="85"/>
                    </a:lnTo>
                    <a:lnTo>
                      <a:pt x="2" y="91"/>
                    </a:lnTo>
                    <a:lnTo>
                      <a:pt x="2" y="99"/>
                    </a:lnTo>
                    <a:lnTo>
                      <a:pt x="2" y="107"/>
                    </a:lnTo>
                    <a:lnTo>
                      <a:pt x="2" y="114"/>
                    </a:lnTo>
                    <a:lnTo>
                      <a:pt x="2" y="122"/>
                    </a:lnTo>
                    <a:lnTo>
                      <a:pt x="2" y="129"/>
                    </a:lnTo>
                    <a:lnTo>
                      <a:pt x="4" y="137"/>
                    </a:lnTo>
                    <a:lnTo>
                      <a:pt x="4" y="145"/>
                    </a:lnTo>
                    <a:lnTo>
                      <a:pt x="4" y="153"/>
                    </a:lnTo>
                    <a:lnTo>
                      <a:pt x="5" y="161"/>
                    </a:lnTo>
                    <a:lnTo>
                      <a:pt x="5" y="167"/>
                    </a:lnTo>
                    <a:lnTo>
                      <a:pt x="6" y="176"/>
                    </a:lnTo>
                    <a:lnTo>
                      <a:pt x="6" y="184"/>
                    </a:lnTo>
                    <a:lnTo>
                      <a:pt x="7" y="192"/>
                    </a:lnTo>
                    <a:lnTo>
                      <a:pt x="8" y="200"/>
                    </a:lnTo>
                    <a:lnTo>
                      <a:pt x="9" y="208"/>
                    </a:lnTo>
                    <a:lnTo>
                      <a:pt x="10" y="217"/>
                    </a:lnTo>
                    <a:lnTo>
                      <a:pt x="13" y="225"/>
                    </a:lnTo>
                    <a:lnTo>
                      <a:pt x="14" y="234"/>
                    </a:lnTo>
                    <a:lnTo>
                      <a:pt x="16" y="242"/>
                    </a:lnTo>
                    <a:lnTo>
                      <a:pt x="18" y="251"/>
                    </a:lnTo>
                    <a:lnTo>
                      <a:pt x="21" y="250"/>
                    </a:lnTo>
                    <a:lnTo>
                      <a:pt x="18" y="241"/>
                    </a:lnTo>
                    <a:lnTo>
                      <a:pt x="17" y="233"/>
                    </a:lnTo>
                    <a:lnTo>
                      <a:pt x="15" y="224"/>
                    </a:lnTo>
                    <a:lnTo>
                      <a:pt x="14" y="216"/>
                    </a:lnTo>
                    <a:lnTo>
                      <a:pt x="11" y="208"/>
                    </a:lnTo>
                    <a:lnTo>
                      <a:pt x="10" y="199"/>
                    </a:lnTo>
                    <a:lnTo>
                      <a:pt x="9" y="191"/>
                    </a:lnTo>
                    <a:lnTo>
                      <a:pt x="9" y="183"/>
                    </a:lnTo>
                    <a:lnTo>
                      <a:pt x="8" y="175"/>
                    </a:lnTo>
                    <a:lnTo>
                      <a:pt x="7" y="167"/>
                    </a:lnTo>
                    <a:lnTo>
                      <a:pt x="7" y="159"/>
                    </a:lnTo>
                    <a:lnTo>
                      <a:pt x="6" y="153"/>
                    </a:lnTo>
                    <a:lnTo>
                      <a:pt x="6" y="145"/>
                    </a:lnTo>
                    <a:lnTo>
                      <a:pt x="6" y="137"/>
                    </a:lnTo>
                    <a:lnTo>
                      <a:pt x="5" y="129"/>
                    </a:lnTo>
                    <a:lnTo>
                      <a:pt x="5" y="122"/>
                    </a:lnTo>
                    <a:lnTo>
                      <a:pt x="5" y="114"/>
                    </a:lnTo>
                    <a:lnTo>
                      <a:pt x="5" y="107"/>
                    </a:lnTo>
                    <a:lnTo>
                      <a:pt x="5" y="99"/>
                    </a:lnTo>
                    <a:lnTo>
                      <a:pt x="5" y="91"/>
                    </a:lnTo>
                    <a:lnTo>
                      <a:pt x="5" y="85"/>
                    </a:lnTo>
                    <a:lnTo>
                      <a:pt x="5" y="77"/>
                    </a:lnTo>
                    <a:lnTo>
                      <a:pt x="5" y="70"/>
                    </a:lnTo>
                    <a:lnTo>
                      <a:pt x="5" y="62"/>
                    </a:lnTo>
                    <a:lnTo>
                      <a:pt x="5" y="54"/>
                    </a:lnTo>
                    <a:lnTo>
                      <a:pt x="5" y="47"/>
                    </a:lnTo>
                    <a:lnTo>
                      <a:pt x="5" y="39"/>
                    </a:lnTo>
                    <a:lnTo>
                      <a:pt x="5" y="31"/>
                    </a:lnTo>
                    <a:lnTo>
                      <a:pt x="4" y="25"/>
                    </a:lnTo>
                    <a:lnTo>
                      <a:pt x="4" y="17"/>
                    </a:lnTo>
                    <a:lnTo>
                      <a:pt x="4" y="9"/>
                    </a:lnTo>
                    <a:lnTo>
                      <a:pt x="2" y="1"/>
                    </a:lnTo>
                    <a:lnTo>
                      <a:pt x="1" y="3"/>
                    </a:lnTo>
                    <a:lnTo>
                      <a:pt x="2" y="1"/>
                    </a:lnTo>
                    <a:lnTo>
                      <a:pt x="2" y="0"/>
                    </a:lnTo>
                    <a:lnTo>
                      <a:pt x="1" y="0"/>
                    </a:lnTo>
                    <a:lnTo>
                      <a:pt x="0" y="0"/>
                    </a:lnTo>
                    <a:lnTo>
                      <a:pt x="0" y="1"/>
                    </a:lnTo>
                    <a:lnTo>
                      <a:pt x="1" y="0"/>
                    </a:lnTo>
                    <a:close/>
                  </a:path>
                </a:pathLst>
              </a:custGeom>
              <a:solidFill>
                <a:srgbClr val="800000"/>
              </a:solidFill>
              <a:ln w="0">
                <a:solidFill>
                  <a:srgbClr val="000000"/>
                </a:solidFill>
                <a:prstDash val="solid"/>
                <a:round/>
                <a:headEnd/>
                <a:tailEnd/>
              </a:ln>
            </p:spPr>
            <p:txBody>
              <a:bodyPr/>
              <a:lstStyle/>
              <a:p>
                <a:endParaRPr lang="en-US"/>
              </a:p>
            </p:txBody>
          </p:sp>
          <p:sp>
            <p:nvSpPr>
              <p:cNvPr id="23782" name="Freeform 539"/>
              <p:cNvSpPr>
                <a:spLocks/>
              </p:cNvSpPr>
              <p:nvPr/>
            </p:nvSpPr>
            <p:spPr bwMode="auto">
              <a:xfrm>
                <a:off x="4279" y="1721"/>
                <a:ext cx="3" cy="65"/>
              </a:xfrm>
              <a:custGeom>
                <a:avLst/>
                <a:gdLst>
                  <a:gd name="T0" fmla="*/ 3 w 12"/>
                  <a:gd name="T1" fmla="*/ 65 h 204"/>
                  <a:gd name="T2" fmla="*/ 2 w 12"/>
                  <a:gd name="T3" fmla="*/ 61 h 204"/>
                  <a:gd name="T4" fmla="*/ 2 w 12"/>
                  <a:gd name="T5" fmla="*/ 57 h 204"/>
                  <a:gd name="T6" fmla="*/ 2 w 12"/>
                  <a:gd name="T7" fmla="*/ 53 h 204"/>
                  <a:gd name="T8" fmla="*/ 2 w 12"/>
                  <a:gd name="T9" fmla="*/ 49 h 204"/>
                  <a:gd name="T10" fmla="*/ 1 w 12"/>
                  <a:gd name="T11" fmla="*/ 44 h 204"/>
                  <a:gd name="T12" fmla="*/ 1 w 12"/>
                  <a:gd name="T13" fmla="*/ 40 h 204"/>
                  <a:gd name="T14" fmla="*/ 1 w 12"/>
                  <a:gd name="T15" fmla="*/ 36 h 204"/>
                  <a:gd name="T16" fmla="*/ 1 w 12"/>
                  <a:gd name="T17" fmla="*/ 33 h 204"/>
                  <a:gd name="T18" fmla="*/ 1 w 12"/>
                  <a:gd name="T19" fmla="*/ 28 h 204"/>
                  <a:gd name="T20" fmla="*/ 1 w 12"/>
                  <a:gd name="T21" fmla="*/ 24 h 204"/>
                  <a:gd name="T22" fmla="*/ 1 w 12"/>
                  <a:gd name="T23" fmla="*/ 20 h 204"/>
                  <a:gd name="T24" fmla="*/ 1 w 12"/>
                  <a:gd name="T25" fmla="*/ 16 h 204"/>
                  <a:gd name="T26" fmla="*/ 1 w 12"/>
                  <a:gd name="T27" fmla="*/ 12 h 204"/>
                  <a:gd name="T28" fmla="*/ 1 w 12"/>
                  <a:gd name="T29" fmla="*/ 8 h 204"/>
                  <a:gd name="T30" fmla="*/ 1 w 12"/>
                  <a:gd name="T31" fmla="*/ 4 h 204"/>
                  <a:gd name="T32" fmla="*/ 1 w 12"/>
                  <a:gd name="T33" fmla="*/ 0 h 204"/>
                  <a:gd name="T34" fmla="*/ 0 w 12"/>
                  <a:gd name="T35" fmla="*/ 2 h 204"/>
                  <a:gd name="T36" fmla="*/ 0 w 12"/>
                  <a:gd name="T37" fmla="*/ 6 h 204"/>
                  <a:gd name="T38" fmla="*/ 0 w 12"/>
                  <a:gd name="T39" fmla="*/ 10 h 204"/>
                  <a:gd name="T40" fmla="*/ 0 w 12"/>
                  <a:gd name="T41" fmla="*/ 14 h 204"/>
                  <a:gd name="T42" fmla="*/ 0 w 12"/>
                  <a:gd name="T43" fmla="*/ 18 h 204"/>
                  <a:gd name="T44" fmla="*/ 0 w 12"/>
                  <a:gd name="T45" fmla="*/ 22 h 204"/>
                  <a:gd name="T46" fmla="*/ 0 w 12"/>
                  <a:gd name="T47" fmla="*/ 26 h 204"/>
                  <a:gd name="T48" fmla="*/ 0 w 12"/>
                  <a:gd name="T49" fmla="*/ 30 h 204"/>
                  <a:gd name="T50" fmla="*/ 0 w 12"/>
                  <a:gd name="T51" fmla="*/ 34 h 204"/>
                  <a:gd name="T52" fmla="*/ 0 w 12"/>
                  <a:gd name="T53" fmla="*/ 39 h 204"/>
                  <a:gd name="T54" fmla="*/ 1 w 12"/>
                  <a:gd name="T55" fmla="*/ 43 h 204"/>
                  <a:gd name="T56" fmla="*/ 1 w 12"/>
                  <a:gd name="T57" fmla="*/ 47 h 204"/>
                  <a:gd name="T58" fmla="*/ 1 w 12"/>
                  <a:gd name="T59" fmla="*/ 51 h 204"/>
                  <a:gd name="T60" fmla="*/ 1 w 12"/>
                  <a:gd name="T61" fmla="*/ 55 h 204"/>
                  <a:gd name="T62" fmla="*/ 2 w 12"/>
                  <a:gd name="T63" fmla="*/ 59 h 204"/>
                  <a:gd name="T64" fmla="*/ 2 w 12"/>
                  <a:gd name="T65" fmla="*/ 63 h 204"/>
                  <a:gd name="T66" fmla="*/ 2 w 12"/>
                  <a:gd name="T67" fmla="*/ 65 h 204"/>
                  <a:gd name="T68" fmla="*/ 2 w 12"/>
                  <a:gd name="T69" fmla="*/ 65 h 204"/>
                  <a:gd name="T70" fmla="*/ 2 w 12"/>
                  <a:gd name="T71" fmla="*/ 65 h 204"/>
                  <a:gd name="T72" fmla="*/ 2 w 12"/>
                  <a:gd name="T73" fmla="*/ 65 h 204"/>
                  <a:gd name="T74" fmla="*/ 3 w 12"/>
                  <a:gd name="T75" fmla="*/ 65 h 204"/>
                  <a:gd name="T76" fmla="*/ 3 w 12"/>
                  <a:gd name="T77" fmla="*/ 65 h 204"/>
                  <a:gd name="T78" fmla="*/ 3 w 12"/>
                  <a:gd name="T79" fmla="*/ 65 h 204"/>
                  <a:gd name="T80" fmla="*/ 3 w 12"/>
                  <a:gd name="T81" fmla="*/ 65 h 204"/>
                  <a:gd name="T82" fmla="*/ 3 w 12"/>
                  <a:gd name="T83" fmla="*/ 65 h 204"/>
                  <a:gd name="T84" fmla="*/ 3 w 12"/>
                  <a:gd name="T85" fmla="*/ 65 h 204"/>
                  <a:gd name="T86" fmla="*/ 3 w 12"/>
                  <a:gd name="T87" fmla="*/ 65 h 204"/>
                  <a:gd name="T88" fmla="*/ 3 w 12"/>
                  <a:gd name="T89" fmla="*/ 65 h 204"/>
                  <a:gd name="T90" fmla="*/ 3 w 12"/>
                  <a:gd name="T91" fmla="*/ 64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 h="204">
                    <a:moveTo>
                      <a:pt x="12" y="202"/>
                    </a:moveTo>
                    <a:lnTo>
                      <a:pt x="12" y="203"/>
                    </a:lnTo>
                    <a:lnTo>
                      <a:pt x="10" y="196"/>
                    </a:lnTo>
                    <a:lnTo>
                      <a:pt x="9" y="190"/>
                    </a:lnTo>
                    <a:lnTo>
                      <a:pt x="9" y="184"/>
                    </a:lnTo>
                    <a:lnTo>
                      <a:pt x="8" y="178"/>
                    </a:lnTo>
                    <a:lnTo>
                      <a:pt x="7" y="171"/>
                    </a:lnTo>
                    <a:lnTo>
                      <a:pt x="7" y="165"/>
                    </a:lnTo>
                    <a:lnTo>
                      <a:pt x="6" y="159"/>
                    </a:lnTo>
                    <a:lnTo>
                      <a:pt x="6" y="153"/>
                    </a:lnTo>
                    <a:lnTo>
                      <a:pt x="6" y="146"/>
                    </a:lnTo>
                    <a:lnTo>
                      <a:pt x="5" y="139"/>
                    </a:lnTo>
                    <a:lnTo>
                      <a:pt x="5" y="134"/>
                    </a:lnTo>
                    <a:lnTo>
                      <a:pt x="5" y="127"/>
                    </a:lnTo>
                    <a:lnTo>
                      <a:pt x="5" y="121"/>
                    </a:lnTo>
                    <a:lnTo>
                      <a:pt x="4" y="114"/>
                    </a:lnTo>
                    <a:lnTo>
                      <a:pt x="4" y="108"/>
                    </a:lnTo>
                    <a:lnTo>
                      <a:pt x="4" y="102"/>
                    </a:lnTo>
                    <a:lnTo>
                      <a:pt x="4" y="95"/>
                    </a:lnTo>
                    <a:lnTo>
                      <a:pt x="4" y="89"/>
                    </a:lnTo>
                    <a:lnTo>
                      <a:pt x="4" y="83"/>
                    </a:lnTo>
                    <a:lnTo>
                      <a:pt x="4" y="76"/>
                    </a:lnTo>
                    <a:lnTo>
                      <a:pt x="4" y="70"/>
                    </a:lnTo>
                    <a:lnTo>
                      <a:pt x="4" y="63"/>
                    </a:lnTo>
                    <a:lnTo>
                      <a:pt x="4" y="58"/>
                    </a:lnTo>
                    <a:lnTo>
                      <a:pt x="4" y="51"/>
                    </a:lnTo>
                    <a:lnTo>
                      <a:pt x="4" y="44"/>
                    </a:lnTo>
                    <a:lnTo>
                      <a:pt x="4" y="38"/>
                    </a:lnTo>
                    <a:lnTo>
                      <a:pt x="4" y="32"/>
                    </a:lnTo>
                    <a:lnTo>
                      <a:pt x="4" y="26"/>
                    </a:lnTo>
                    <a:lnTo>
                      <a:pt x="4" y="19"/>
                    </a:lnTo>
                    <a:lnTo>
                      <a:pt x="4" y="12"/>
                    </a:lnTo>
                    <a:lnTo>
                      <a:pt x="4" y="7"/>
                    </a:lnTo>
                    <a:lnTo>
                      <a:pt x="3" y="0"/>
                    </a:lnTo>
                    <a:lnTo>
                      <a:pt x="0" y="0"/>
                    </a:lnTo>
                    <a:lnTo>
                      <a:pt x="0" y="7"/>
                    </a:lnTo>
                    <a:lnTo>
                      <a:pt x="1" y="12"/>
                    </a:lnTo>
                    <a:lnTo>
                      <a:pt x="1" y="19"/>
                    </a:lnTo>
                    <a:lnTo>
                      <a:pt x="1" y="26"/>
                    </a:lnTo>
                    <a:lnTo>
                      <a:pt x="1" y="32"/>
                    </a:lnTo>
                    <a:lnTo>
                      <a:pt x="1" y="38"/>
                    </a:lnTo>
                    <a:lnTo>
                      <a:pt x="1" y="44"/>
                    </a:lnTo>
                    <a:lnTo>
                      <a:pt x="1" y="51"/>
                    </a:lnTo>
                    <a:lnTo>
                      <a:pt x="1" y="58"/>
                    </a:lnTo>
                    <a:lnTo>
                      <a:pt x="1" y="63"/>
                    </a:lnTo>
                    <a:lnTo>
                      <a:pt x="1" y="70"/>
                    </a:lnTo>
                    <a:lnTo>
                      <a:pt x="1" y="76"/>
                    </a:lnTo>
                    <a:lnTo>
                      <a:pt x="1" y="83"/>
                    </a:lnTo>
                    <a:lnTo>
                      <a:pt x="1" y="89"/>
                    </a:lnTo>
                    <a:lnTo>
                      <a:pt x="1" y="95"/>
                    </a:lnTo>
                    <a:lnTo>
                      <a:pt x="1" y="102"/>
                    </a:lnTo>
                    <a:lnTo>
                      <a:pt x="1" y="108"/>
                    </a:lnTo>
                    <a:lnTo>
                      <a:pt x="1" y="114"/>
                    </a:lnTo>
                    <a:lnTo>
                      <a:pt x="1" y="121"/>
                    </a:lnTo>
                    <a:lnTo>
                      <a:pt x="3" y="127"/>
                    </a:lnTo>
                    <a:lnTo>
                      <a:pt x="3" y="134"/>
                    </a:lnTo>
                    <a:lnTo>
                      <a:pt x="3" y="140"/>
                    </a:lnTo>
                    <a:lnTo>
                      <a:pt x="3" y="146"/>
                    </a:lnTo>
                    <a:lnTo>
                      <a:pt x="4" y="153"/>
                    </a:lnTo>
                    <a:lnTo>
                      <a:pt x="4" y="159"/>
                    </a:lnTo>
                    <a:lnTo>
                      <a:pt x="4" y="165"/>
                    </a:lnTo>
                    <a:lnTo>
                      <a:pt x="5" y="172"/>
                    </a:lnTo>
                    <a:lnTo>
                      <a:pt x="6" y="178"/>
                    </a:lnTo>
                    <a:lnTo>
                      <a:pt x="6" y="185"/>
                    </a:lnTo>
                    <a:lnTo>
                      <a:pt x="7" y="190"/>
                    </a:lnTo>
                    <a:lnTo>
                      <a:pt x="8" y="197"/>
                    </a:lnTo>
                    <a:lnTo>
                      <a:pt x="9" y="203"/>
                    </a:lnTo>
                    <a:lnTo>
                      <a:pt x="9" y="204"/>
                    </a:lnTo>
                    <a:lnTo>
                      <a:pt x="9" y="203"/>
                    </a:lnTo>
                    <a:lnTo>
                      <a:pt x="9" y="204"/>
                    </a:lnTo>
                    <a:lnTo>
                      <a:pt x="10" y="204"/>
                    </a:lnTo>
                    <a:lnTo>
                      <a:pt x="12" y="204"/>
                    </a:lnTo>
                    <a:lnTo>
                      <a:pt x="12" y="203"/>
                    </a:lnTo>
                    <a:lnTo>
                      <a:pt x="12" y="202"/>
                    </a:lnTo>
                    <a:close/>
                  </a:path>
                </a:pathLst>
              </a:custGeom>
              <a:solidFill>
                <a:srgbClr val="800000"/>
              </a:solidFill>
              <a:ln w="0">
                <a:solidFill>
                  <a:srgbClr val="000000"/>
                </a:solidFill>
                <a:prstDash val="solid"/>
                <a:round/>
                <a:headEnd/>
                <a:tailEnd/>
              </a:ln>
            </p:spPr>
            <p:txBody>
              <a:bodyPr/>
              <a:lstStyle/>
              <a:p>
                <a:endParaRPr lang="en-US"/>
              </a:p>
            </p:txBody>
          </p:sp>
          <p:sp>
            <p:nvSpPr>
              <p:cNvPr id="23783" name="Freeform 540"/>
              <p:cNvSpPr>
                <a:spLocks/>
              </p:cNvSpPr>
              <p:nvPr/>
            </p:nvSpPr>
            <p:spPr bwMode="auto">
              <a:xfrm>
                <a:off x="4277" y="1784"/>
                <a:ext cx="7" cy="26"/>
              </a:xfrm>
              <a:custGeom>
                <a:avLst/>
                <a:gdLst>
                  <a:gd name="T0" fmla="*/ 1 w 18"/>
                  <a:gd name="T1" fmla="*/ 25 h 76"/>
                  <a:gd name="T2" fmla="*/ 2 w 18"/>
                  <a:gd name="T3" fmla="*/ 24 h 76"/>
                  <a:gd name="T4" fmla="*/ 2 w 18"/>
                  <a:gd name="T5" fmla="*/ 22 h 76"/>
                  <a:gd name="T6" fmla="*/ 3 w 18"/>
                  <a:gd name="T7" fmla="*/ 21 h 76"/>
                  <a:gd name="T8" fmla="*/ 3 w 18"/>
                  <a:gd name="T9" fmla="*/ 19 h 76"/>
                  <a:gd name="T10" fmla="*/ 4 w 18"/>
                  <a:gd name="T11" fmla="*/ 17 h 76"/>
                  <a:gd name="T12" fmla="*/ 4 w 18"/>
                  <a:gd name="T13" fmla="*/ 16 h 76"/>
                  <a:gd name="T14" fmla="*/ 5 w 18"/>
                  <a:gd name="T15" fmla="*/ 14 h 76"/>
                  <a:gd name="T16" fmla="*/ 5 w 18"/>
                  <a:gd name="T17" fmla="*/ 13 h 76"/>
                  <a:gd name="T18" fmla="*/ 6 w 18"/>
                  <a:gd name="T19" fmla="*/ 11 h 76"/>
                  <a:gd name="T20" fmla="*/ 7 w 18"/>
                  <a:gd name="T21" fmla="*/ 9 h 76"/>
                  <a:gd name="T22" fmla="*/ 7 w 18"/>
                  <a:gd name="T23" fmla="*/ 8 h 76"/>
                  <a:gd name="T24" fmla="*/ 7 w 18"/>
                  <a:gd name="T25" fmla="*/ 6 h 76"/>
                  <a:gd name="T26" fmla="*/ 7 w 18"/>
                  <a:gd name="T27" fmla="*/ 4 h 76"/>
                  <a:gd name="T28" fmla="*/ 7 w 18"/>
                  <a:gd name="T29" fmla="*/ 3 h 76"/>
                  <a:gd name="T30" fmla="*/ 6 w 18"/>
                  <a:gd name="T31" fmla="*/ 1 h 76"/>
                  <a:gd name="T32" fmla="*/ 6 w 18"/>
                  <a:gd name="T33" fmla="*/ 0 h 76"/>
                  <a:gd name="T34" fmla="*/ 5 w 18"/>
                  <a:gd name="T35" fmla="*/ 1 h 76"/>
                  <a:gd name="T36" fmla="*/ 5 w 18"/>
                  <a:gd name="T37" fmla="*/ 2 h 76"/>
                  <a:gd name="T38" fmla="*/ 6 w 18"/>
                  <a:gd name="T39" fmla="*/ 4 h 76"/>
                  <a:gd name="T40" fmla="*/ 6 w 18"/>
                  <a:gd name="T41" fmla="*/ 5 h 76"/>
                  <a:gd name="T42" fmla="*/ 6 w 18"/>
                  <a:gd name="T43" fmla="*/ 7 h 76"/>
                  <a:gd name="T44" fmla="*/ 5 w 18"/>
                  <a:gd name="T45" fmla="*/ 9 h 76"/>
                  <a:gd name="T46" fmla="*/ 5 w 18"/>
                  <a:gd name="T47" fmla="*/ 10 h 76"/>
                  <a:gd name="T48" fmla="*/ 5 w 18"/>
                  <a:gd name="T49" fmla="*/ 12 h 76"/>
                  <a:gd name="T50" fmla="*/ 4 w 18"/>
                  <a:gd name="T51" fmla="*/ 13 h 76"/>
                  <a:gd name="T52" fmla="*/ 4 w 18"/>
                  <a:gd name="T53" fmla="*/ 15 h 76"/>
                  <a:gd name="T54" fmla="*/ 3 w 18"/>
                  <a:gd name="T55" fmla="*/ 16 h 76"/>
                  <a:gd name="T56" fmla="*/ 3 w 18"/>
                  <a:gd name="T57" fmla="*/ 18 h 76"/>
                  <a:gd name="T58" fmla="*/ 2 w 18"/>
                  <a:gd name="T59" fmla="*/ 19 h 76"/>
                  <a:gd name="T60" fmla="*/ 1 w 18"/>
                  <a:gd name="T61" fmla="*/ 21 h 76"/>
                  <a:gd name="T62" fmla="*/ 1 w 18"/>
                  <a:gd name="T63" fmla="*/ 23 h 76"/>
                  <a:gd name="T64" fmla="*/ 0 w 18"/>
                  <a:gd name="T65" fmla="*/ 24 h 76"/>
                  <a:gd name="T66" fmla="*/ 1 w 18"/>
                  <a:gd name="T67" fmla="*/ 26 h 76"/>
                  <a:gd name="T68" fmla="*/ 0 w 18"/>
                  <a:gd name="T69" fmla="*/ 25 h 76"/>
                  <a:gd name="T70" fmla="*/ 0 w 18"/>
                  <a:gd name="T71" fmla="*/ 25 h 76"/>
                  <a:gd name="T72" fmla="*/ 0 w 18"/>
                  <a:gd name="T73" fmla="*/ 26 h 76"/>
                  <a:gd name="T74" fmla="*/ 0 w 18"/>
                  <a:gd name="T75" fmla="*/ 26 h 76"/>
                  <a:gd name="T76" fmla="*/ 0 w 18"/>
                  <a:gd name="T77" fmla="*/ 26 h 76"/>
                  <a:gd name="T78" fmla="*/ 0 w 18"/>
                  <a:gd name="T79" fmla="*/ 26 h 76"/>
                  <a:gd name="T80" fmla="*/ 0 w 18"/>
                  <a:gd name="T81" fmla="*/ 26 h 76"/>
                  <a:gd name="T82" fmla="*/ 1 w 18"/>
                  <a:gd name="T83" fmla="*/ 26 h 76"/>
                  <a:gd name="T84" fmla="*/ 1 w 18"/>
                  <a:gd name="T85" fmla="*/ 26 h 76"/>
                  <a:gd name="T86" fmla="*/ 1 w 18"/>
                  <a:gd name="T87" fmla="*/ 26 h 76"/>
                  <a:gd name="T88" fmla="*/ 1 w 18"/>
                  <a:gd name="T89" fmla="*/ 26 h 76"/>
                  <a:gd name="T90" fmla="*/ 0 w 18"/>
                  <a:gd name="T91" fmla="*/ 25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 h="76">
                    <a:moveTo>
                      <a:pt x="1" y="72"/>
                    </a:moveTo>
                    <a:lnTo>
                      <a:pt x="3" y="73"/>
                    </a:lnTo>
                    <a:lnTo>
                      <a:pt x="3" y="71"/>
                    </a:lnTo>
                    <a:lnTo>
                      <a:pt x="4" y="69"/>
                    </a:lnTo>
                    <a:lnTo>
                      <a:pt x="4" y="67"/>
                    </a:lnTo>
                    <a:lnTo>
                      <a:pt x="6" y="64"/>
                    </a:lnTo>
                    <a:lnTo>
                      <a:pt x="6" y="62"/>
                    </a:lnTo>
                    <a:lnTo>
                      <a:pt x="7" y="60"/>
                    </a:lnTo>
                    <a:lnTo>
                      <a:pt x="7" y="58"/>
                    </a:lnTo>
                    <a:lnTo>
                      <a:pt x="8" y="55"/>
                    </a:lnTo>
                    <a:lnTo>
                      <a:pt x="9" y="53"/>
                    </a:lnTo>
                    <a:lnTo>
                      <a:pt x="9" y="51"/>
                    </a:lnTo>
                    <a:lnTo>
                      <a:pt x="10" y="48"/>
                    </a:lnTo>
                    <a:lnTo>
                      <a:pt x="11" y="46"/>
                    </a:lnTo>
                    <a:lnTo>
                      <a:pt x="11" y="44"/>
                    </a:lnTo>
                    <a:lnTo>
                      <a:pt x="12" y="42"/>
                    </a:lnTo>
                    <a:lnTo>
                      <a:pt x="13" y="39"/>
                    </a:lnTo>
                    <a:lnTo>
                      <a:pt x="13" y="37"/>
                    </a:lnTo>
                    <a:lnTo>
                      <a:pt x="15" y="34"/>
                    </a:lnTo>
                    <a:lnTo>
                      <a:pt x="15" y="31"/>
                    </a:lnTo>
                    <a:lnTo>
                      <a:pt x="16" y="29"/>
                    </a:lnTo>
                    <a:lnTo>
                      <a:pt x="17" y="27"/>
                    </a:lnTo>
                    <a:lnTo>
                      <a:pt x="17" y="25"/>
                    </a:lnTo>
                    <a:lnTo>
                      <a:pt x="17" y="22"/>
                    </a:lnTo>
                    <a:lnTo>
                      <a:pt x="17" y="20"/>
                    </a:lnTo>
                    <a:lnTo>
                      <a:pt x="18" y="18"/>
                    </a:lnTo>
                    <a:lnTo>
                      <a:pt x="18" y="16"/>
                    </a:lnTo>
                    <a:lnTo>
                      <a:pt x="18" y="13"/>
                    </a:lnTo>
                    <a:lnTo>
                      <a:pt x="17" y="11"/>
                    </a:lnTo>
                    <a:lnTo>
                      <a:pt x="17" y="9"/>
                    </a:lnTo>
                    <a:lnTo>
                      <a:pt x="17" y="6"/>
                    </a:lnTo>
                    <a:lnTo>
                      <a:pt x="16" y="4"/>
                    </a:lnTo>
                    <a:lnTo>
                      <a:pt x="16" y="2"/>
                    </a:lnTo>
                    <a:lnTo>
                      <a:pt x="15" y="0"/>
                    </a:lnTo>
                    <a:lnTo>
                      <a:pt x="12" y="1"/>
                    </a:lnTo>
                    <a:lnTo>
                      <a:pt x="13" y="3"/>
                    </a:lnTo>
                    <a:lnTo>
                      <a:pt x="13" y="4"/>
                    </a:lnTo>
                    <a:lnTo>
                      <a:pt x="13" y="6"/>
                    </a:lnTo>
                    <a:lnTo>
                      <a:pt x="15" y="9"/>
                    </a:lnTo>
                    <a:lnTo>
                      <a:pt x="15" y="11"/>
                    </a:lnTo>
                    <a:lnTo>
                      <a:pt x="15" y="13"/>
                    </a:lnTo>
                    <a:lnTo>
                      <a:pt x="15" y="16"/>
                    </a:lnTo>
                    <a:lnTo>
                      <a:pt x="15" y="18"/>
                    </a:lnTo>
                    <a:lnTo>
                      <a:pt x="15" y="20"/>
                    </a:lnTo>
                    <a:lnTo>
                      <a:pt x="15" y="22"/>
                    </a:lnTo>
                    <a:lnTo>
                      <a:pt x="13" y="25"/>
                    </a:lnTo>
                    <a:lnTo>
                      <a:pt x="13" y="27"/>
                    </a:lnTo>
                    <a:lnTo>
                      <a:pt x="13" y="29"/>
                    </a:lnTo>
                    <a:lnTo>
                      <a:pt x="12" y="31"/>
                    </a:lnTo>
                    <a:lnTo>
                      <a:pt x="12" y="34"/>
                    </a:lnTo>
                    <a:lnTo>
                      <a:pt x="11" y="36"/>
                    </a:lnTo>
                    <a:lnTo>
                      <a:pt x="10" y="38"/>
                    </a:lnTo>
                    <a:lnTo>
                      <a:pt x="10" y="41"/>
                    </a:lnTo>
                    <a:lnTo>
                      <a:pt x="9" y="43"/>
                    </a:lnTo>
                    <a:lnTo>
                      <a:pt x="9" y="45"/>
                    </a:lnTo>
                    <a:lnTo>
                      <a:pt x="8" y="47"/>
                    </a:lnTo>
                    <a:lnTo>
                      <a:pt x="7" y="50"/>
                    </a:lnTo>
                    <a:lnTo>
                      <a:pt x="7" y="52"/>
                    </a:lnTo>
                    <a:lnTo>
                      <a:pt x="6" y="54"/>
                    </a:lnTo>
                    <a:lnTo>
                      <a:pt x="4" y="56"/>
                    </a:lnTo>
                    <a:lnTo>
                      <a:pt x="4" y="59"/>
                    </a:lnTo>
                    <a:lnTo>
                      <a:pt x="3" y="61"/>
                    </a:lnTo>
                    <a:lnTo>
                      <a:pt x="2" y="63"/>
                    </a:lnTo>
                    <a:lnTo>
                      <a:pt x="2" y="67"/>
                    </a:lnTo>
                    <a:lnTo>
                      <a:pt x="1" y="69"/>
                    </a:lnTo>
                    <a:lnTo>
                      <a:pt x="1" y="71"/>
                    </a:lnTo>
                    <a:lnTo>
                      <a:pt x="1" y="73"/>
                    </a:lnTo>
                    <a:lnTo>
                      <a:pt x="2" y="75"/>
                    </a:lnTo>
                    <a:lnTo>
                      <a:pt x="1" y="73"/>
                    </a:lnTo>
                    <a:lnTo>
                      <a:pt x="0" y="73"/>
                    </a:lnTo>
                    <a:lnTo>
                      <a:pt x="1" y="73"/>
                    </a:lnTo>
                    <a:lnTo>
                      <a:pt x="1" y="75"/>
                    </a:lnTo>
                    <a:lnTo>
                      <a:pt x="1" y="76"/>
                    </a:lnTo>
                    <a:lnTo>
                      <a:pt x="2" y="75"/>
                    </a:lnTo>
                    <a:lnTo>
                      <a:pt x="3" y="75"/>
                    </a:lnTo>
                    <a:lnTo>
                      <a:pt x="3" y="73"/>
                    </a:lnTo>
                    <a:lnTo>
                      <a:pt x="1" y="72"/>
                    </a:lnTo>
                    <a:close/>
                  </a:path>
                </a:pathLst>
              </a:custGeom>
              <a:solidFill>
                <a:srgbClr val="800000"/>
              </a:solidFill>
              <a:ln w="0">
                <a:solidFill>
                  <a:srgbClr val="000000"/>
                </a:solidFill>
                <a:prstDash val="solid"/>
                <a:round/>
                <a:headEnd/>
                <a:tailEnd/>
              </a:ln>
            </p:spPr>
            <p:txBody>
              <a:bodyPr/>
              <a:lstStyle/>
              <a:p>
                <a:endParaRPr lang="en-US"/>
              </a:p>
            </p:txBody>
          </p:sp>
          <p:sp>
            <p:nvSpPr>
              <p:cNvPr id="23784" name="Freeform 541"/>
              <p:cNvSpPr>
                <a:spLocks/>
              </p:cNvSpPr>
              <p:nvPr/>
            </p:nvSpPr>
            <p:spPr bwMode="auto">
              <a:xfrm>
                <a:off x="4277" y="1787"/>
                <a:ext cx="12" cy="23"/>
              </a:xfrm>
              <a:custGeom>
                <a:avLst/>
                <a:gdLst>
                  <a:gd name="T0" fmla="*/ 11 w 32"/>
                  <a:gd name="T1" fmla="*/ 0 h 68"/>
                  <a:gd name="T2" fmla="*/ 10 w 32"/>
                  <a:gd name="T3" fmla="*/ 1 h 68"/>
                  <a:gd name="T4" fmla="*/ 9 w 32"/>
                  <a:gd name="T5" fmla="*/ 2 h 68"/>
                  <a:gd name="T6" fmla="*/ 9 w 32"/>
                  <a:gd name="T7" fmla="*/ 3 h 68"/>
                  <a:gd name="T8" fmla="*/ 8 w 32"/>
                  <a:gd name="T9" fmla="*/ 4 h 68"/>
                  <a:gd name="T10" fmla="*/ 7 w 32"/>
                  <a:gd name="T11" fmla="*/ 6 h 68"/>
                  <a:gd name="T12" fmla="*/ 6 w 32"/>
                  <a:gd name="T13" fmla="*/ 7 h 68"/>
                  <a:gd name="T14" fmla="*/ 6 w 32"/>
                  <a:gd name="T15" fmla="*/ 9 h 68"/>
                  <a:gd name="T16" fmla="*/ 5 w 32"/>
                  <a:gd name="T17" fmla="*/ 10 h 68"/>
                  <a:gd name="T18" fmla="*/ 4 w 32"/>
                  <a:gd name="T19" fmla="*/ 12 h 68"/>
                  <a:gd name="T20" fmla="*/ 4 w 32"/>
                  <a:gd name="T21" fmla="*/ 14 h 68"/>
                  <a:gd name="T22" fmla="*/ 3 w 32"/>
                  <a:gd name="T23" fmla="*/ 15 h 68"/>
                  <a:gd name="T24" fmla="*/ 3 w 32"/>
                  <a:gd name="T25" fmla="*/ 17 h 68"/>
                  <a:gd name="T26" fmla="*/ 2 w 32"/>
                  <a:gd name="T27" fmla="*/ 18 h 68"/>
                  <a:gd name="T28" fmla="*/ 1 w 32"/>
                  <a:gd name="T29" fmla="*/ 20 h 68"/>
                  <a:gd name="T30" fmla="*/ 1 w 32"/>
                  <a:gd name="T31" fmla="*/ 21 h 68"/>
                  <a:gd name="T32" fmla="*/ 0 w 32"/>
                  <a:gd name="T33" fmla="*/ 23 h 68"/>
                  <a:gd name="T34" fmla="*/ 1 w 32"/>
                  <a:gd name="T35" fmla="*/ 23 h 68"/>
                  <a:gd name="T36" fmla="*/ 2 w 32"/>
                  <a:gd name="T37" fmla="*/ 21 h 68"/>
                  <a:gd name="T38" fmla="*/ 3 w 32"/>
                  <a:gd name="T39" fmla="*/ 20 h 68"/>
                  <a:gd name="T40" fmla="*/ 3 w 32"/>
                  <a:gd name="T41" fmla="*/ 18 h 68"/>
                  <a:gd name="T42" fmla="*/ 4 w 32"/>
                  <a:gd name="T43" fmla="*/ 17 h 68"/>
                  <a:gd name="T44" fmla="*/ 4 w 32"/>
                  <a:gd name="T45" fmla="*/ 15 h 68"/>
                  <a:gd name="T46" fmla="*/ 5 w 32"/>
                  <a:gd name="T47" fmla="*/ 13 h 68"/>
                  <a:gd name="T48" fmla="*/ 6 w 32"/>
                  <a:gd name="T49" fmla="*/ 12 h 68"/>
                  <a:gd name="T50" fmla="*/ 6 w 32"/>
                  <a:gd name="T51" fmla="*/ 10 h 68"/>
                  <a:gd name="T52" fmla="*/ 7 w 32"/>
                  <a:gd name="T53" fmla="*/ 9 h 68"/>
                  <a:gd name="T54" fmla="*/ 7 w 32"/>
                  <a:gd name="T55" fmla="*/ 7 h 68"/>
                  <a:gd name="T56" fmla="*/ 8 w 32"/>
                  <a:gd name="T57" fmla="*/ 6 h 68"/>
                  <a:gd name="T58" fmla="*/ 9 w 32"/>
                  <a:gd name="T59" fmla="*/ 4 h 68"/>
                  <a:gd name="T60" fmla="*/ 9 w 32"/>
                  <a:gd name="T61" fmla="*/ 3 h 68"/>
                  <a:gd name="T62" fmla="*/ 10 w 32"/>
                  <a:gd name="T63" fmla="*/ 2 h 68"/>
                  <a:gd name="T64" fmla="*/ 11 w 32"/>
                  <a:gd name="T65" fmla="*/ 1 h 68"/>
                  <a:gd name="T66" fmla="*/ 12 w 32"/>
                  <a:gd name="T67" fmla="*/ 0 h 68"/>
                  <a:gd name="T68" fmla="*/ 12 w 32"/>
                  <a:gd name="T69" fmla="*/ 1 h 68"/>
                  <a:gd name="T70" fmla="*/ 12 w 32"/>
                  <a:gd name="T71" fmla="*/ 1 h 68"/>
                  <a:gd name="T72" fmla="*/ 12 w 32"/>
                  <a:gd name="T73" fmla="*/ 0 h 68"/>
                  <a:gd name="T74" fmla="*/ 12 w 32"/>
                  <a:gd name="T75" fmla="*/ 0 h 68"/>
                  <a:gd name="T76" fmla="*/ 12 w 32"/>
                  <a:gd name="T77" fmla="*/ 0 h 68"/>
                  <a:gd name="T78" fmla="*/ 12 w 32"/>
                  <a:gd name="T79" fmla="*/ 0 h 68"/>
                  <a:gd name="T80" fmla="*/ 12 w 32"/>
                  <a:gd name="T81" fmla="*/ 0 h 68"/>
                  <a:gd name="T82" fmla="*/ 11 w 32"/>
                  <a:gd name="T83" fmla="*/ 0 h 68"/>
                  <a:gd name="T84" fmla="*/ 11 w 32"/>
                  <a:gd name="T85" fmla="*/ 0 h 68"/>
                  <a:gd name="T86" fmla="*/ 11 w 32"/>
                  <a:gd name="T87" fmla="*/ 0 h 68"/>
                  <a:gd name="T88" fmla="*/ 11 w 32"/>
                  <a:gd name="T89" fmla="*/ 0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 h="68">
                    <a:moveTo>
                      <a:pt x="29" y="1"/>
                    </a:moveTo>
                    <a:lnTo>
                      <a:pt x="30" y="0"/>
                    </a:lnTo>
                    <a:lnTo>
                      <a:pt x="28" y="1"/>
                    </a:lnTo>
                    <a:lnTo>
                      <a:pt x="27" y="3"/>
                    </a:lnTo>
                    <a:lnTo>
                      <a:pt x="26" y="4"/>
                    </a:lnTo>
                    <a:lnTo>
                      <a:pt x="25" y="5"/>
                    </a:lnTo>
                    <a:lnTo>
                      <a:pt x="24" y="8"/>
                    </a:lnTo>
                    <a:lnTo>
                      <a:pt x="23" y="10"/>
                    </a:lnTo>
                    <a:lnTo>
                      <a:pt x="21" y="11"/>
                    </a:lnTo>
                    <a:lnTo>
                      <a:pt x="20" y="13"/>
                    </a:lnTo>
                    <a:lnTo>
                      <a:pt x="19" y="15"/>
                    </a:lnTo>
                    <a:lnTo>
                      <a:pt x="18" y="18"/>
                    </a:lnTo>
                    <a:lnTo>
                      <a:pt x="17" y="20"/>
                    </a:lnTo>
                    <a:lnTo>
                      <a:pt x="16" y="22"/>
                    </a:lnTo>
                    <a:lnTo>
                      <a:pt x="16" y="25"/>
                    </a:lnTo>
                    <a:lnTo>
                      <a:pt x="15" y="27"/>
                    </a:lnTo>
                    <a:lnTo>
                      <a:pt x="13" y="29"/>
                    </a:lnTo>
                    <a:lnTo>
                      <a:pt x="13" y="31"/>
                    </a:lnTo>
                    <a:lnTo>
                      <a:pt x="12" y="34"/>
                    </a:lnTo>
                    <a:lnTo>
                      <a:pt x="11" y="36"/>
                    </a:lnTo>
                    <a:lnTo>
                      <a:pt x="11" y="38"/>
                    </a:lnTo>
                    <a:lnTo>
                      <a:pt x="10" y="40"/>
                    </a:lnTo>
                    <a:lnTo>
                      <a:pt x="9" y="44"/>
                    </a:lnTo>
                    <a:lnTo>
                      <a:pt x="9" y="45"/>
                    </a:lnTo>
                    <a:lnTo>
                      <a:pt x="8" y="47"/>
                    </a:lnTo>
                    <a:lnTo>
                      <a:pt x="7" y="51"/>
                    </a:lnTo>
                    <a:lnTo>
                      <a:pt x="7" y="52"/>
                    </a:lnTo>
                    <a:lnTo>
                      <a:pt x="6" y="54"/>
                    </a:lnTo>
                    <a:lnTo>
                      <a:pt x="4" y="56"/>
                    </a:lnTo>
                    <a:lnTo>
                      <a:pt x="3" y="59"/>
                    </a:lnTo>
                    <a:lnTo>
                      <a:pt x="3" y="61"/>
                    </a:lnTo>
                    <a:lnTo>
                      <a:pt x="2" y="63"/>
                    </a:lnTo>
                    <a:lnTo>
                      <a:pt x="1" y="64"/>
                    </a:lnTo>
                    <a:lnTo>
                      <a:pt x="0" y="67"/>
                    </a:lnTo>
                    <a:lnTo>
                      <a:pt x="1" y="68"/>
                    </a:lnTo>
                    <a:lnTo>
                      <a:pt x="3" y="67"/>
                    </a:lnTo>
                    <a:lnTo>
                      <a:pt x="3" y="64"/>
                    </a:lnTo>
                    <a:lnTo>
                      <a:pt x="4" y="62"/>
                    </a:lnTo>
                    <a:lnTo>
                      <a:pt x="6" y="60"/>
                    </a:lnTo>
                    <a:lnTo>
                      <a:pt x="7" y="59"/>
                    </a:lnTo>
                    <a:lnTo>
                      <a:pt x="8" y="56"/>
                    </a:lnTo>
                    <a:lnTo>
                      <a:pt x="8" y="54"/>
                    </a:lnTo>
                    <a:lnTo>
                      <a:pt x="9" y="52"/>
                    </a:lnTo>
                    <a:lnTo>
                      <a:pt x="10" y="50"/>
                    </a:lnTo>
                    <a:lnTo>
                      <a:pt x="11" y="46"/>
                    </a:lnTo>
                    <a:lnTo>
                      <a:pt x="11" y="45"/>
                    </a:lnTo>
                    <a:lnTo>
                      <a:pt x="12" y="42"/>
                    </a:lnTo>
                    <a:lnTo>
                      <a:pt x="13" y="39"/>
                    </a:lnTo>
                    <a:lnTo>
                      <a:pt x="13" y="37"/>
                    </a:lnTo>
                    <a:lnTo>
                      <a:pt x="15" y="35"/>
                    </a:lnTo>
                    <a:lnTo>
                      <a:pt x="16" y="33"/>
                    </a:lnTo>
                    <a:lnTo>
                      <a:pt x="16" y="30"/>
                    </a:lnTo>
                    <a:lnTo>
                      <a:pt x="17" y="28"/>
                    </a:lnTo>
                    <a:lnTo>
                      <a:pt x="18" y="26"/>
                    </a:lnTo>
                    <a:lnTo>
                      <a:pt x="19" y="23"/>
                    </a:lnTo>
                    <a:lnTo>
                      <a:pt x="19" y="21"/>
                    </a:lnTo>
                    <a:lnTo>
                      <a:pt x="20" y="19"/>
                    </a:lnTo>
                    <a:lnTo>
                      <a:pt x="21" y="17"/>
                    </a:lnTo>
                    <a:lnTo>
                      <a:pt x="23" y="15"/>
                    </a:lnTo>
                    <a:lnTo>
                      <a:pt x="23" y="13"/>
                    </a:lnTo>
                    <a:lnTo>
                      <a:pt x="24" y="11"/>
                    </a:lnTo>
                    <a:lnTo>
                      <a:pt x="25" y="10"/>
                    </a:lnTo>
                    <a:lnTo>
                      <a:pt x="26" y="8"/>
                    </a:lnTo>
                    <a:lnTo>
                      <a:pt x="27" y="6"/>
                    </a:lnTo>
                    <a:lnTo>
                      <a:pt x="29" y="4"/>
                    </a:lnTo>
                    <a:lnTo>
                      <a:pt x="30" y="3"/>
                    </a:lnTo>
                    <a:lnTo>
                      <a:pt x="32" y="2"/>
                    </a:lnTo>
                    <a:lnTo>
                      <a:pt x="32" y="1"/>
                    </a:lnTo>
                    <a:lnTo>
                      <a:pt x="32" y="2"/>
                    </a:lnTo>
                    <a:lnTo>
                      <a:pt x="32" y="1"/>
                    </a:lnTo>
                    <a:lnTo>
                      <a:pt x="32" y="0"/>
                    </a:lnTo>
                    <a:lnTo>
                      <a:pt x="30" y="0"/>
                    </a:lnTo>
                    <a:lnTo>
                      <a:pt x="29" y="1"/>
                    </a:lnTo>
                    <a:close/>
                  </a:path>
                </a:pathLst>
              </a:custGeom>
              <a:solidFill>
                <a:srgbClr val="800000"/>
              </a:solidFill>
              <a:ln w="0">
                <a:solidFill>
                  <a:srgbClr val="000000"/>
                </a:solidFill>
                <a:prstDash val="solid"/>
                <a:round/>
                <a:headEnd/>
                <a:tailEnd/>
              </a:ln>
            </p:spPr>
            <p:txBody>
              <a:bodyPr/>
              <a:lstStyle/>
              <a:p>
                <a:endParaRPr lang="en-US"/>
              </a:p>
            </p:txBody>
          </p:sp>
          <p:sp>
            <p:nvSpPr>
              <p:cNvPr id="23785" name="Freeform 542"/>
              <p:cNvSpPr>
                <a:spLocks/>
              </p:cNvSpPr>
              <p:nvPr/>
            </p:nvSpPr>
            <p:spPr bwMode="auto">
              <a:xfrm>
                <a:off x="4284" y="1756"/>
                <a:ext cx="5" cy="31"/>
              </a:xfrm>
              <a:custGeom>
                <a:avLst/>
                <a:gdLst>
                  <a:gd name="T0" fmla="*/ 0 w 12"/>
                  <a:gd name="T1" fmla="*/ 0 h 98"/>
                  <a:gd name="T2" fmla="*/ 0 w 12"/>
                  <a:gd name="T3" fmla="*/ 3 h 98"/>
                  <a:gd name="T4" fmla="*/ 0 w 12"/>
                  <a:gd name="T5" fmla="*/ 5 h 98"/>
                  <a:gd name="T6" fmla="*/ 0 w 12"/>
                  <a:gd name="T7" fmla="*/ 7 h 98"/>
                  <a:gd name="T8" fmla="*/ 1 w 12"/>
                  <a:gd name="T9" fmla="*/ 9 h 98"/>
                  <a:gd name="T10" fmla="*/ 1 w 12"/>
                  <a:gd name="T11" fmla="*/ 10 h 98"/>
                  <a:gd name="T12" fmla="*/ 2 w 12"/>
                  <a:gd name="T13" fmla="*/ 12 h 98"/>
                  <a:gd name="T14" fmla="*/ 2 w 12"/>
                  <a:gd name="T15" fmla="*/ 14 h 98"/>
                  <a:gd name="T16" fmla="*/ 2 w 12"/>
                  <a:gd name="T17" fmla="*/ 16 h 98"/>
                  <a:gd name="T18" fmla="*/ 3 w 12"/>
                  <a:gd name="T19" fmla="*/ 17 h 98"/>
                  <a:gd name="T20" fmla="*/ 3 w 12"/>
                  <a:gd name="T21" fmla="*/ 19 h 98"/>
                  <a:gd name="T22" fmla="*/ 3 w 12"/>
                  <a:gd name="T23" fmla="*/ 21 h 98"/>
                  <a:gd name="T24" fmla="*/ 3 w 12"/>
                  <a:gd name="T25" fmla="*/ 23 h 98"/>
                  <a:gd name="T26" fmla="*/ 3 w 12"/>
                  <a:gd name="T27" fmla="*/ 25 h 98"/>
                  <a:gd name="T28" fmla="*/ 3 w 12"/>
                  <a:gd name="T29" fmla="*/ 27 h 98"/>
                  <a:gd name="T30" fmla="*/ 4 w 12"/>
                  <a:gd name="T31" fmla="*/ 29 h 98"/>
                  <a:gd name="T32" fmla="*/ 4 w 12"/>
                  <a:gd name="T33" fmla="*/ 31 h 98"/>
                  <a:gd name="T34" fmla="*/ 5 w 12"/>
                  <a:gd name="T35" fmla="*/ 30 h 98"/>
                  <a:gd name="T36" fmla="*/ 5 w 12"/>
                  <a:gd name="T37" fmla="*/ 28 h 98"/>
                  <a:gd name="T38" fmla="*/ 4 w 12"/>
                  <a:gd name="T39" fmla="*/ 26 h 98"/>
                  <a:gd name="T40" fmla="*/ 4 w 12"/>
                  <a:gd name="T41" fmla="*/ 24 h 98"/>
                  <a:gd name="T42" fmla="*/ 4 w 12"/>
                  <a:gd name="T43" fmla="*/ 22 h 98"/>
                  <a:gd name="T44" fmla="*/ 3 w 12"/>
                  <a:gd name="T45" fmla="*/ 20 h 98"/>
                  <a:gd name="T46" fmla="*/ 3 w 12"/>
                  <a:gd name="T47" fmla="*/ 18 h 98"/>
                  <a:gd name="T48" fmla="*/ 3 w 12"/>
                  <a:gd name="T49" fmla="*/ 16 h 98"/>
                  <a:gd name="T50" fmla="*/ 3 w 12"/>
                  <a:gd name="T51" fmla="*/ 15 h 98"/>
                  <a:gd name="T52" fmla="*/ 3 w 12"/>
                  <a:gd name="T53" fmla="*/ 13 h 98"/>
                  <a:gd name="T54" fmla="*/ 3 w 12"/>
                  <a:gd name="T55" fmla="*/ 11 h 98"/>
                  <a:gd name="T56" fmla="*/ 2 w 12"/>
                  <a:gd name="T57" fmla="*/ 9 h 98"/>
                  <a:gd name="T58" fmla="*/ 2 w 12"/>
                  <a:gd name="T59" fmla="*/ 8 h 98"/>
                  <a:gd name="T60" fmla="*/ 2 w 12"/>
                  <a:gd name="T61" fmla="*/ 6 h 98"/>
                  <a:gd name="T62" fmla="*/ 2 w 12"/>
                  <a:gd name="T63" fmla="*/ 3 h 98"/>
                  <a:gd name="T64" fmla="*/ 1 w 12"/>
                  <a:gd name="T65" fmla="*/ 2 h 98"/>
                  <a:gd name="T66" fmla="*/ 1 w 12"/>
                  <a:gd name="T67" fmla="*/ 0 h 98"/>
                  <a:gd name="T68" fmla="*/ 1 w 12"/>
                  <a:gd name="T69" fmla="*/ 0 h 98"/>
                  <a:gd name="T70" fmla="*/ 1 w 12"/>
                  <a:gd name="T71" fmla="*/ 0 h 98"/>
                  <a:gd name="T72" fmla="*/ 0 w 12"/>
                  <a:gd name="T73" fmla="*/ 0 h 98"/>
                  <a:gd name="T74" fmla="*/ 0 w 12"/>
                  <a:gd name="T75" fmla="*/ 0 h 98"/>
                  <a:gd name="T76" fmla="*/ 0 w 12"/>
                  <a:gd name="T77" fmla="*/ 0 h 98"/>
                  <a:gd name="T78" fmla="*/ 0 w 12"/>
                  <a:gd name="T79" fmla="*/ 0 h 98"/>
                  <a:gd name="T80" fmla="*/ 0 w 12"/>
                  <a:gd name="T81" fmla="*/ 0 h 98"/>
                  <a:gd name="T82" fmla="*/ 0 w 12"/>
                  <a:gd name="T83" fmla="*/ 0 h 98"/>
                  <a:gd name="T84" fmla="*/ 0 w 12"/>
                  <a:gd name="T85" fmla="*/ 0 h 98"/>
                  <a:gd name="T86" fmla="*/ 0 w 12"/>
                  <a:gd name="T87" fmla="*/ 0 h 98"/>
                  <a:gd name="T88" fmla="*/ 0 w 12"/>
                  <a:gd name="T89" fmla="*/ 0 h 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 h="98">
                    <a:moveTo>
                      <a:pt x="0" y="1"/>
                    </a:moveTo>
                    <a:lnTo>
                      <a:pt x="0" y="1"/>
                    </a:lnTo>
                    <a:lnTo>
                      <a:pt x="0" y="5"/>
                    </a:lnTo>
                    <a:lnTo>
                      <a:pt x="0" y="8"/>
                    </a:lnTo>
                    <a:lnTo>
                      <a:pt x="0" y="11"/>
                    </a:lnTo>
                    <a:lnTo>
                      <a:pt x="1" y="15"/>
                    </a:lnTo>
                    <a:lnTo>
                      <a:pt x="1" y="18"/>
                    </a:lnTo>
                    <a:lnTo>
                      <a:pt x="1" y="22"/>
                    </a:lnTo>
                    <a:lnTo>
                      <a:pt x="3" y="24"/>
                    </a:lnTo>
                    <a:lnTo>
                      <a:pt x="3" y="27"/>
                    </a:lnTo>
                    <a:lnTo>
                      <a:pt x="3" y="30"/>
                    </a:lnTo>
                    <a:lnTo>
                      <a:pt x="3" y="33"/>
                    </a:lnTo>
                    <a:lnTo>
                      <a:pt x="4" y="35"/>
                    </a:lnTo>
                    <a:lnTo>
                      <a:pt x="4" y="39"/>
                    </a:lnTo>
                    <a:lnTo>
                      <a:pt x="4" y="41"/>
                    </a:lnTo>
                    <a:lnTo>
                      <a:pt x="4" y="44"/>
                    </a:lnTo>
                    <a:lnTo>
                      <a:pt x="4" y="47"/>
                    </a:lnTo>
                    <a:lnTo>
                      <a:pt x="5" y="50"/>
                    </a:lnTo>
                    <a:lnTo>
                      <a:pt x="5" y="52"/>
                    </a:lnTo>
                    <a:lnTo>
                      <a:pt x="6" y="55"/>
                    </a:lnTo>
                    <a:lnTo>
                      <a:pt x="6" y="58"/>
                    </a:lnTo>
                    <a:lnTo>
                      <a:pt x="6" y="60"/>
                    </a:lnTo>
                    <a:lnTo>
                      <a:pt x="6" y="64"/>
                    </a:lnTo>
                    <a:lnTo>
                      <a:pt x="7" y="66"/>
                    </a:lnTo>
                    <a:lnTo>
                      <a:pt x="7" y="69"/>
                    </a:lnTo>
                    <a:lnTo>
                      <a:pt x="7" y="72"/>
                    </a:lnTo>
                    <a:lnTo>
                      <a:pt x="7" y="75"/>
                    </a:lnTo>
                    <a:lnTo>
                      <a:pt x="8" y="78"/>
                    </a:lnTo>
                    <a:lnTo>
                      <a:pt x="8" y="82"/>
                    </a:lnTo>
                    <a:lnTo>
                      <a:pt x="8" y="84"/>
                    </a:lnTo>
                    <a:lnTo>
                      <a:pt x="8" y="87"/>
                    </a:lnTo>
                    <a:lnTo>
                      <a:pt x="9" y="91"/>
                    </a:lnTo>
                    <a:lnTo>
                      <a:pt x="9" y="94"/>
                    </a:lnTo>
                    <a:lnTo>
                      <a:pt x="9" y="98"/>
                    </a:lnTo>
                    <a:lnTo>
                      <a:pt x="12" y="98"/>
                    </a:lnTo>
                    <a:lnTo>
                      <a:pt x="12" y="94"/>
                    </a:lnTo>
                    <a:lnTo>
                      <a:pt x="12" y="91"/>
                    </a:lnTo>
                    <a:lnTo>
                      <a:pt x="12" y="87"/>
                    </a:lnTo>
                    <a:lnTo>
                      <a:pt x="10" y="84"/>
                    </a:lnTo>
                    <a:lnTo>
                      <a:pt x="10" y="81"/>
                    </a:lnTo>
                    <a:lnTo>
                      <a:pt x="10" y="77"/>
                    </a:lnTo>
                    <a:lnTo>
                      <a:pt x="10" y="75"/>
                    </a:lnTo>
                    <a:lnTo>
                      <a:pt x="9" y="72"/>
                    </a:lnTo>
                    <a:lnTo>
                      <a:pt x="9" y="68"/>
                    </a:lnTo>
                    <a:lnTo>
                      <a:pt x="9" y="66"/>
                    </a:lnTo>
                    <a:lnTo>
                      <a:pt x="8" y="62"/>
                    </a:lnTo>
                    <a:lnTo>
                      <a:pt x="8" y="60"/>
                    </a:lnTo>
                    <a:lnTo>
                      <a:pt x="8" y="58"/>
                    </a:lnTo>
                    <a:lnTo>
                      <a:pt x="7" y="55"/>
                    </a:lnTo>
                    <a:lnTo>
                      <a:pt x="7" y="52"/>
                    </a:lnTo>
                    <a:lnTo>
                      <a:pt x="7" y="49"/>
                    </a:lnTo>
                    <a:lnTo>
                      <a:pt x="7" y="47"/>
                    </a:lnTo>
                    <a:lnTo>
                      <a:pt x="7" y="43"/>
                    </a:lnTo>
                    <a:lnTo>
                      <a:pt x="6" y="41"/>
                    </a:lnTo>
                    <a:lnTo>
                      <a:pt x="6" y="38"/>
                    </a:lnTo>
                    <a:lnTo>
                      <a:pt x="6" y="35"/>
                    </a:lnTo>
                    <a:lnTo>
                      <a:pt x="6" y="33"/>
                    </a:lnTo>
                    <a:lnTo>
                      <a:pt x="5" y="30"/>
                    </a:lnTo>
                    <a:lnTo>
                      <a:pt x="5" y="26"/>
                    </a:lnTo>
                    <a:lnTo>
                      <a:pt x="5" y="24"/>
                    </a:lnTo>
                    <a:lnTo>
                      <a:pt x="4" y="21"/>
                    </a:lnTo>
                    <a:lnTo>
                      <a:pt x="4" y="18"/>
                    </a:lnTo>
                    <a:lnTo>
                      <a:pt x="4" y="15"/>
                    </a:lnTo>
                    <a:lnTo>
                      <a:pt x="4" y="11"/>
                    </a:lnTo>
                    <a:lnTo>
                      <a:pt x="3" y="8"/>
                    </a:lnTo>
                    <a:lnTo>
                      <a:pt x="3" y="5"/>
                    </a:lnTo>
                    <a:lnTo>
                      <a:pt x="3" y="1"/>
                    </a:lnTo>
                    <a:lnTo>
                      <a:pt x="3" y="0"/>
                    </a:lnTo>
                    <a:lnTo>
                      <a:pt x="1" y="0"/>
                    </a:lnTo>
                    <a:lnTo>
                      <a:pt x="0" y="0"/>
                    </a:lnTo>
                    <a:lnTo>
                      <a:pt x="0" y="1"/>
                    </a:lnTo>
                    <a:close/>
                  </a:path>
                </a:pathLst>
              </a:custGeom>
              <a:solidFill>
                <a:srgbClr val="800000"/>
              </a:solidFill>
              <a:ln w="0">
                <a:solidFill>
                  <a:srgbClr val="000000"/>
                </a:solidFill>
                <a:prstDash val="solid"/>
                <a:round/>
                <a:headEnd/>
                <a:tailEnd/>
              </a:ln>
            </p:spPr>
            <p:txBody>
              <a:bodyPr/>
              <a:lstStyle/>
              <a:p>
                <a:endParaRPr lang="en-US"/>
              </a:p>
            </p:txBody>
          </p:sp>
          <p:sp>
            <p:nvSpPr>
              <p:cNvPr id="23786" name="Freeform 543"/>
              <p:cNvSpPr>
                <a:spLocks/>
              </p:cNvSpPr>
              <p:nvPr/>
            </p:nvSpPr>
            <p:spPr bwMode="auto">
              <a:xfrm>
                <a:off x="4279" y="1721"/>
                <a:ext cx="6" cy="36"/>
              </a:xfrm>
              <a:custGeom>
                <a:avLst/>
                <a:gdLst>
                  <a:gd name="T0" fmla="*/ 1 w 20"/>
                  <a:gd name="T1" fmla="*/ 0 h 115"/>
                  <a:gd name="T2" fmla="*/ 0 w 20"/>
                  <a:gd name="T3" fmla="*/ 1 h 115"/>
                  <a:gd name="T4" fmla="*/ 5 w 20"/>
                  <a:gd name="T5" fmla="*/ 36 h 115"/>
                  <a:gd name="T6" fmla="*/ 6 w 20"/>
                  <a:gd name="T7" fmla="*/ 36 h 115"/>
                  <a:gd name="T8" fmla="*/ 1 w 20"/>
                  <a:gd name="T9" fmla="*/ 0 h 115"/>
                  <a:gd name="T10" fmla="*/ 0 w 20"/>
                  <a:gd name="T11" fmla="*/ 1 h 115"/>
                  <a:gd name="T12" fmla="*/ 1 w 20"/>
                  <a:gd name="T13" fmla="*/ 0 h 115"/>
                  <a:gd name="T14" fmla="*/ 1 w 20"/>
                  <a:gd name="T15" fmla="*/ 0 h 115"/>
                  <a:gd name="T16" fmla="*/ 1 w 20"/>
                  <a:gd name="T17" fmla="*/ 0 h 115"/>
                  <a:gd name="T18" fmla="*/ 1 w 20"/>
                  <a:gd name="T19" fmla="*/ 0 h 115"/>
                  <a:gd name="T20" fmla="*/ 0 w 20"/>
                  <a:gd name="T21" fmla="*/ 0 h 115"/>
                  <a:gd name="T22" fmla="*/ 0 w 20"/>
                  <a:gd name="T23" fmla="*/ 0 h 115"/>
                  <a:gd name="T24" fmla="*/ 0 w 20"/>
                  <a:gd name="T25" fmla="*/ 0 h 115"/>
                  <a:gd name="T26" fmla="*/ 0 w 20"/>
                  <a:gd name="T27" fmla="*/ 0 h 115"/>
                  <a:gd name="T28" fmla="*/ 0 w 20"/>
                  <a:gd name="T29" fmla="*/ 0 h 115"/>
                  <a:gd name="T30" fmla="*/ 0 w 20"/>
                  <a:gd name="T31" fmla="*/ 0 h 115"/>
                  <a:gd name="T32" fmla="*/ 0 w 20"/>
                  <a:gd name="T33" fmla="*/ 0 h 115"/>
                  <a:gd name="T34" fmla="*/ 0 w 20"/>
                  <a:gd name="T35" fmla="*/ 0 h 115"/>
                  <a:gd name="T36" fmla="*/ 0 w 20"/>
                  <a:gd name="T37" fmla="*/ 0 h 115"/>
                  <a:gd name="T38" fmla="*/ 0 w 20"/>
                  <a:gd name="T39" fmla="*/ 0 h 115"/>
                  <a:gd name="T40" fmla="*/ 0 w 20"/>
                  <a:gd name="T41" fmla="*/ 0 h 115"/>
                  <a:gd name="T42" fmla="*/ 0 w 20"/>
                  <a:gd name="T43" fmla="*/ 0 h 115"/>
                  <a:gd name="T44" fmla="*/ 0 w 20"/>
                  <a:gd name="T45" fmla="*/ 0 h 115"/>
                  <a:gd name="T46" fmla="*/ 0 w 20"/>
                  <a:gd name="T47" fmla="*/ 0 h 115"/>
                  <a:gd name="T48" fmla="*/ 0 w 20"/>
                  <a:gd name="T49" fmla="*/ 0 h 115"/>
                  <a:gd name="T50" fmla="*/ 0 w 20"/>
                  <a:gd name="T51" fmla="*/ 0 h 115"/>
                  <a:gd name="T52" fmla="*/ 0 w 20"/>
                  <a:gd name="T53" fmla="*/ 1 h 115"/>
                  <a:gd name="T54" fmla="*/ 0 w 20"/>
                  <a:gd name="T55" fmla="*/ 1 h 115"/>
                  <a:gd name="T56" fmla="*/ 1 w 20"/>
                  <a:gd name="T57" fmla="*/ 0 h 1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15">
                    <a:moveTo>
                      <a:pt x="3" y="1"/>
                    </a:moveTo>
                    <a:lnTo>
                      <a:pt x="0" y="2"/>
                    </a:lnTo>
                    <a:lnTo>
                      <a:pt x="17" y="115"/>
                    </a:lnTo>
                    <a:lnTo>
                      <a:pt x="20" y="114"/>
                    </a:lnTo>
                    <a:lnTo>
                      <a:pt x="3" y="1"/>
                    </a:lnTo>
                    <a:lnTo>
                      <a:pt x="0" y="2"/>
                    </a:lnTo>
                    <a:lnTo>
                      <a:pt x="3" y="1"/>
                    </a:lnTo>
                    <a:lnTo>
                      <a:pt x="1" y="0"/>
                    </a:lnTo>
                    <a:lnTo>
                      <a:pt x="0" y="0"/>
                    </a:lnTo>
                    <a:lnTo>
                      <a:pt x="0" y="1"/>
                    </a:lnTo>
                    <a:lnTo>
                      <a:pt x="0" y="2"/>
                    </a:lnTo>
                    <a:lnTo>
                      <a:pt x="3" y="1"/>
                    </a:lnTo>
                    <a:close/>
                  </a:path>
                </a:pathLst>
              </a:custGeom>
              <a:solidFill>
                <a:srgbClr val="800000"/>
              </a:solidFill>
              <a:ln w="0">
                <a:solidFill>
                  <a:srgbClr val="000000"/>
                </a:solidFill>
                <a:prstDash val="solid"/>
                <a:round/>
                <a:headEnd/>
                <a:tailEnd/>
              </a:ln>
            </p:spPr>
            <p:txBody>
              <a:bodyPr/>
              <a:lstStyle/>
              <a:p>
                <a:endParaRPr lang="en-US"/>
              </a:p>
            </p:txBody>
          </p:sp>
        </p:grpSp>
      </p:grpSp>
      <p:grpSp>
        <p:nvGrpSpPr>
          <p:cNvPr id="13" name="Group 544"/>
          <p:cNvGrpSpPr>
            <a:grpSpLocks/>
          </p:cNvGrpSpPr>
          <p:nvPr/>
        </p:nvGrpSpPr>
        <p:grpSpPr bwMode="auto">
          <a:xfrm>
            <a:off x="4291013" y="2336800"/>
            <a:ext cx="1649412" cy="419100"/>
            <a:chOff x="1715" y="2063"/>
            <a:chExt cx="1074" cy="286"/>
          </a:xfrm>
        </p:grpSpPr>
        <p:pic>
          <p:nvPicPr>
            <p:cNvPr id="23604" name="Picture 545"/>
            <p:cNvPicPr>
              <a:picLocks noChangeAspect="1" noChangeArrowheads="1"/>
            </p:cNvPicPr>
            <p:nvPr/>
          </p:nvPicPr>
          <p:blipFill>
            <a:blip r:embed="rId4" cstate="print"/>
            <a:srcRect/>
            <a:stretch>
              <a:fillRect/>
            </a:stretch>
          </p:blipFill>
          <p:spPr bwMode="auto">
            <a:xfrm>
              <a:off x="2406" y="2069"/>
              <a:ext cx="383" cy="270"/>
            </a:xfrm>
            <a:prstGeom prst="rect">
              <a:avLst/>
            </a:prstGeom>
            <a:solidFill>
              <a:srgbClr val="CCFF99"/>
            </a:solidFill>
            <a:ln w="9525">
              <a:noFill/>
              <a:miter lim="800000"/>
              <a:headEnd/>
              <a:tailEnd/>
            </a:ln>
            <a:effectLst/>
          </p:spPr>
        </p:pic>
        <p:grpSp>
          <p:nvGrpSpPr>
            <p:cNvPr id="14" name="Group 546"/>
            <p:cNvGrpSpPr>
              <a:grpSpLocks noChangeAspect="1"/>
            </p:cNvGrpSpPr>
            <p:nvPr/>
          </p:nvGrpSpPr>
          <p:grpSpPr bwMode="auto">
            <a:xfrm>
              <a:off x="2100" y="2161"/>
              <a:ext cx="222" cy="171"/>
              <a:chOff x="1628" y="3370"/>
              <a:chExt cx="352" cy="270"/>
            </a:xfrm>
          </p:grpSpPr>
          <p:sp>
            <p:nvSpPr>
              <p:cNvPr id="23621" name="Freeform 547"/>
              <p:cNvSpPr>
                <a:spLocks noChangeAspect="1"/>
              </p:cNvSpPr>
              <p:nvPr/>
            </p:nvSpPr>
            <p:spPr bwMode="auto">
              <a:xfrm>
                <a:off x="1724" y="3501"/>
                <a:ext cx="52" cy="65"/>
              </a:xfrm>
              <a:custGeom>
                <a:avLst/>
                <a:gdLst>
                  <a:gd name="T0" fmla="*/ 0 w 28"/>
                  <a:gd name="T1" fmla="*/ 0 h 32"/>
                  <a:gd name="T2" fmla="*/ 13 w 28"/>
                  <a:gd name="T3" fmla="*/ 14 h 32"/>
                  <a:gd name="T4" fmla="*/ 20 w 28"/>
                  <a:gd name="T5" fmla="*/ 26 h 32"/>
                  <a:gd name="T6" fmla="*/ 33 w 28"/>
                  <a:gd name="T7" fmla="*/ 35 h 32"/>
                  <a:gd name="T8" fmla="*/ 46 w 28"/>
                  <a:gd name="T9" fmla="*/ 57 h 32"/>
                  <a:gd name="T10" fmla="*/ 52 w 28"/>
                  <a:gd name="T11" fmla="*/ 65 h 32"/>
                  <a:gd name="T12" fmla="*/ 48 w 28"/>
                  <a:gd name="T13" fmla="*/ 49 h 32"/>
                  <a:gd name="T14" fmla="*/ 37 w 28"/>
                  <a:gd name="T15" fmla="*/ 37 h 32"/>
                  <a:gd name="T16" fmla="*/ 26 w 28"/>
                  <a:gd name="T17" fmla="*/ 24 h 32"/>
                  <a:gd name="T18" fmla="*/ 19 w 28"/>
                  <a:gd name="T19" fmla="*/ 14 h 32"/>
                  <a:gd name="T20" fmla="*/ 13 w 28"/>
                  <a:gd name="T21" fmla="*/ 4 h 32"/>
                  <a:gd name="T22" fmla="*/ 0 w 28"/>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32">
                    <a:moveTo>
                      <a:pt x="0" y="0"/>
                    </a:moveTo>
                    <a:lnTo>
                      <a:pt x="7" y="7"/>
                    </a:lnTo>
                    <a:lnTo>
                      <a:pt x="11" y="13"/>
                    </a:lnTo>
                    <a:lnTo>
                      <a:pt x="18" y="17"/>
                    </a:lnTo>
                    <a:lnTo>
                      <a:pt x="25" y="28"/>
                    </a:lnTo>
                    <a:lnTo>
                      <a:pt x="28" y="32"/>
                    </a:lnTo>
                    <a:lnTo>
                      <a:pt x="26" y="24"/>
                    </a:lnTo>
                    <a:lnTo>
                      <a:pt x="20" y="18"/>
                    </a:lnTo>
                    <a:lnTo>
                      <a:pt x="14" y="12"/>
                    </a:lnTo>
                    <a:lnTo>
                      <a:pt x="10" y="7"/>
                    </a:lnTo>
                    <a:lnTo>
                      <a:pt x="7" y="2"/>
                    </a:lnTo>
                    <a:lnTo>
                      <a:pt x="0" y="0"/>
                    </a:lnTo>
                    <a:close/>
                  </a:path>
                </a:pathLst>
              </a:custGeom>
              <a:solidFill>
                <a:srgbClr val="FFCC66"/>
              </a:solidFill>
              <a:ln w="6350">
                <a:solidFill>
                  <a:srgbClr val="000000"/>
                </a:solidFill>
                <a:prstDash val="solid"/>
                <a:round/>
                <a:headEnd/>
                <a:tailEnd/>
              </a:ln>
            </p:spPr>
            <p:txBody>
              <a:bodyPr/>
              <a:lstStyle/>
              <a:p>
                <a:endParaRPr lang="en-US"/>
              </a:p>
            </p:txBody>
          </p:sp>
          <p:sp>
            <p:nvSpPr>
              <p:cNvPr id="23622" name="Freeform 548"/>
              <p:cNvSpPr>
                <a:spLocks noChangeAspect="1"/>
              </p:cNvSpPr>
              <p:nvPr/>
            </p:nvSpPr>
            <p:spPr bwMode="auto">
              <a:xfrm>
                <a:off x="1737" y="3504"/>
                <a:ext cx="42" cy="53"/>
              </a:xfrm>
              <a:custGeom>
                <a:avLst/>
                <a:gdLst>
                  <a:gd name="T0" fmla="*/ 0 w 22"/>
                  <a:gd name="T1" fmla="*/ 0 h 26"/>
                  <a:gd name="T2" fmla="*/ 8 w 22"/>
                  <a:gd name="T3" fmla="*/ 14 h 26"/>
                  <a:gd name="T4" fmla="*/ 11 w 22"/>
                  <a:gd name="T5" fmla="*/ 24 h 26"/>
                  <a:gd name="T6" fmla="*/ 11 w 22"/>
                  <a:gd name="T7" fmla="*/ 33 h 26"/>
                  <a:gd name="T8" fmla="*/ 25 w 22"/>
                  <a:gd name="T9" fmla="*/ 37 h 26"/>
                  <a:gd name="T10" fmla="*/ 34 w 22"/>
                  <a:gd name="T11" fmla="*/ 41 h 26"/>
                  <a:gd name="T12" fmla="*/ 38 w 22"/>
                  <a:gd name="T13" fmla="*/ 49 h 26"/>
                  <a:gd name="T14" fmla="*/ 32 w 22"/>
                  <a:gd name="T15" fmla="*/ 53 h 26"/>
                  <a:gd name="T16" fmla="*/ 42 w 22"/>
                  <a:gd name="T17" fmla="*/ 51 h 26"/>
                  <a:gd name="T18" fmla="*/ 40 w 22"/>
                  <a:gd name="T19" fmla="*/ 41 h 26"/>
                  <a:gd name="T20" fmla="*/ 31 w 22"/>
                  <a:gd name="T21" fmla="*/ 35 h 26"/>
                  <a:gd name="T22" fmla="*/ 19 w 22"/>
                  <a:gd name="T23" fmla="*/ 29 h 26"/>
                  <a:gd name="T24" fmla="*/ 15 w 22"/>
                  <a:gd name="T25" fmla="*/ 22 h 26"/>
                  <a:gd name="T26" fmla="*/ 11 w 22"/>
                  <a:gd name="T27" fmla="*/ 10 h 26"/>
                  <a:gd name="T28" fmla="*/ 8 w 22"/>
                  <a:gd name="T29" fmla="*/ 0 h 26"/>
                  <a:gd name="T30" fmla="*/ 0 w 22"/>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26">
                    <a:moveTo>
                      <a:pt x="0" y="0"/>
                    </a:moveTo>
                    <a:lnTo>
                      <a:pt x="4" y="7"/>
                    </a:lnTo>
                    <a:lnTo>
                      <a:pt x="6" y="12"/>
                    </a:lnTo>
                    <a:lnTo>
                      <a:pt x="6" y="16"/>
                    </a:lnTo>
                    <a:lnTo>
                      <a:pt x="13" y="18"/>
                    </a:lnTo>
                    <a:lnTo>
                      <a:pt x="18" y="20"/>
                    </a:lnTo>
                    <a:lnTo>
                      <a:pt x="20" y="24"/>
                    </a:lnTo>
                    <a:lnTo>
                      <a:pt x="17" y="26"/>
                    </a:lnTo>
                    <a:lnTo>
                      <a:pt x="22" y="25"/>
                    </a:lnTo>
                    <a:lnTo>
                      <a:pt x="21" y="20"/>
                    </a:lnTo>
                    <a:lnTo>
                      <a:pt x="16" y="17"/>
                    </a:lnTo>
                    <a:lnTo>
                      <a:pt x="10" y="14"/>
                    </a:lnTo>
                    <a:lnTo>
                      <a:pt x="8" y="11"/>
                    </a:lnTo>
                    <a:lnTo>
                      <a:pt x="6" y="5"/>
                    </a:lnTo>
                    <a:lnTo>
                      <a:pt x="4" y="0"/>
                    </a:lnTo>
                    <a:lnTo>
                      <a:pt x="0" y="0"/>
                    </a:lnTo>
                    <a:close/>
                  </a:path>
                </a:pathLst>
              </a:custGeom>
              <a:solidFill>
                <a:srgbClr val="FFCC66"/>
              </a:solidFill>
              <a:ln w="6350">
                <a:solidFill>
                  <a:srgbClr val="000000"/>
                </a:solidFill>
                <a:prstDash val="solid"/>
                <a:round/>
                <a:headEnd/>
                <a:tailEnd/>
              </a:ln>
            </p:spPr>
            <p:txBody>
              <a:bodyPr/>
              <a:lstStyle/>
              <a:p>
                <a:endParaRPr lang="en-US"/>
              </a:p>
            </p:txBody>
          </p:sp>
          <p:sp>
            <p:nvSpPr>
              <p:cNvPr id="23623" name="Freeform 549"/>
              <p:cNvSpPr>
                <a:spLocks noChangeAspect="1"/>
              </p:cNvSpPr>
              <p:nvPr/>
            </p:nvSpPr>
            <p:spPr bwMode="auto">
              <a:xfrm>
                <a:off x="1634" y="3451"/>
                <a:ext cx="109" cy="132"/>
              </a:xfrm>
              <a:custGeom>
                <a:avLst/>
                <a:gdLst>
                  <a:gd name="T0" fmla="*/ 0 w 58"/>
                  <a:gd name="T1" fmla="*/ 12 h 65"/>
                  <a:gd name="T2" fmla="*/ 8 w 58"/>
                  <a:gd name="T3" fmla="*/ 24 h 65"/>
                  <a:gd name="T4" fmla="*/ 26 w 58"/>
                  <a:gd name="T5" fmla="*/ 41 h 65"/>
                  <a:gd name="T6" fmla="*/ 34 w 58"/>
                  <a:gd name="T7" fmla="*/ 57 h 65"/>
                  <a:gd name="T8" fmla="*/ 47 w 58"/>
                  <a:gd name="T9" fmla="*/ 65 h 65"/>
                  <a:gd name="T10" fmla="*/ 51 w 58"/>
                  <a:gd name="T11" fmla="*/ 67 h 65"/>
                  <a:gd name="T12" fmla="*/ 56 w 58"/>
                  <a:gd name="T13" fmla="*/ 75 h 65"/>
                  <a:gd name="T14" fmla="*/ 66 w 58"/>
                  <a:gd name="T15" fmla="*/ 67 h 65"/>
                  <a:gd name="T16" fmla="*/ 70 w 58"/>
                  <a:gd name="T17" fmla="*/ 57 h 65"/>
                  <a:gd name="T18" fmla="*/ 73 w 58"/>
                  <a:gd name="T19" fmla="*/ 49 h 65"/>
                  <a:gd name="T20" fmla="*/ 73 w 58"/>
                  <a:gd name="T21" fmla="*/ 67 h 65"/>
                  <a:gd name="T22" fmla="*/ 73 w 58"/>
                  <a:gd name="T23" fmla="*/ 79 h 65"/>
                  <a:gd name="T24" fmla="*/ 75 w 58"/>
                  <a:gd name="T25" fmla="*/ 89 h 65"/>
                  <a:gd name="T26" fmla="*/ 81 w 58"/>
                  <a:gd name="T27" fmla="*/ 95 h 65"/>
                  <a:gd name="T28" fmla="*/ 86 w 58"/>
                  <a:gd name="T29" fmla="*/ 102 h 65"/>
                  <a:gd name="T30" fmla="*/ 92 w 58"/>
                  <a:gd name="T31" fmla="*/ 112 h 65"/>
                  <a:gd name="T32" fmla="*/ 98 w 58"/>
                  <a:gd name="T33" fmla="*/ 114 h 65"/>
                  <a:gd name="T34" fmla="*/ 101 w 58"/>
                  <a:gd name="T35" fmla="*/ 120 h 65"/>
                  <a:gd name="T36" fmla="*/ 98 w 58"/>
                  <a:gd name="T37" fmla="*/ 128 h 65"/>
                  <a:gd name="T38" fmla="*/ 88 w 58"/>
                  <a:gd name="T39" fmla="*/ 128 h 65"/>
                  <a:gd name="T40" fmla="*/ 96 w 58"/>
                  <a:gd name="T41" fmla="*/ 132 h 65"/>
                  <a:gd name="T42" fmla="*/ 103 w 58"/>
                  <a:gd name="T43" fmla="*/ 128 h 65"/>
                  <a:gd name="T44" fmla="*/ 109 w 58"/>
                  <a:gd name="T45" fmla="*/ 124 h 65"/>
                  <a:gd name="T46" fmla="*/ 105 w 58"/>
                  <a:gd name="T47" fmla="*/ 112 h 65"/>
                  <a:gd name="T48" fmla="*/ 100 w 58"/>
                  <a:gd name="T49" fmla="*/ 106 h 65"/>
                  <a:gd name="T50" fmla="*/ 90 w 58"/>
                  <a:gd name="T51" fmla="*/ 97 h 65"/>
                  <a:gd name="T52" fmla="*/ 83 w 58"/>
                  <a:gd name="T53" fmla="*/ 87 h 65"/>
                  <a:gd name="T54" fmla="*/ 81 w 58"/>
                  <a:gd name="T55" fmla="*/ 83 h 65"/>
                  <a:gd name="T56" fmla="*/ 83 w 58"/>
                  <a:gd name="T57" fmla="*/ 73 h 65"/>
                  <a:gd name="T58" fmla="*/ 83 w 58"/>
                  <a:gd name="T59" fmla="*/ 63 h 65"/>
                  <a:gd name="T60" fmla="*/ 81 w 58"/>
                  <a:gd name="T61" fmla="*/ 51 h 65"/>
                  <a:gd name="T62" fmla="*/ 77 w 58"/>
                  <a:gd name="T63" fmla="*/ 43 h 65"/>
                  <a:gd name="T64" fmla="*/ 71 w 58"/>
                  <a:gd name="T65" fmla="*/ 39 h 65"/>
                  <a:gd name="T66" fmla="*/ 64 w 58"/>
                  <a:gd name="T67" fmla="*/ 39 h 65"/>
                  <a:gd name="T68" fmla="*/ 58 w 58"/>
                  <a:gd name="T69" fmla="*/ 47 h 65"/>
                  <a:gd name="T70" fmla="*/ 53 w 58"/>
                  <a:gd name="T71" fmla="*/ 53 h 65"/>
                  <a:gd name="T72" fmla="*/ 53 w 58"/>
                  <a:gd name="T73" fmla="*/ 45 h 65"/>
                  <a:gd name="T74" fmla="*/ 53 w 58"/>
                  <a:gd name="T75" fmla="*/ 35 h 65"/>
                  <a:gd name="T76" fmla="*/ 53 w 58"/>
                  <a:gd name="T77" fmla="*/ 24 h 65"/>
                  <a:gd name="T78" fmla="*/ 49 w 58"/>
                  <a:gd name="T79" fmla="*/ 16 h 65"/>
                  <a:gd name="T80" fmla="*/ 43 w 58"/>
                  <a:gd name="T81" fmla="*/ 8 h 65"/>
                  <a:gd name="T82" fmla="*/ 32 w 58"/>
                  <a:gd name="T83" fmla="*/ 6 h 65"/>
                  <a:gd name="T84" fmla="*/ 24 w 58"/>
                  <a:gd name="T85" fmla="*/ 2 h 65"/>
                  <a:gd name="T86" fmla="*/ 13 w 58"/>
                  <a:gd name="T87" fmla="*/ 0 h 65"/>
                  <a:gd name="T88" fmla="*/ 6 w 58"/>
                  <a:gd name="T89" fmla="*/ 6 h 65"/>
                  <a:gd name="T90" fmla="*/ 0 w 58"/>
                  <a:gd name="T91" fmla="*/ 12 h 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 h="65">
                    <a:moveTo>
                      <a:pt x="0" y="6"/>
                    </a:moveTo>
                    <a:lnTo>
                      <a:pt x="4" y="12"/>
                    </a:lnTo>
                    <a:lnTo>
                      <a:pt x="14" y="20"/>
                    </a:lnTo>
                    <a:lnTo>
                      <a:pt x="18" y="28"/>
                    </a:lnTo>
                    <a:lnTo>
                      <a:pt x="25" y="32"/>
                    </a:lnTo>
                    <a:lnTo>
                      <a:pt x="27" y="33"/>
                    </a:lnTo>
                    <a:lnTo>
                      <a:pt x="30" y="37"/>
                    </a:lnTo>
                    <a:lnTo>
                      <a:pt x="35" y="33"/>
                    </a:lnTo>
                    <a:lnTo>
                      <a:pt x="37" y="28"/>
                    </a:lnTo>
                    <a:lnTo>
                      <a:pt x="39" y="24"/>
                    </a:lnTo>
                    <a:lnTo>
                      <a:pt x="39" y="33"/>
                    </a:lnTo>
                    <a:lnTo>
                      <a:pt x="39" y="39"/>
                    </a:lnTo>
                    <a:lnTo>
                      <a:pt x="40" y="44"/>
                    </a:lnTo>
                    <a:lnTo>
                      <a:pt x="43" y="47"/>
                    </a:lnTo>
                    <a:lnTo>
                      <a:pt x="46" y="50"/>
                    </a:lnTo>
                    <a:lnTo>
                      <a:pt x="49" y="55"/>
                    </a:lnTo>
                    <a:lnTo>
                      <a:pt x="52" y="56"/>
                    </a:lnTo>
                    <a:lnTo>
                      <a:pt x="54" y="59"/>
                    </a:lnTo>
                    <a:lnTo>
                      <a:pt x="52" y="63"/>
                    </a:lnTo>
                    <a:lnTo>
                      <a:pt x="47" y="63"/>
                    </a:lnTo>
                    <a:lnTo>
                      <a:pt x="51" y="65"/>
                    </a:lnTo>
                    <a:lnTo>
                      <a:pt x="55" y="63"/>
                    </a:lnTo>
                    <a:lnTo>
                      <a:pt x="58" y="61"/>
                    </a:lnTo>
                    <a:lnTo>
                      <a:pt x="56" y="55"/>
                    </a:lnTo>
                    <a:lnTo>
                      <a:pt x="53" y="52"/>
                    </a:lnTo>
                    <a:lnTo>
                      <a:pt x="48" y="48"/>
                    </a:lnTo>
                    <a:lnTo>
                      <a:pt x="44" y="43"/>
                    </a:lnTo>
                    <a:lnTo>
                      <a:pt x="43" y="41"/>
                    </a:lnTo>
                    <a:lnTo>
                      <a:pt x="44" y="36"/>
                    </a:lnTo>
                    <a:lnTo>
                      <a:pt x="44" y="31"/>
                    </a:lnTo>
                    <a:lnTo>
                      <a:pt x="43" y="25"/>
                    </a:lnTo>
                    <a:lnTo>
                      <a:pt x="41" y="21"/>
                    </a:lnTo>
                    <a:lnTo>
                      <a:pt x="38" y="19"/>
                    </a:lnTo>
                    <a:lnTo>
                      <a:pt x="34" y="19"/>
                    </a:lnTo>
                    <a:lnTo>
                      <a:pt x="31" y="23"/>
                    </a:lnTo>
                    <a:lnTo>
                      <a:pt x="28" y="26"/>
                    </a:lnTo>
                    <a:lnTo>
                      <a:pt x="28" y="22"/>
                    </a:lnTo>
                    <a:lnTo>
                      <a:pt x="28" y="17"/>
                    </a:lnTo>
                    <a:lnTo>
                      <a:pt x="28" y="12"/>
                    </a:lnTo>
                    <a:lnTo>
                      <a:pt x="26" y="8"/>
                    </a:lnTo>
                    <a:lnTo>
                      <a:pt x="23" y="4"/>
                    </a:lnTo>
                    <a:lnTo>
                      <a:pt x="17" y="3"/>
                    </a:lnTo>
                    <a:lnTo>
                      <a:pt x="13" y="1"/>
                    </a:lnTo>
                    <a:lnTo>
                      <a:pt x="7" y="0"/>
                    </a:lnTo>
                    <a:lnTo>
                      <a:pt x="3" y="3"/>
                    </a:lnTo>
                    <a:lnTo>
                      <a:pt x="0" y="6"/>
                    </a:lnTo>
                    <a:close/>
                  </a:path>
                </a:pathLst>
              </a:custGeom>
              <a:solidFill>
                <a:srgbClr val="FFCC66"/>
              </a:solidFill>
              <a:ln w="6350">
                <a:solidFill>
                  <a:srgbClr val="000000"/>
                </a:solidFill>
                <a:prstDash val="solid"/>
                <a:round/>
                <a:headEnd/>
                <a:tailEnd/>
              </a:ln>
            </p:spPr>
            <p:txBody>
              <a:bodyPr/>
              <a:lstStyle/>
              <a:p>
                <a:endParaRPr lang="en-US"/>
              </a:p>
            </p:txBody>
          </p:sp>
          <p:sp>
            <p:nvSpPr>
              <p:cNvPr id="23624" name="Freeform 550"/>
              <p:cNvSpPr>
                <a:spLocks noChangeAspect="1"/>
              </p:cNvSpPr>
              <p:nvPr/>
            </p:nvSpPr>
            <p:spPr bwMode="auto">
              <a:xfrm>
                <a:off x="1634" y="3460"/>
                <a:ext cx="72" cy="128"/>
              </a:xfrm>
              <a:custGeom>
                <a:avLst/>
                <a:gdLst>
                  <a:gd name="T0" fmla="*/ 2 w 38"/>
                  <a:gd name="T1" fmla="*/ 0 h 63"/>
                  <a:gd name="T2" fmla="*/ 4 w 38"/>
                  <a:gd name="T3" fmla="*/ 18 h 63"/>
                  <a:gd name="T4" fmla="*/ 4 w 38"/>
                  <a:gd name="T5" fmla="*/ 35 h 63"/>
                  <a:gd name="T6" fmla="*/ 9 w 38"/>
                  <a:gd name="T7" fmla="*/ 49 h 63"/>
                  <a:gd name="T8" fmla="*/ 17 w 38"/>
                  <a:gd name="T9" fmla="*/ 55 h 63"/>
                  <a:gd name="T10" fmla="*/ 25 w 38"/>
                  <a:gd name="T11" fmla="*/ 57 h 63"/>
                  <a:gd name="T12" fmla="*/ 28 w 38"/>
                  <a:gd name="T13" fmla="*/ 59 h 63"/>
                  <a:gd name="T14" fmla="*/ 19 w 38"/>
                  <a:gd name="T15" fmla="*/ 65 h 63"/>
                  <a:gd name="T16" fmla="*/ 8 w 38"/>
                  <a:gd name="T17" fmla="*/ 71 h 63"/>
                  <a:gd name="T18" fmla="*/ 2 w 38"/>
                  <a:gd name="T19" fmla="*/ 81 h 63"/>
                  <a:gd name="T20" fmla="*/ 0 w 38"/>
                  <a:gd name="T21" fmla="*/ 89 h 63"/>
                  <a:gd name="T22" fmla="*/ 8 w 38"/>
                  <a:gd name="T23" fmla="*/ 100 h 63"/>
                  <a:gd name="T24" fmla="*/ 15 w 38"/>
                  <a:gd name="T25" fmla="*/ 106 h 63"/>
                  <a:gd name="T26" fmla="*/ 28 w 38"/>
                  <a:gd name="T27" fmla="*/ 112 h 63"/>
                  <a:gd name="T28" fmla="*/ 36 w 38"/>
                  <a:gd name="T29" fmla="*/ 118 h 63"/>
                  <a:gd name="T30" fmla="*/ 42 w 38"/>
                  <a:gd name="T31" fmla="*/ 116 h 63"/>
                  <a:gd name="T32" fmla="*/ 47 w 38"/>
                  <a:gd name="T33" fmla="*/ 118 h 63"/>
                  <a:gd name="T34" fmla="*/ 55 w 38"/>
                  <a:gd name="T35" fmla="*/ 122 h 63"/>
                  <a:gd name="T36" fmla="*/ 61 w 38"/>
                  <a:gd name="T37" fmla="*/ 124 h 63"/>
                  <a:gd name="T38" fmla="*/ 68 w 38"/>
                  <a:gd name="T39" fmla="*/ 128 h 63"/>
                  <a:gd name="T40" fmla="*/ 72 w 38"/>
                  <a:gd name="T41" fmla="*/ 124 h 63"/>
                  <a:gd name="T42" fmla="*/ 68 w 38"/>
                  <a:gd name="T43" fmla="*/ 118 h 63"/>
                  <a:gd name="T44" fmla="*/ 61 w 38"/>
                  <a:gd name="T45" fmla="*/ 116 h 63"/>
                  <a:gd name="T46" fmla="*/ 51 w 38"/>
                  <a:gd name="T47" fmla="*/ 112 h 63"/>
                  <a:gd name="T48" fmla="*/ 40 w 38"/>
                  <a:gd name="T49" fmla="*/ 106 h 63"/>
                  <a:gd name="T50" fmla="*/ 32 w 38"/>
                  <a:gd name="T51" fmla="*/ 95 h 63"/>
                  <a:gd name="T52" fmla="*/ 25 w 38"/>
                  <a:gd name="T53" fmla="*/ 95 h 63"/>
                  <a:gd name="T54" fmla="*/ 11 w 38"/>
                  <a:gd name="T55" fmla="*/ 89 h 63"/>
                  <a:gd name="T56" fmla="*/ 27 w 38"/>
                  <a:gd name="T57" fmla="*/ 81 h 63"/>
                  <a:gd name="T58" fmla="*/ 40 w 38"/>
                  <a:gd name="T59" fmla="*/ 73 h 63"/>
                  <a:gd name="T60" fmla="*/ 42 w 38"/>
                  <a:gd name="T61" fmla="*/ 65 h 63"/>
                  <a:gd name="T62" fmla="*/ 42 w 38"/>
                  <a:gd name="T63" fmla="*/ 57 h 63"/>
                  <a:gd name="T64" fmla="*/ 36 w 38"/>
                  <a:gd name="T65" fmla="*/ 51 h 63"/>
                  <a:gd name="T66" fmla="*/ 34 w 38"/>
                  <a:gd name="T67" fmla="*/ 43 h 63"/>
                  <a:gd name="T68" fmla="*/ 32 w 38"/>
                  <a:gd name="T69" fmla="*/ 33 h 63"/>
                  <a:gd name="T70" fmla="*/ 25 w 38"/>
                  <a:gd name="T71" fmla="*/ 14 h 63"/>
                  <a:gd name="T72" fmla="*/ 11 w 38"/>
                  <a:gd name="T73" fmla="*/ 4 h 63"/>
                  <a:gd name="T74" fmla="*/ 2 w 38"/>
                  <a:gd name="T75" fmla="*/ 0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 h="63">
                    <a:moveTo>
                      <a:pt x="1" y="0"/>
                    </a:moveTo>
                    <a:lnTo>
                      <a:pt x="2" y="9"/>
                    </a:lnTo>
                    <a:lnTo>
                      <a:pt x="2" y="17"/>
                    </a:lnTo>
                    <a:lnTo>
                      <a:pt x="5" y="24"/>
                    </a:lnTo>
                    <a:lnTo>
                      <a:pt x="9" y="27"/>
                    </a:lnTo>
                    <a:lnTo>
                      <a:pt x="13" y="28"/>
                    </a:lnTo>
                    <a:lnTo>
                      <a:pt x="15" y="29"/>
                    </a:lnTo>
                    <a:lnTo>
                      <a:pt x="10" y="32"/>
                    </a:lnTo>
                    <a:lnTo>
                      <a:pt x="4" y="35"/>
                    </a:lnTo>
                    <a:lnTo>
                      <a:pt x="1" y="40"/>
                    </a:lnTo>
                    <a:lnTo>
                      <a:pt x="0" y="44"/>
                    </a:lnTo>
                    <a:lnTo>
                      <a:pt x="4" y="49"/>
                    </a:lnTo>
                    <a:lnTo>
                      <a:pt x="8" y="52"/>
                    </a:lnTo>
                    <a:lnTo>
                      <a:pt x="15" y="55"/>
                    </a:lnTo>
                    <a:lnTo>
                      <a:pt x="19" y="58"/>
                    </a:lnTo>
                    <a:lnTo>
                      <a:pt x="22" y="57"/>
                    </a:lnTo>
                    <a:lnTo>
                      <a:pt x="25" y="58"/>
                    </a:lnTo>
                    <a:lnTo>
                      <a:pt x="29" y="60"/>
                    </a:lnTo>
                    <a:lnTo>
                      <a:pt x="32" y="61"/>
                    </a:lnTo>
                    <a:lnTo>
                      <a:pt x="36" y="63"/>
                    </a:lnTo>
                    <a:lnTo>
                      <a:pt x="38" y="61"/>
                    </a:lnTo>
                    <a:lnTo>
                      <a:pt x="36" y="58"/>
                    </a:lnTo>
                    <a:lnTo>
                      <a:pt x="32" y="57"/>
                    </a:lnTo>
                    <a:lnTo>
                      <a:pt x="27" y="55"/>
                    </a:lnTo>
                    <a:lnTo>
                      <a:pt x="21" y="52"/>
                    </a:lnTo>
                    <a:lnTo>
                      <a:pt x="17" y="47"/>
                    </a:lnTo>
                    <a:lnTo>
                      <a:pt x="13" y="47"/>
                    </a:lnTo>
                    <a:lnTo>
                      <a:pt x="6" y="44"/>
                    </a:lnTo>
                    <a:lnTo>
                      <a:pt x="14" y="40"/>
                    </a:lnTo>
                    <a:lnTo>
                      <a:pt x="21" y="36"/>
                    </a:lnTo>
                    <a:lnTo>
                      <a:pt x="22" y="32"/>
                    </a:lnTo>
                    <a:lnTo>
                      <a:pt x="22" y="28"/>
                    </a:lnTo>
                    <a:lnTo>
                      <a:pt x="19" y="25"/>
                    </a:lnTo>
                    <a:lnTo>
                      <a:pt x="18" y="21"/>
                    </a:lnTo>
                    <a:lnTo>
                      <a:pt x="17" y="16"/>
                    </a:lnTo>
                    <a:lnTo>
                      <a:pt x="13" y="7"/>
                    </a:lnTo>
                    <a:lnTo>
                      <a:pt x="6" y="2"/>
                    </a:lnTo>
                    <a:lnTo>
                      <a:pt x="1" y="0"/>
                    </a:lnTo>
                    <a:close/>
                  </a:path>
                </a:pathLst>
              </a:custGeom>
              <a:solidFill>
                <a:srgbClr val="FFCC66"/>
              </a:solidFill>
              <a:ln w="6350">
                <a:solidFill>
                  <a:srgbClr val="000000"/>
                </a:solidFill>
                <a:prstDash val="solid"/>
                <a:round/>
                <a:headEnd/>
                <a:tailEnd/>
              </a:ln>
            </p:spPr>
            <p:txBody>
              <a:bodyPr/>
              <a:lstStyle/>
              <a:p>
                <a:endParaRPr lang="en-US"/>
              </a:p>
            </p:txBody>
          </p:sp>
          <p:sp>
            <p:nvSpPr>
              <p:cNvPr id="23625" name="Freeform 551"/>
              <p:cNvSpPr>
                <a:spLocks noChangeAspect="1"/>
              </p:cNvSpPr>
              <p:nvPr/>
            </p:nvSpPr>
            <p:spPr bwMode="auto">
              <a:xfrm>
                <a:off x="1675" y="3436"/>
                <a:ext cx="248" cy="204"/>
              </a:xfrm>
              <a:custGeom>
                <a:avLst/>
                <a:gdLst>
                  <a:gd name="T0" fmla="*/ 0 w 132"/>
                  <a:gd name="T1" fmla="*/ 12 h 101"/>
                  <a:gd name="T2" fmla="*/ 0 w 132"/>
                  <a:gd name="T3" fmla="*/ 24 h 101"/>
                  <a:gd name="T4" fmla="*/ 4 w 132"/>
                  <a:gd name="T5" fmla="*/ 38 h 101"/>
                  <a:gd name="T6" fmla="*/ 13 w 132"/>
                  <a:gd name="T7" fmla="*/ 53 h 101"/>
                  <a:gd name="T8" fmla="*/ 24 w 132"/>
                  <a:gd name="T9" fmla="*/ 63 h 101"/>
                  <a:gd name="T10" fmla="*/ 28 w 132"/>
                  <a:gd name="T11" fmla="*/ 67 h 101"/>
                  <a:gd name="T12" fmla="*/ 36 w 132"/>
                  <a:gd name="T13" fmla="*/ 73 h 101"/>
                  <a:gd name="T14" fmla="*/ 41 w 132"/>
                  <a:gd name="T15" fmla="*/ 77 h 101"/>
                  <a:gd name="T16" fmla="*/ 49 w 132"/>
                  <a:gd name="T17" fmla="*/ 85 h 101"/>
                  <a:gd name="T18" fmla="*/ 58 w 132"/>
                  <a:gd name="T19" fmla="*/ 95 h 101"/>
                  <a:gd name="T20" fmla="*/ 68 w 132"/>
                  <a:gd name="T21" fmla="*/ 103 h 101"/>
                  <a:gd name="T22" fmla="*/ 75 w 132"/>
                  <a:gd name="T23" fmla="*/ 107 h 101"/>
                  <a:gd name="T24" fmla="*/ 88 w 132"/>
                  <a:gd name="T25" fmla="*/ 107 h 101"/>
                  <a:gd name="T26" fmla="*/ 105 w 132"/>
                  <a:gd name="T27" fmla="*/ 105 h 101"/>
                  <a:gd name="T28" fmla="*/ 118 w 132"/>
                  <a:gd name="T29" fmla="*/ 105 h 101"/>
                  <a:gd name="T30" fmla="*/ 126 w 132"/>
                  <a:gd name="T31" fmla="*/ 107 h 101"/>
                  <a:gd name="T32" fmla="*/ 132 w 132"/>
                  <a:gd name="T33" fmla="*/ 119 h 101"/>
                  <a:gd name="T34" fmla="*/ 137 w 132"/>
                  <a:gd name="T35" fmla="*/ 135 h 101"/>
                  <a:gd name="T36" fmla="*/ 141 w 132"/>
                  <a:gd name="T37" fmla="*/ 147 h 101"/>
                  <a:gd name="T38" fmla="*/ 145 w 132"/>
                  <a:gd name="T39" fmla="*/ 156 h 101"/>
                  <a:gd name="T40" fmla="*/ 152 w 132"/>
                  <a:gd name="T41" fmla="*/ 168 h 101"/>
                  <a:gd name="T42" fmla="*/ 173 w 132"/>
                  <a:gd name="T43" fmla="*/ 174 h 101"/>
                  <a:gd name="T44" fmla="*/ 188 w 132"/>
                  <a:gd name="T45" fmla="*/ 182 h 101"/>
                  <a:gd name="T46" fmla="*/ 210 w 132"/>
                  <a:gd name="T47" fmla="*/ 184 h 101"/>
                  <a:gd name="T48" fmla="*/ 225 w 132"/>
                  <a:gd name="T49" fmla="*/ 188 h 101"/>
                  <a:gd name="T50" fmla="*/ 239 w 132"/>
                  <a:gd name="T51" fmla="*/ 184 h 101"/>
                  <a:gd name="T52" fmla="*/ 246 w 132"/>
                  <a:gd name="T53" fmla="*/ 192 h 101"/>
                  <a:gd name="T54" fmla="*/ 239 w 132"/>
                  <a:gd name="T55" fmla="*/ 204 h 101"/>
                  <a:gd name="T56" fmla="*/ 248 w 132"/>
                  <a:gd name="T57" fmla="*/ 198 h 101"/>
                  <a:gd name="T58" fmla="*/ 248 w 132"/>
                  <a:gd name="T59" fmla="*/ 190 h 101"/>
                  <a:gd name="T60" fmla="*/ 242 w 132"/>
                  <a:gd name="T61" fmla="*/ 180 h 101"/>
                  <a:gd name="T62" fmla="*/ 229 w 132"/>
                  <a:gd name="T63" fmla="*/ 176 h 101"/>
                  <a:gd name="T64" fmla="*/ 214 w 132"/>
                  <a:gd name="T65" fmla="*/ 176 h 101"/>
                  <a:gd name="T66" fmla="*/ 194 w 132"/>
                  <a:gd name="T67" fmla="*/ 174 h 101"/>
                  <a:gd name="T68" fmla="*/ 175 w 132"/>
                  <a:gd name="T69" fmla="*/ 166 h 101"/>
                  <a:gd name="T70" fmla="*/ 162 w 132"/>
                  <a:gd name="T71" fmla="*/ 154 h 101"/>
                  <a:gd name="T72" fmla="*/ 148 w 132"/>
                  <a:gd name="T73" fmla="*/ 133 h 101"/>
                  <a:gd name="T74" fmla="*/ 141 w 132"/>
                  <a:gd name="T75" fmla="*/ 111 h 101"/>
                  <a:gd name="T76" fmla="*/ 126 w 132"/>
                  <a:gd name="T77" fmla="*/ 97 h 101"/>
                  <a:gd name="T78" fmla="*/ 109 w 132"/>
                  <a:gd name="T79" fmla="*/ 87 h 101"/>
                  <a:gd name="T80" fmla="*/ 92 w 132"/>
                  <a:gd name="T81" fmla="*/ 85 h 101"/>
                  <a:gd name="T82" fmla="*/ 83 w 132"/>
                  <a:gd name="T83" fmla="*/ 81 h 101"/>
                  <a:gd name="T84" fmla="*/ 75 w 132"/>
                  <a:gd name="T85" fmla="*/ 67 h 101"/>
                  <a:gd name="T86" fmla="*/ 70 w 132"/>
                  <a:gd name="T87" fmla="*/ 50 h 101"/>
                  <a:gd name="T88" fmla="*/ 64 w 132"/>
                  <a:gd name="T89" fmla="*/ 42 h 101"/>
                  <a:gd name="T90" fmla="*/ 47 w 132"/>
                  <a:gd name="T91" fmla="*/ 50 h 101"/>
                  <a:gd name="T92" fmla="*/ 38 w 132"/>
                  <a:gd name="T93" fmla="*/ 55 h 101"/>
                  <a:gd name="T94" fmla="*/ 36 w 132"/>
                  <a:gd name="T95" fmla="*/ 38 h 101"/>
                  <a:gd name="T96" fmla="*/ 26 w 132"/>
                  <a:gd name="T97" fmla="*/ 22 h 101"/>
                  <a:gd name="T98" fmla="*/ 21 w 132"/>
                  <a:gd name="T99" fmla="*/ 12 h 101"/>
                  <a:gd name="T100" fmla="*/ 13 w 132"/>
                  <a:gd name="T101" fmla="*/ 0 h 101"/>
                  <a:gd name="T102" fmla="*/ 4 w 132"/>
                  <a:gd name="T103" fmla="*/ 6 h 101"/>
                  <a:gd name="T104" fmla="*/ 0 w 132"/>
                  <a:gd name="T105" fmla="*/ 12 h 1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01">
                    <a:moveTo>
                      <a:pt x="0" y="6"/>
                    </a:moveTo>
                    <a:lnTo>
                      <a:pt x="0" y="12"/>
                    </a:lnTo>
                    <a:lnTo>
                      <a:pt x="2" y="19"/>
                    </a:lnTo>
                    <a:lnTo>
                      <a:pt x="7" y="26"/>
                    </a:lnTo>
                    <a:lnTo>
                      <a:pt x="13" y="31"/>
                    </a:lnTo>
                    <a:lnTo>
                      <a:pt x="15" y="33"/>
                    </a:lnTo>
                    <a:lnTo>
                      <a:pt x="19" y="36"/>
                    </a:lnTo>
                    <a:lnTo>
                      <a:pt x="22" y="38"/>
                    </a:lnTo>
                    <a:lnTo>
                      <a:pt x="26" y="42"/>
                    </a:lnTo>
                    <a:lnTo>
                      <a:pt x="31" y="47"/>
                    </a:lnTo>
                    <a:lnTo>
                      <a:pt x="36" y="51"/>
                    </a:lnTo>
                    <a:lnTo>
                      <a:pt x="40" y="53"/>
                    </a:lnTo>
                    <a:lnTo>
                      <a:pt x="47" y="53"/>
                    </a:lnTo>
                    <a:lnTo>
                      <a:pt x="56" y="52"/>
                    </a:lnTo>
                    <a:lnTo>
                      <a:pt x="63" y="52"/>
                    </a:lnTo>
                    <a:lnTo>
                      <a:pt x="67" y="53"/>
                    </a:lnTo>
                    <a:lnTo>
                      <a:pt x="70" y="59"/>
                    </a:lnTo>
                    <a:lnTo>
                      <a:pt x="73" y="67"/>
                    </a:lnTo>
                    <a:lnTo>
                      <a:pt x="75" y="73"/>
                    </a:lnTo>
                    <a:lnTo>
                      <a:pt x="77" y="77"/>
                    </a:lnTo>
                    <a:lnTo>
                      <a:pt x="81" y="83"/>
                    </a:lnTo>
                    <a:lnTo>
                      <a:pt x="92" y="86"/>
                    </a:lnTo>
                    <a:lnTo>
                      <a:pt x="100" y="90"/>
                    </a:lnTo>
                    <a:lnTo>
                      <a:pt x="112" y="91"/>
                    </a:lnTo>
                    <a:lnTo>
                      <a:pt x="120" y="93"/>
                    </a:lnTo>
                    <a:lnTo>
                      <a:pt x="127" y="91"/>
                    </a:lnTo>
                    <a:lnTo>
                      <a:pt x="131" y="95"/>
                    </a:lnTo>
                    <a:lnTo>
                      <a:pt x="127" y="101"/>
                    </a:lnTo>
                    <a:lnTo>
                      <a:pt x="132" y="98"/>
                    </a:lnTo>
                    <a:lnTo>
                      <a:pt x="132" y="94"/>
                    </a:lnTo>
                    <a:lnTo>
                      <a:pt x="129" y="89"/>
                    </a:lnTo>
                    <a:lnTo>
                      <a:pt x="122" y="87"/>
                    </a:lnTo>
                    <a:lnTo>
                      <a:pt x="114" y="87"/>
                    </a:lnTo>
                    <a:lnTo>
                      <a:pt x="103" y="86"/>
                    </a:lnTo>
                    <a:lnTo>
                      <a:pt x="93" y="82"/>
                    </a:lnTo>
                    <a:lnTo>
                      <a:pt x="86" y="76"/>
                    </a:lnTo>
                    <a:lnTo>
                      <a:pt x="79" y="66"/>
                    </a:lnTo>
                    <a:lnTo>
                      <a:pt x="75" y="55"/>
                    </a:lnTo>
                    <a:lnTo>
                      <a:pt x="67" y="48"/>
                    </a:lnTo>
                    <a:lnTo>
                      <a:pt x="58" y="43"/>
                    </a:lnTo>
                    <a:lnTo>
                      <a:pt x="49" y="42"/>
                    </a:lnTo>
                    <a:lnTo>
                      <a:pt x="44" y="40"/>
                    </a:lnTo>
                    <a:lnTo>
                      <a:pt x="40" y="33"/>
                    </a:lnTo>
                    <a:lnTo>
                      <a:pt x="37" y="25"/>
                    </a:lnTo>
                    <a:lnTo>
                      <a:pt x="34" y="21"/>
                    </a:lnTo>
                    <a:lnTo>
                      <a:pt x="25" y="25"/>
                    </a:lnTo>
                    <a:lnTo>
                      <a:pt x="20" y="27"/>
                    </a:lnTo>
                    <a:lnTo>
                      <a:pt x="19" y="19"/>
                    </a:lnTo>
                    <a:lnTo>
                      <a:pt x="14" y="11"/>
                    </a:lnTo>
                    <a:lnTo>
                      <a:pt x="11" y="6"/>
                    </a:lnTo>
                    <a:lnTo>
                      <a:pt x="7" y="0"/>
                    </a:lnTo>
                    <a:lnTo>
                      <a:pt x="2" y="3"/>
                    </a:lnTo>
                    <a:lnTo>
                      <a:pt x="0" y="6"/>
                    </a:lnTo>
                    <a:close/>
                  </a:path>
                </a:pathLst>
              </a:custGeom>
              <a:solidFill>
                <a:srgbClr val="FFCC66"/>
              </a:solidFill>
              <a:ln w="6350">
                <a:solidFill>
                  <a:srgbClr val="000000"/>
                </a:solidFill>
                <a:prstDash val="solid"/>
                <a:round/>
                <a:headEnd/>
                <a:tailEnd/>
              </a:ln>
            </p:spPr>
            <p:txBody>
              <a:bodyPr/>
              <a:lstStyle/>
              <a:p>
                <a:endParaRPr lang="en-US"/>
              </a:p>
            </p:txBody>
          </p:sp>
          <p:sp>
            <p:nvSpPr>
              <p:cNvPr id="23626" name="Freeform 552"/>
              <p:cNvSpPr>
                <a:spLocks noChangeAspect="1"/>
              </p:cNvSpPr>
              <p:nvPr/>
            </p:nvSpPr>
            <p:spPr bwMode="auto">
              <a:xfrm>
                <a:off x="1675" y="3427"/>
                <a:ext cx="248" cy="188"/>
              </a:xfrm>
              <a:custGeom>
                <a:avLst/>
                <a:gdLst>
                  <a:gd name="T0" fmla="*/ 54 w 132"/>
                  <a:gd name="T1" fmla="*/ 6 h 93"/>
                  <a:gd name="T2" fmla="*/ 71 w 132"/>
                  <a:gd name="T3" fmla="*/ 24 h 93"/>
                  <a:gd name="T4" fmla="*/ 83 w 132"/>
                  <a:gd name="T5" fmla="*/ 46 h 93"/>
                  <a:gd name="T6" fmla="*/ 81 w 132"/>
                  <a:gd name="T7" fmla="*/ 71 h 93"/>
                  <a:gd name="T8" fmla="*/ 86 w 132"/>
                  <a:gd name="T9" fmla="*/ 81 h 93"/>
                  <a:gd name="T10" fmla="*/ 103 w 132"/>
                  <a:gd name="T11" fmla="*/ 77 h 93"/>
                  <a:gd name="T12" fmla="*/ 124 w 132"/>
                  <a:gd name="T13" fmla="*/ 87 h 93"/>
                  <a:gd name="T14" fmla="*/ 137 w 132"/>
                  <a:gd name="T15" fmla="*/ 95 h 93"/>
                  <a:gd name="T16" fmla="*/ 147 w 132"/>
                  <a:gd name="T17" fmla="*/ 115 h 93"/>
                  <a:gd name="T18" fmla="*/ 158 w 132"/>
                  <a:gd name="T19" fmla="*/ 137 h 93"/>
                  <a:gd name="T20" fmla="*/ 167 w 132"/>
                  <a:gd name="T21" fmla="*/ 152 h 93"/>
                  <a:gd name="T22" fmla="*/ 180 w 132"/>
                  <a:gd name="T23" fmla="*/ 162 h 93"/>
                  <a:gd name="T24" fmla="*/ 201 w 132"/>
                  <a:gd name="T25" fmla="*/ 168 h 93"/>
                  <a:gd name="T26" fmla="*/ 224 w 132"/>
                  <a:gd name="T27" fmla="*/ 170 h 93"/>
                  <a:gd name="T28" fmla="*/ 239 w 132"/>
                  <a:gd name="T29" fmla="*/ 168 h 93"/>
                  <a:gd name="T30" fmla="*/ 248 w 132"/>
                  <a:gd name="T31" fmla="*/ 174 h 93"/>
                  <a:gd name="T32" fmla="*/ 248 w 132"/>
                  <a:gd name="T33" fmla="*/ 186 h 93"/>
                  <a:gd name="T34" fmla="*/ 242 w 132"/>
                  <a:gd name="T35" fmla="*/ 188 h 93"/>
                  <a:gd name="T36" fmla="*/ 244 w 132"/>
                  <a:gd name="T37" fmla="*/ 180 h 93"/>
                  <a:gd name="T38" fmla="*/ 240 w 132"/>
                  <a:gd name="T39" fmla="*/ 174 h 93"/>
                  <a:gd name="T40" fmla="*/ 235 w 132"/>
                  <a:gd name="T41" fmla="*/ 178 h 93"/>
                  <a:gd name="T42" fmla="*/ 222 w 132"/>
                  <a:gd name="T43" fmla="*/ 180 h 93"/>
                  <a:gd name="T44" fmla="*/ 203 w 132"/>
                  <a:gd name="T45" fmla="*/ 180 h 93"/>
                  <a:gd name="T46" fmla="*/ 180 w 132"/>
                  <a:gd name="T47" fmla="*/ 174 h 93"/>
                  <a:gd name="T48" fmla="*/ 167 w 132"/>
                  <a:gd name="T49" fmla="*/ 164 h 93"/>
                  <a:gd name="T50" fmla="*/ 158 w 132"/>
                  <a:gd name="T51" fmla="*/ 152 h 93"/>
                  <a:gd name="T52" fmla="*/ 147 w 132"/>
                  <a:gd name="T53" fmla="*/ 137 h 93"/>
                  <a:gd name="T54" fmla="*/ 135 w 132"/>
                  <a:gd name="T55" fmla="*/ 121 h 93"/>
                  <a:gd name="T56" fmla="*/ 126 w 132"/>
                  <a:gd name="T57" fmla="*/ 105 h 93"/>
                  <a:gd name="T58" fmla="*/ 107 w 132"/>
                  <a:gd name="T59" fmla="*/ 97 h 93"/>
                  <a:gd name="T60" fmla="*/ 79 w 132"/>
                  <a:gd name="T61" fmla="*/ 85 h 93"/>
                  <a:gd name="T62" fmla="*/ 62 w 132"/>
                  <a:gd name="T63" fmla="*/ 81 h 93"/>
                  <a:gd name="T64" fmla="*/ 38 w 132"/>
                  <a:gd name="T65" fmla="*/ 69 h 93"/>
                  <a:gd name="T66" fmla="*/ 19 w 132"/>
                  <a:gd name="T67" fmla="*/ 49 h 93"/>
                  <a:gd name="T68" fmla="*/ 11 w 132"/>
                  <a:gd name="T69" fmla="*/ 30 h 93"/>
                  <a:gd name="T70" fmla="*/ 0 w 132"/>
                  <a:gd name="T71" fmla="*/ 6 h 93"/>
                  <a:gd name="T72" fmla="*/ 4 w 132"/>
                  <a:gd name="T73" fmla="*/ 0 h 93"/>
                  <a:gd name="T74" fmla="*/ 26 w 132"/>
                  <a:gd name="T75" fmla="*/ 0 h 93"/>
                  <a:gd name="T76" fmla="*/ 54 w 132"/>
                  <a:gd name="T77" fmla="*/ 6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2" h="93">
                    <a:moveTo>
                      <a:pt x="29" y="3"/>
                    </a:moveTo>
                    <a:lnTo>
                      <a:pt x="38" y="12"/>
                    </a:lnTo>
                    <a:lnTo>
                      <a:pt x="44" y="23"/>
                    </a:lnTo>
                    <a:lnTo>
                      <a:pt x="43" y="35"/>
                    </a:lnTo>
                    <a:lnTo>
                      <a:pt x="46" y="40"/>
                    </a:lnTo>
                    <a:lnTo>
                      <a:pt x="55" y="38"/>
                    </a:lnTo>
                    <a:lnTo>
                      <a:pt x="66" y="43"/>
                    </a:lnTo>
                    <a:lnTo>
                      <a:pt x="73" y="47"/>
                    </a:lnTo>
                    <a:lnTo>
                      <a:pt x="78" y="57"/>
                    </a:lnTo>
                    <a:lnTo>
                      <a:pt x="84" y="68"/>
                    </a:lnTo>
                    <a:lnTo>
                      <a:pt x="89" y="75"/>
                    </a:lnTo>
                    <a:lnTo>
                      <a:pt x="96" y="80"/>
                    </a:lnTo>
                    <a:lnTo>
                      <a:pt x="107" y="83"/>
                    </a:lnTo>
                    <a:lnTo>
                      <a:pt x="119" y="84"/>
                    </a:lnTo>
                    <a:lnTo>
                      <a:pt x="127" y="83"/>
                    </a:lnTo>
                    <a:lnTo>
                      <a:pt x="132" y="86"/>
                    </a:lnTo>
                    <a:lnTo>
                      <a:pt x="132" y="92"/>
                    </a:lnTo>
                    <a:lnTo>
                      <a:pt x="129" y="93"/>
                    </a:lnTo>
                    <a:lnTo>
                      <a:pt x="130" y="89"/>
                    </a:lnTo>
                    <a:lnTo>
                      <a:pt x="128" y="86"/>
                    </a:lnTo>
                    <a:lnTo>
                      <a:pt x="125" y="88"/>
                    </a:lnTo>
                    <a:lnTo>
                      <a:pt x="118" y="89"/>
                    </a:lnTo>
                    <a:lnTo>
                      <a:pt x="108" y="89"/>
                    </a:lnTo>
                    <a:lnTo>
                      <a:pt x="96" y="86"/>
                    </a:lnTo>
                    <a:lnTo>
                      <a:pt x="89" y="81"/>
                    </a:lnTo>
                    <a:lnTo>
                      <a:pt x="84" y="75"/>
                    </a:lnTo>
                    <a:lnTo>
                      <a:pt x="78" y="68"/>
                    </a:lnTo>
                    <a:lnTo>
                      <a:pt x="72" y="60"/>
                    </a:lnTo>
                    <a:lnTo>
                      <a:pt x="67" y="52"/>
                    </a:lnTo>
                    <a:lnTo>
                      <a:pt x="57" y="48"/>
                    </a:lnTo>
                    <a:lnTo>
                      <a:pt x="42" y="42"/>
                    </a:lnTo>
                    <a:lnTo>
                      <a:pt x="33" y="40"/>
                    </a:lnTo>
                    <a:lnTo>
                      <a:pt x="20" y="34"/>
                    </a:lnTo>
                    <a:lnTo>
                      <a:pt x="10" y="24"/>
                    </a:lnTo>
                    <a:lnTo>
                      <a:pt x="6" y="15"/>
                    </a:lnTo>
                    <a:lnTo>
                      <a:pt x="0" y="3"/>
                    </a:lnTo>
                    <a:lnTo>
                      <a:pt x="2" y="0"/>
                    </a:lnTo>
                    <a:lnTo>
                      <a:pt x="14" y="0"/>
                    </a:lnTo>
                    <a:lnTo>
                      <a:pt x="29" y="3"/>
                    </a:lnTo>
                    <a:close/>
                  </a:path>
                </a:pathLst>
              </a:custGeom>
              <a:solidFill>
                <a:srgbClr val="FFCC66"/>
              </a:solidFill>
              <a:ln w="6350">
                <a:solidFill>
                  <a:srgbClr val="000000"/>
                </a:solidFill>
                <a:prstDash val="solid"/>
                <a:round/>
                <a:headEnd/>
                <a:tailEnd/>
              </a:ln>
            </p:spPr>
            <p:txBody>
              <a:bodyPr/>
              <a:lstStyle/>
              <a:p>
                <a:endParaRPr lang="en-US"/>
              </a:p>
            </p:txBody>
          </p:sp>
          <p:sp>
            <p:nvSpPr>
              <p:cNvPr id="23627" name="Freeform 553"/>
              <p:cNvSpPr>
                <a:spLocks noChangeAspect="1"/>
              </p:cNvSpPr>
              <p:nvPr/>
            </p:nvSpPr>
            <p:spPr bwMode="auto">
              <a:xfrm>
                <a:off x="1628" y="3370"/>
                <a:ext cx="352" cy="170"/>
              </a:xfrm>
              <a:custGeom>
                <a:avLst/>
                <a:gdLst>
                  <a:gd name="T0" fmla="*/ 4 w 187"/>
                  <a:gd name="T1" fmla="*/ 123 h 84"/>
                  <a:gd name="T2" fmla="*/ 2 w 187"/>
                  <a:gd name="T3" fmla="*/ 95 h 84"/>
                  <a:gd name="T4" fmla="*/ 11 w 187"/>
                  <a:gd name="T5" fmla="*/ 71 h 84"/>
                  <a:gd name="T6" fmla="*/ 36 w 187"/>
                  <a:gd name="T7" fmla="*/ 53 h 84"/>
                  <a:gd name="T8" fmla="*/ 58 w 187"/>
                  <a:gd name="T9" fmla="*/ 36 h 84"/>
                  <a:gd name="T10" fmla="*/ 77 w 187"/>
                  <a:gd name="T11" fmla="*/ 26 h 84"/>
                  <a:gd name="T12" fmla="*/ 96 w 187"/>
                  <a:gd name="T13" fmla="*/ 20 h 84"/>
                  <a:gd name="T14" fmla="*/ 111 w 187"/>
                  <a:gd name="T15" fmla="*/ 14 h 84"/>
                  <a:gd name="T16" fmla="*/ 119 w 187"/>
                  <a:gd name="T17" fmla="*/ 14 h 84"/>
                  <a:gd name="T18" fmla="*/ 134 w 187"/>
                  <a:gd name="T19" fmla="*/ 6 h 84"/>
                  <a:gd name="T20" fmla="*/ 143 w 187"/>
                  <a:gd name="T21" fmla="*/ 10 h 84"/>
                  <a:gd name="T22" fmla="*/ 156 w 187"/>
                  <a:gd name="T23" fmla="*/ 4 h 84"/>
                  <a:gd name="T24" fmla="*/ 186 w 187"/>
                  <a:gd name="T25" fmla="*/ 0 h 84"/>
                  <a:gd name="T26" fmla="*/ 218 w 187"/>
                  <a:gd name="T27" fmla="*/ 0 h 84"/>
                  <a:gd name="T28" fmla="*/ 250 w 187"/>
                  <a:gd name="T29" fmla="*/ 4 h 84"/>
                  <a:gd name="T30" fmla="*/ 280 w 187"/>
                  <a:gd name="T31" fmla="*/ 12 h 84"/>
                  <a:gd name="T32" fmla="*/ 307 w 187"/>
                  <a:gd name="T33" fmla="*/ 30 h 84"/>
                  <a:gd name="T34" fmla="*/ 331 w 187"/>
                  <a:gd name="T35" fmla="*/ 53 h 84"/>
                  <a:gd name="T36" fmla="*/ 341 w 187"/>
                  <a:gd name="T37" fmla="*/ 67 h 84"/>
                  <a:gd name="T38" fmla="*/ 350 w 187"/>
                  <a:gd name="T39" fmla="*/ 89 h 84"/>
                  <a:gd name="T40" fmla="*/ 352 w 187"/>
                  <a:gd name="T41" fmla="*/ 111 h 84"/>
                  <a:gd name="T42" fmla="*/ 337 w 187"/>
                  <a:gd name="T43" fmla="*/ 132 h 84"/>
                  <a:gd name="T44" fmla="*/ 329 w 187"/>
                  <a:gd name="T45" fmla="*/ 140 h 84"/>
                  <a:gd name="T46" fmla="*/ 312 w 187"/>
                  <a:gd name="T47" fmla="*/ 156 h 84"/>
                  <a:gd name="T48" fmla="*/ 292 w 187"/>
                  <a:gd name="T49" fmla="*/ 164 h 84"/>
                  <a:gd name="T50" fmla="*/ 262 w 187"/>
                  <a:gd name="T51" fmla="*/ 170 h 84"/>
                  <a:gd name="T52" fmla="*/ 226 w 187"/>
                  <a:gd name="T53" fmla="*/ 166 h 84"/>
                  <a:gd name="T54" fmla="*/ 198 w 187"/>
                  <a:gd name="T55" fmla="*/ 152 h 84"/>
                  <a:gd name="T56" fmla="*/ 175 w 187"/>
                  <a:gd name="T57" fmla="*/ 140 h 84"/>
                  <a:gd name="T58" fmla="*/ 156 w 187"/>
                  <a:gd name="T59" fmla="*/ 123 h 84"/>
                  <a:gd name="T60" fmla="*/ 143 w 187"/>
                  <a:gd name="T61" fmla="*/ 113 h 84"/>
                  <a:gd name="T62" fmla="*/ 115 w 187"/>
                  <a:gd name="T63" fmla="*/ 93 h 84"/>
                  <a:gd name="T64" fmla="*/ 55 w 187"/>
                  <a:gd name="T65" fmla="*/ 95 h 84"/>
                  <a:gd name="T66" fmla="*/ 28 w 187"/>
                  <a:gd name="T67" fmla="*/ 115 h 84"/>
                  <a:gd name="T68" fmla="*/ 11 w 187"/>
                  <a:gd name="T69" fmla="*/ 13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7" h="84">
                    <a:moveTo>
                      <a:pt x="6" y="65"/>
                    </a:moveTo>
                    <a:lnTo>
                      <a:pt x="2" y="61"/>
                    </a:lnTo>
                    <a:lnTo>
                      <a:pt x="0" y="54"/>
                    </a:lnTo>
                    <a:lnTo>
                      <a:pt x="1" y="47"/>
                    </a:lnTo>
                    <a:lnTo>
                      <a:pt x="2" y="41"/>
                    </a:lnTo>
                    <a:lnTo>
                      <a:pt x="6" y="35"/>
                    </a:lnTo>
                    <a:lnTo>
                      <a:pt x="11" y="30"/>
                    </a:lnTo>
                    <a:lnTo>
                      <a:pt x="19" y="26"/>
                    </a:lnTo>
                    <a:lnTo>
                      <a:pt x="27" y="21"/>
                    </a:lnTo>
                    <a:lnTo>
                      <a:pt x="31" y="18"/>
                    </a:lnTo>
                    <a:lnTo>
                      <a:pt x="36" y="16"/>
                    </a:lnTo>
                    <a:lnTo>
                      <a:pt x="41" y="13"/>
                    </a:lnTo>
                    <a:lnTo>
                      <a:pt x="45" y="12"/>
                    </a:lnTo>
                    <a:lnTo>
                      <a:pt x="51" y="10"/>
                    </a:lnTo>
                    <a:lnTo>
                      <a:pt x="55" y="8"/>
                    </a:lnTo>
                    <a:lnTo>
                      <a:pt x="59" y="7"/>
                    </a:lnTo>
                    <a:lnTo>
                      <a:pt x="59" y="9"/>
                    </a:lnTo>
                    <a:lnTo>
                      <a:pt x="63" y="7"/>
                    </a:lnTo>
                    <a:lnTo>
                      <a:pt x="67" y="5"/>
                    </a:lnTo>
                    <a:lnTo>
                      <a:pt x="71" y="3"/>
                    </a:lnTo>
                    <a:lnTo>
                      <a:pt x="70" y="6"/>
                    </a:lnTo>
                    <a:lnTo>
                      <a:pt x="76" y="5"/>
                    </a:lnTo>
                    <a:lnTo>
                      <a:pt x="78" y="3"/>
                    </a:lnTo>
                    <a:lnTo>
                      <a:pt x="83" y="2"/>
                    </a:lnTo>
                    <a:lnTo>
                      <a:pt x="90" y="1"/>
                    </a:lnTo>
                    <a:lnTo>
                      <a:pt x="99" y="0"/>
                    </a:lnTo>
                    <a:lnTo>
                      <a:pt x="107" y="0"/>
                    </a:lnTo>
                    <a:lnTo>
                      <a:pt x="116" y="0"/>
                    </a:lnTo>
                    <a:lnTo>
                      <a:pt x="125" y="0"/>
                    </a:lnTo>
                    <a:lnTo>
                      <a:pt x="133" y="2"/>
                    </a:lnTo>
                    <a:lnTo>
                      <a:pt x="141" y="3"/>
                    </a:lnTo>
                    <a:lnTo>
                      <a:pt x="149" y="6"/>
                    </a:lnTo>
                    <a:lnTo>
                      <a:pt x="158" y="11"/>
                    </a:lnTo>
                    <a:lnTo>
                      <a:pt x="163" y="15"/>
                    </a:lnTo>
                    <a:lnTo>
                      <a:pt x="171" y="21"/>
                    </a:lnTo>
                    <a:lnTo>
                      <a:pt x="176" y="26"/>
                    </a:lnTo>
                    <a:lnTo>
                      <a:pt x="178" y="29"/>
                    </a:lnTo>
                    <a:lnTo>
                      <a:pt x="181" y="33"/>
                    </a:lnTo>
                    <a:lnTo>
                      <a:pt x="183" y="40"/>
                    </a:lnTo>
                    <a:lnTo>
                      <a:pt x="186" y="44"/>
                    </a:lnTo>
                    <a:lnTo>
                      <a:pt x="187" y="49"/>
                    </a:lnTo>
                    <a:lnTo>
                      <a:pt x="187" y="55"/>
                    </a:lnTo>
                    <a:lnTo>
                      <a:pt x="183" y="61"/>
                    </a:lnTo>
                    <a:lnTo>
                      <a:pt x="179" y="65"/>
                    </a:lnTo>
                    <a:lnTo>
                      <a:pt x="177" y="68"/>
                    </a:lnTo>
                    <a:lnTo>
                      <a:pt x="175" y="69"/>
                    </a:lnTo>
                    <a:lnTo>
                      <a:pt x="171" y="73"/>
                    </a:lnTo>
                    <a:lnTo>
                      <a:pt x="166" y="77"/>
                    </a:lnTo>
                    <a:lnTo>
                      <a:pt x="160" y="79"/>
                    </a:lnTo>
                    <a:lnTo>
                      <a:pt x="155" y="81"/>
                    </a:lnTo>
                    <a:lnTo>
                      <a:pt x="147" y="83"/>
                    </a:lnTo>
                    <a:lnTo>
                      <a:pt x="139" y="84"/>
                    </a:lnTo>
                    <a:lnTo>
                      <a:pt x="128" y="83"/>
                    </a:lnTo>
                    <a:lnTo>
                      <a:pt x="120" y="82"/>
                    </a:lnTo>
                    <a:lnTo>
                      <a:pt x="113" y="77"/>
                    </a:lnTo>
                    <a:lnTo>
                      <a:pt x="105" y="75"/>
                    </a:lnTo>
                    <a:lnTo>
                      <a:pt x="99" y="73"/>
                    </a:lnTo>
                    <a:lnTo>
                      <a:pt x="93" y="69"/>
                    </a:lnTo>
                    <a:lnTo>
                      <a:pt x="87" y="65"/>
                    </a:lnTo>
                    <a:lnTo>
                      <a:pt x="83" y="61"/>
                    </a:lnTo>
                    <a:lnTo>
                      <a:pt x="78" y="57"/>
                    </a:lnTo>
                    <a:lnTo>
                      <a:pt x="76" y="56"/>
                    </a:lnTo>
                    <a:lnTo>
                      <a:pt x="71" y="51"/>
                    </a:lnTo>
                    <a:lnTo>
                      <a:pt x="61" y="46"/>
                    </a:lnTo>
                    <a:lnTo>
                      <a:pt x="44" y="44"/>
                    </a:lnTo>
                    <a:lnTo>
                      <a:pt x="29" y="47"/>
                    </a:lnTo>
                    <a:lnTo>
                      <a:pt x="22" y="51"/>
                    </a:lnTo>
                    <a:lnTo>
                      <a:pt x="15" y="57"/>
                    </a:lnTo>
                    <a:lnTo>
                      <a:pt x="7" y="61"/>
                    </a:lnTo>
                    <a:lnTo>
                      <a:pt x="6" y="65"/>
                    </a:lnTo>
                    <a:close/>
                  </a:path>
                </a:pathLst>
              </a:custGeom>
              <a:solidFill>
                <a:srgbClr val="FFCC66"/>
              </a:solidFill>
              <a:ln w="6350">
                <a:solidFill>
                  <a:srgbClr val="000000"/>
                </a:solidFill>
                <a:prstDash val="solid"/>
                <a:round/>
                <a:headEnd/>
                <a:tailEnd/>
              </a:ln>
            </p:spPr>
            <p:txBody>
              <a:bodyPr/>
              <a:lstStyle/>
              <a:p>
                <a:endParaRPr lang="en-US"/>
              </a:p>
            </p:txBody>
          </p:sp>
          <p:grpSp>
            <p:nvGrpSpPr>
              <p:cNvPr id="15" name="Group 554"/>
              <p:cNvGrpSpPr>
                <a:grpSpLocks noChangeAspect="1"/>
              </p:cNvGrpSpPr>
              <p:nvPr/>
            </p:nvGrpSpPr>
            <p:grpSpPr bwMode="auto">
              <a:xfrm>
                <a:off x="1634" y="3423"/>
                <a:ext cx="42" cy="37"/>
                <a:chOff x="1818" y="3494"/>
                <a:chExt cx="14" cy="17"/>
              </a:xfrm>
            </p:grpSpPr>
            <p:sp>
              <p:nvSpPr>
                <p:cNvPr id="23709" name="Freeform 555"/>
                <p:cNvSpPr>
                  <a:spLocks noChangeAspect="1"/>
                </p:cNvSpPr>
                <p:nvPr/>
              </p:nvSpPr>
              <p:spPr bwMode="auto">
                <a:xfrm>
                  <a:off x="1818" y="3494"/>
                  <a:ext cx="14" cy="17"/>
                </a:xfrm>
                <a:custGeom>
                  <a:avLst/>
                  <a:gdLst>
                    <a:gd name="T0" fmla="*/ 12 w 14"/>
                    <a:gd name="T1" fmla="*/ 0 h 17"/>
                    <a:gd name="T2" fmla="*/ 7 w 14"/>
                    <a:gd name="T3" fmla="*/ 2 h 17"/>
                    <a:gd name="T4" fmla="*/ 3 w 14"/>
                    <a:gd name="T5" fmla="*/ 5 h 17"/>
                    <a:gd name="T6" fmla="*/ 1 w 14"/>
                    <a:gd name="T7" fmla="*/ 9 h 17"/>
                    <a:gd name="T8" fmla="*/ 0 w 14"/>
                    <a:gd name="T9" fmla="*/ 16 h 17"/>
                    <a:gd name="T10" fmla="*/ 3 w 14"/>
                    <a:gd name="T11" fmla="*/ 17 h 17"/>
                    <a:gd name="T12" fmla="*/ 8 w 14"/>
                    <a:gd name="T13" fmla="*/ 14 h 17"/>
                    <a:gd name="T14" fmla="*/ 8 w 14"/>
                    <a:gd name="T15" fmla="*/ 10 h 17"/>
                    <a:gd name="T16" fmla="*/ 11 w 14"/>
                    <a:gd name="T17" fmla="*/ 6 h 17"/>
                    <a:gd name="T18" fmla="*/ 14 w 14"/>
                    <a:gd name="T19" fmla="*/ 4 h 17"/>
                    <a:gd name="T20" fmla="*/ 13 w 14"/>
                    <a:gd name="T21" fmla="*/ 10 h 17"/>
                    <a:gd name="T22" fmla="*/ 10 w 14"/>
                    <a:gd name="T23" fmla="*/ 13 h 17"/>
                    <a:gd name="T24" fmla="*/ 12 w 14"/>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lnTo>
                        <a:pt x="12" y="0"/>
                      </a:lnTo>
                      <a:close/>
                    </a:path>
                  </a:pathLst>
                </a:custGeom>
                <a:solidFill>
                  <a:srgbClr val="FFCC66"/>
                </a:solidFill>
                <a:ln w="9525">
                  <a:noFill/>
                  <a:round/>
                  <a:headEnd/>
                  <a:tailEnd/>
                </a:ln>
              </p:spPr>
              <p:txBody>
                <a:bodyPr/>
                <a:lstStyle/>
                <a:p>
                  <a:endParaRPr lang="en-US"/>
                </a:p>
              </p:txBody>
            </p:sp>
            <p:sp>
              <p:nvSpPr>
                <p:cNvPr id="23710" name="Freeform 556"/>
                <p:cNvSpPr>
                  <a:spLocks noChangeAspect="1"/>
                </p:cNvSpPr>
                <p:nvPr/>
              </p:nvSpPr>
              <p:spPr bwMode="auto">
                <a:xfrm>
                  <a:off x="1818" y="3494"/>
                  <a:ext cx="14" cy="17"/>
                </a:xfrm>
                <a:custGeom>
                  <a:avLst/>
                  <a:gdLst>
                    <a:gd name="T0" fmla="*/ 12 w 14"/>
                    <a:gd name="T1" fmla="*/ 0 h 17"/>
                    <a:gd name="T2" fmla="*/ 7 w 14"/>
                    <a:gd name="T3" fmla="*/ 2 h 17"/>
                    <a:gd name="T4" fmla="*/ 3 w 14"/>
                    <a:gd name="T5" fmla="*/ 5 h 17"/>
                    <a:gd name="T6" fmla="*/ 1 w 14"/>
                    <a:gd name="T7" fmla="*/ 9 h 17"/>
                    <a:gd name="T8" fmla="*/ 0 w 14"/>
                    <a:gd name="T9" fmla="*/ 16 h 17"/>
                    <a:gd name="T10" fmla="*/ 3 w 14"/>
                    <a:gd name="T11" fmla="*/ 17 h 17"/>
                    <a:gd name="T12" fmla="*/ 8 w 14"/>
                    <a:gd name="T13" fmla="*/ 14 h 17"/>
                    <a:gd name="T14" fmla="*/ 8 w 14"/>
                    <a:gd name="T15" fmla="*/ 10 h 17"/>
                    <a:gd name="T16" fmla="*/ 11 w 14"/>
                    <a:gd name="T17" fmla="*/ 6 h 17"/>
                    <a:gd name="T18" fmla="*/ 14 w 14"/>
                    <a:gd name="T19" fmla="*/ 4 h 17"/>
                    <a:gd name="T20" fmla="*/ 13 w 14"/>
                    <a:gd name="T21" fmla="*/ 10 h 17"/>
                    <a:gd name="T22" fmla="*/ 10 w 14"/>
                    <a:gd name="T23" fmla="*/ 1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path>
                  </a:pathLst>
                </a:custGeom>
                <a:solidFill>
                  <a:srgbClr val="FFCC66"/>
                </a:solidFill>
                <a:ln w="6350">
                  <a:solidFill>
                    <a:srgbClr val="000000"/>
                  </a:solidFill>
                  <a:prstDash val="solid"/>
                  <a:round/>
                  <a:headEnd/>
                  <a:tailEnd/>
                </a:ln>
              </p:spPr>
              <p:txBody>
                <a:bodyPr/>
                <a:lstStyle/>
                <a:p>
                  <a:endParaRPr lang="en-US"/>
                </a:p>
              </p:txBody>
            </p:sp>
          </p:grpSp>
          <p:grpSp>
            <p:nvGrpSpPr>
              <p:cNvPr id="16" name="Group 557"/>
              <p:cNvGrpSpPr>
                <a:grpSpLocks noChangeAspect="1"/>
              </p:cNvGrpSpPr>
              <p:nvPr/>
            </p:nvGrpSpPr>
            <p:grpSpPr bwMode="auto">
              <a:xfrm>
                <a:off x="1742" y="3374"/>
                <a:ext cx="41" cy="83"/>
                <a:chOff x="1904" y="3458"/>
                <a:chExt cx="18" cy="41"/>
              </a:xfrm>
            </p:grpSpPr>
            <p:sp>
              <p:nvSpPr>
                <p:cNvPr id="23707" name="Freeform 558"/>
                <p:cNvSpPr>
                  <a:spLocks noChangeAspect="1"/>
                </p:cNvSpPr>
                <p:nvPr/>
              </p:nvSpPr>
              <p:spPr bwMode="auto">
                <a:xfrm>
                  <a:off x="1904" y="3458"/>
                  <a:ext cx="18" cy="41"/>
                </a:xfrm>
                <a:custGeom>
                  <a:avLst/>
                  <a:gdLst>
                    <a:gd name="T0" fmla="*/ 17 w 18"/>
                    <a:gd name="T1" fmla="*/ 0 h 41"/>
                    <a:gd name="T2" fmla="*/ 16 w 18"/>
                    <a:gd name="T3" fmla="*/ 6 h 41"/>
                    <a:gd name="T4" fmla="*/ 16 w 18"/>
                    <a:gd name="T5" fmla="*/ 12 h 41"/>
                    <a:gd name="T6" fmla="*/ 18 w 18"/>
                    <a:gd name="T7" fmla="*/ 21 h 41"/>
                    <a:gd name="T8" fmla="*/ 17 w 18"/>
                    <a:gd name="T9" fmla="*/ 31 h 41"/>
                    <a:gd name="T10" fmla="*/ 8 w 18"/>
                    <a:gd name="T11" fmla="*/ 39 h 41"/>
                    <a:gd name="T12" fmla="*/ 0 w 18"/>
                    <a:gd name="T13" fmla="*/ 41 h 41"/>
                    <a:gd name="T14" fmla="*/ 17 w 18"/>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41">
                      <a:moveTo>
                        <a:pt x="17" y="0"/>
                      </a:moveTo>
                      <a:lnTo>
                        <a:pt x="16" y="6"/>
                      </a:lnTo>
                      <a:lnTo>
                        <a:pt x="16" y="12"/>
                      </a:lnTo>
                      <a:lnTo>
                        <a:pt x="18" y="21"/>
                      </a:lnTo>
                      <a:lnTo>
                        <a:pt x="17" y="31"/>
                      </a:lnTo>
                      <a:lnTo>
                        <a:pt x="8" y="39"/>
                      </a:lnTo>
                      <a:lnTo>
                        <a:pt x="0" y="41"/>
                      </a:lnTo>
                      <a:lnTo>
                        <a:pt x="17" y="0"/>
                      </a:lnTo>
                      <a:close/>
                    </a:path>
                  </a:pathLst>
                </a:custGeom>
                <a:solidFill>
                  <a:srgbClr val="FFCC66"/>
                </a:solidFill>
                <a:ln w="9525">
                  <a:noFill/>
                  <a:round/>
                  <a:headEnd/>
                  <a:tailEnd/>
                </a:ln>
              </p:spPr>
              <p:txBody>
                <a:bodyPr/>
                <a:lstStyle/>
                <a:p>
                  <a:endParaRPr lang="en-US"/>
                </a:p>
              </p:txBody>
            </p:sp>
            <p:sp>
              <p:nvSpPr>
                <p:cNvPr id="23708" name="Freeform 559"/>
                <p:cNvSpPr>
                  <a:spLocks noChangeAspect="1"/>
                </p:cNvSpPr>
                <p:nvPr/>
              </p:nvSpPr>
              <p:spPr bwMode="auto">
                <a:xfrm>
                  <a:off x="1904" y="3458"/>
                  <a:ext cx="18" cy="41"/>
                </a:xfrm>
                <a:custGeom>
                  <a:avLst/>
                  <a:gdLst>
                    <a:gd name="T0" fmla="*/ 17 w 18"/>
                    <a:gd name="T1" fmla="*/ 0 h 41"/>
                    <a:gd name="T2" fmla="*/ 16 w 18"/>
                    <a:gd name="T3" fmla="*/ 6 h 41"/>
                    <a:gd name="T4" fmla="*/ 16 w 18"/>
                    <a:gd name="T5" fmla="*/ 12 h 41"/>
                    <a:gd name="T6" fmla="*/ 18 w 18"/>
                    <a:gd name="T7" fmla="*/ 21 h 41"/>
                    <a:gd name="T8" fmla="*/ 17 w 18"/>
                    <a:gd name="T9" fmla="*/ 31 h 41"/>
                    <a:gd name="T10" fmla="*/ 8 w 18"/>
                    <a:gd name="T11" fmla="*/ 39 h 41"/>
                    <a:gd name="T12" fmla="*/ 0 w 18"/>
                    <a:gd name="T13" fmla="*/ 4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1">
                      <a:moveTo>
                        <a:pt x="17" y="0"/>
                      </a:moveTo>
                      <a:lnTo>
                        <a:pt x="16" y="6"/>
                      </a:lnTo>
                      <a:lnTo>
                        <a:pt x="16" y="12"/>
                      </a:lnTo>
                      <a:lnTo>
                        <a:pt x="18" y="21"/>
                      </a:lnTo>
                      <a:lnTo>
                        <a:pt x="17" y="31"/>
                      </a:lnTo>
                      <a:lnTo>
                        <a:pt x="8" y="39"/>
                      </a:lnTo>
                      <a:lnTo>
                        <a:pt x="0" y="41"/>
                      </a:lnTo>
                    </a:path>
                  </a:pathLst>
                </a:custGeom>
                <a:solidFill>
                  <a:srgbClr val="FFCC66"/>
                </a:solidFill>
                <a:ln w="6350">
                  <a:solidFill>
                    <a:srgbClr val="000000"/>
                  </a:solidFill>
                  <a:prstDash val="solid"/>
                  <a:round/>
                  <a:headEnd/>
                  <a:tailEnd/>
                </a:ln>
              </p:spPr>
              <p:txBody>
                <a:bodyPr/>
                <a:lstStyle/>
                <a:p>
                  <a:endParaRPr lang="en-US"/>
                </a:p>
              </p:txBody>
            </p:sp>
          </p:grpSp>
          <p:grpSp>
            <p:nvGrpSpPr>
              <p:cNvPr id="17" name="Group 560"/>
              <p:cNvGrpSpPr>
                <a:grpSpLocks noChangeAspect="1"/>
              </p:cNvGrpSpPr>
              <p:nvPr/>
            </p:nvGrpSpPr>
            <p:grpSpPr bwMode="auto">
              <a:xfrm>
                <a:off x="1760" y="3374"/>
                <a:ext cx="41" cy="128"/>
                <a:chOff x="1919" y="3458"/>
                <a:chExt cx="19" cy="63"/>
              </a:xfrm>
            </p:grpSpPr>
            <p:sp>
              <p:nvSpPr>
                <p:cNvPr id="23705" name="Freeform 561"/>
                <p:cNvSpPr>
                  <a:spLocks noChangeAspect="1"/>
                </p:cNvSpPr>
                <p:nvPr/>
              </p:nvSpPr>
              <p:spPr bwMode="auto">
                <a:xfrm>
                  <a:off x="1919" y="3458"/>
                  <a:ext cx="19" cy="63"/>
                </a:xfrm>
                <a:custGeom>
                  <a:avLst/>
                  <a:gdLst>
                    <a:gd name="T0" fmla="*/ 19 w 19"/>
                    <a:gd name="T1" fmla="*/ 0 h 63"/>
                    <a:gd name="T2" fmla="*/ 17 w 19"/>
                    <a:gd name="T3" fmla="*/ 7 h 63"/>
                    <a:gd name="T4" fmla="*/ 17 w 19"/>
                    <a:gd name="T5" fmla="*/ 15 h 63"/>
                    <a:gd name="T6" fmla="*/ 17 w 19"/>
                    <a:gd name="T7" fmla="*/ 24 h 63"/>
                    <a:gd name="T8" fmla="*/ 17 w 19"/>
                    <a:gd name="T9" fmla="*/ 33 h 63"/>
                    <a:gd name="T10" fmla="*/ 12 w 19"/>
                    <a:gd name="T11" fmla="*/ 40 h 63"/>
                    <a:gd name="T12" fmla="*/ 6 w 19"/>
                    <a:gd name="T13" fmla="*/ 45 h 63"/>
                    <a:gd name="T14" fmla="*/ 2 w 19"/>
                    <a:gd name="T15" fmla="*/ 55 h 63"/>
                    <a:gd name="T16" fmla="*/ 0 w 19"/>
                    <a:gd name="T17" fmla="*/ 63 h 63"/>
                    <a:gd name="T18" fmla="*/ 19 w 19"/>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63">
                      <a:moveTo>
                        <a:pt x="19" y="0"/>
                      </a:moveTo>
                      <a:lnTo>
                        <a:pt x="17" y="7"/>
                      </a:lnTo>
                      <a:lnTo>
                        <a:pt x="17" y="15"/>
                      </a:lnTo>
                      <a:lnTo>
                        <a:pt x="17" y="24"/>
                      </a:lnTo>
                      <a:lnTo>
                        <a:pt x="17" y="33"/>
                      </a:lnTo>
                      <a:lnTo>
                        <a:pt x="12" y="40"/>
                      </a:lnTo>
                      <a:lnTo>
                        <a:pt x="6" y="45"/>
                      </a:lnTo>
                      <a:lnTo>
                        <a:pt x="2" y="55"/>
                      </a:lnTo>
                      <a:lnTo>
                        <a:pt x="0" y="63"/>
                      </a:lnTo>
                      <a:lnTo>
                        <a:pt x="19" y="0"/>
                      </a:lnTo>
                      <a:close/>
                    </a:path>
                  </a:pathLst>
                </a:custGeom>
                <a:solidFill>
                  <a:srgbClr val="FFCC66"/>
                </a:solidFill>
                <a:ln w="9525">
                  <a:noFill/>
                  <a:round/>
                  <a:headEnd/>
                  <a:tailEnd/>
                </a:ln>
              </p:spPr>
              <p:txBody>
                <a:bodyPr/>
                <a:lstStyle/>
                <a:p>
                  <a:endParaRPr lang="en-US"/>
                </a:p>
              </p:txBody>
            </p:sp>
            <p:sp>
              <p:nvSpPr>
                <p:cNvPr id="23706" name="Freeform 562"/>
                <p:cNvSpPr>
                  <a:spLocks noChangeAspect="1"/>
                </p:cNvSpPr>
                <p:nvPr/>
              </p:nvSpPr>
              <p:spPr bwMode="auto">
                <a:xfrm>
                  <a:off x="1919" y="3458"/>
                  <a:ext cx="19" cy="63"/>
                </a:xfrm>
                <a:custGeom>
                  <a:avLst/>
                  <a:gdLst>
                    <a:gd name="T0" fmla="*/ 19 w 19"/>
                    <a:gd name="T1" fmla="*/ 0 h 63"/>
                    <a:gd name="T2" fmla="*/ 17 w 19"/>
                    <a:gd name="T3" fmla="*/ 7 h 63"/>
                    <a:gd name="T4" fmla="*/ 17 w 19"/>
                    <a:gd name="T5" fmla="*/ 15 h 63"/>
                    <a:gd name="T6" fmla="*/ 17 w 19"/>
                    <a:gd name="T7" fmla="*/ 24 h 63"/>
                    <a:gd name="T8" fmla="*/ 17 w 19"/>
                    <a:gd name="T9" fmla="*/ 33 h 63"/>
                    <a:gd name="T10" fmla="*/ 12 w 19"/>
                    <a:gd name="T11" fmla="*/ 40 h 63"/>
                    <a:gd name="T12" fmla="*/ 6 w 19"/>
                    <a:gd name="T13" fmla="*/ 45 h 63"/>
                    <a:gd name="T14" fmla="*/ 2 w 19"/>
                    <a:gd name="T15" fmla="*/ 55 h 63"/>
                    <a:gd name="T16" fmla="*/ 0 w 19"/>
                    <a:gd name="T17" fmla="*/ 63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3">
                      <a:moveTo>
                        <a:pt x="19" y="0"/>
                      </a:moveTo>
                      <a:lnTo>
                        <a:pt x="17" y="7"/>
                      </a:lnTo>
                      <a:lnTo>
                        <a:pt x="17" y="15"/>
                      </a:lnTo>
                      <a:lnTo>
                        <a:pt x="17" y="24"/>
                      </a:lnTo>
                      <a:lnTo>
                        <a:pt x="17" y="33"/>
                      </a:lnTo>
                      <a:lnTo>
                        <a:pt x="12" y="40"/>
                      </a:lnTo>
                      <a:lnTo>
                        <a:pt x="6" y="45"/>
                      </a:lnTo>
                      <a:lnTo>
                        <a:pt x="2" y="55"/>
                      </a:lnTo>
                      <a:lnTo>
                        <a:pt x="0" y="63"/>
                      </a:lnTo>
                    </a:path>
                  </a:pathLst>
                </a:custGeom>
                <a:solidFill>
                  <a:srgbClr val="FFCC66"/>
                </a:solidFill>
                <a:ln w="6350">
                  <a:solidFill>
                    <a:srgbClr val="000000"/>
                  </a:solidFill>
                  <a:prstDash val="solid"/>
                  <a:round/>
                  <a:headEnd/>
                  <a:tailEnd/>
                </a:ln>
              </p:spPr>
              <p:txBody>
                <a:bodyPr/>
                <a:lstStyle/>
                <a:p>
                  <a:endParaRPr lang="en-US"/>
                </a:p>
              </p:txBody>
            </p:sp>
          </p:grpSp>
          <p:grpSp>
            <p:nvGrpSpPr>
              <p:cNvPr id="18" name="Group 563"/>
              <p:cNvGrpSpPr>
                <a:grpSpLocks noChangeAspect="1"/>
              </p:cNvGrpSpPr>
              <p:nvPr/>
            </p:nvGrpSpPr>
            <p:grpSpPr bwMode="auto">
              <a:xfrm>
                <a:off x="1780" y="3380"/>
                <a:ext cx="43" cy="120"/>
                <a:chOff x="1936" y="3462"/>
                <a:chExt cx="19" cy="59"/>
              </a:xfrm>
            </p:grpSpPr>
            <p:sp>
              <p:nvSpPr>
                <p:cNvPr id="23703" name="Freeform 564"/>
                <p:cNvSpPr>
                  <a:spLocks noChangeAspect="1"/>
                </p:cNvSpPr>
                <p:nvPr/>
              </p:nvSpPr>
              <p:spPr bwMode="auto">
                <a:xfrm>
                  <a:off x="1936" y="3462"/>
                  <a:ext cx="19" cy="59"/>
                </a:xfrm>
                <a:custGeom>
                  <a:avLst/>
                  <a:gdLst>
                    <a:gd name="T0" fmla="*/ 19 w 19"/>
                    <a:gd name="T1" fmla="*/ 0 h 59"/>
                    <a:gd name="T2" fmla="*/ 16 w 19"/>
                    <a:gd name="T3" fmla="*/ 8 h 59"/>
                    <a:gd name="T4" fmla="*/ 16 w 19"/>
                    <a:gd name="T5" fmla="*/ 18 h 59"/>
                    <a:gd name="T6" fmla="*/ 16 w 19"/>
                    <a:gd name="T7" fmla="*/ 31 h 59"/>
                    <a:gd name="T8" fmla="*/ 12 w 19"/>
                    <a:gd name="T9" fmla="*/ 37 h 59"/>
                    <a:gd name="T10" fmla="*/ 5 w 19"/>
                    <a:gd name="T11" fmla="*/ 44 h 59"/>
                    <a:gd name="T12" fmla="*/ 0 w 19"/>
                    <a:gd name="T13" fmla="*/ 56 h 59"/>
                    <a:gd name="T14" fmla="*/ 0 w 19"/>
                    <a:gd name="T15" fmla="*/ 59 h 59"/>
                    <a:gd name="T16" fmla="*/ 19 w 19"/>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9">
                      <a:moveTo>
                        <a:pt x="19" y="0"/>
                      </a:moveTo>
                      <a:lnTo>
                        <a:pt x="16" y="8"/>
                      </a:lnTo>
                      <a:lnTo>
                        <a:pt x="16" y="18"/>
                      </a:lnTo>
                      <a:lnTo>
                        <a:pt x="16" y="31"/>
                      </a:lnTo>
                      <a:lnTo>
                        <a:pt x="12" y="37"/>
                      </a:lnTo>
                      <a:lnTo>
                        <a:pt x="5" y="44"/>
                      </a:lnTo>
                      <a:lnTo>
                        <a:pt x="0" y="56"/>
                      </a:lnTo>
                      <a:lnTo>
                        <a:pt x="0" y="59"/>
                      </a:lnTo>
                      <a:lnTo>
                        <a:pt x="19" y="0"/>
                      </a:lnTo>
                      <a:close/>
                    </a:path>
                  </a:pathLst>
                </a:custGeom>
                <a:solidFill>
                  <a:srgbClr val="FFCC66"/>
                </a:solidFill>
                <a:ln w="9525">
                  <a:noFill/>
                  <a:round/>
                  <a:headEnd/>
                  <a:tailEnd/>
                </a:ln>
              </p:spPr>
              <p:txBody>
                <a:bodyPr/>
                <a:lstStyle/>
                <a:p>
                  <a:endParaRPr lang="en-US"/>
                </a:p>
              </p:txBody>
            </p:sp>
            <p:sp>
              <p:nvSpPr>
                <p:cNvPr id="23704" name="Freeform 565"/>
                <p:cNvSpPr>
                  <a:spLocks noChangeAspect="1"/>
                </p:cNvSpPr>
                <p:nvPr/>
              </p:nvSpPr>
              <p:spPr bwMode="auto">
                <a:xfrm>
                  <a:off x="1936" y="3462"/>
                  <a:ext cx="19" cy="59"/>
                </a:xfrm>
                <a:custGeom>
                  <a:avLst/>
                  <a:gdLst>
                    <a:gd name="T0" fmla="*/ 19 w 19"/>
                    <a:gd name="T1" fmla="*/ 0 h 59"/>
                    <a:gd name="T2" fmla="*/ 16 w 19"/>
                    <a:gd name="T3" fmla="*/ 8 h 59"/>
                    <a:gd name="T4" fmla="*/ 16 w 19"/>
                    <a:gd name="T5" fmla="*/ 18 h 59"/>
                    <a:gd name="T6" fmla="*/ 16 w 19"/>
                    <a:gd name="T7" fmla="*/ 31 h 59"/>
                    <a:gd name="T8" fmla="*/ 12 w 19"/>
                    <a:gd name="T9" fmla="*/ 37 h 59"/>
                    <a:gd name="T10" fmla="*/ 5 w 19"/>
                    <a:gd name="T11" fmla="*/ 44 h 59"/>
                    <a:gd name="T12" fmla="*/ 0 w 19"/>
                    <a:gd name="T13" fmla="*/ 56 h 59"/>
                    <a:gd name="T14" fmla="*/ 0 w 19"/>
                    <a:gd name="T15" fmla="*/ 59 h 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59">
                      <a:moveTo>
                        <a:pt x="19" y="0"/>
                      </a:moveTo>
                      <a:lnTo>
                        <a:pt x="16" y="8"/>
                      </a:lnTo>
                      <a:lnTo>
                        <a:pt x="16" y="18"/>
                      </a:lnTo>
                      <a:lnTo>
                        <a:pt x="16" y="31"/>
                      </a:lnTo>
                      <a:lnTo>
                        <a:pt x="12" y="37"/>
                      </a:lnTo>
                      <a:lnTo>
                        <a:pt x="5" y="44"/>
                      </a:lnTo>
                      <a:lnTo>
                        <a:pt x="0" y="56"/>
                      </a:lnTo>
                      <a:lnTo>
                        <a:pt x="0" y="59"/>
                      </a:lnTo>
                    </a:path>
                  </a:pathLst>
                </a:custGeom>
                <a:solidFill>
                  <a:srgbClr val="FFCC66"/>
                </a:solidFill>
                <a:ln w="6350">
                  <a:solidFill>
                    <a:srgbClr val="000000"/>
                  </a:solidFill>
                  <a:prstDash val="solid"/>
                  <a:round/>
                  <a:headEnd/>
                  <a:tailEnd/>
                </a:ln>
              </p:spPr>
              <p:txBody>
                <a:bodyPr/>
                <a:lstStyle/>
                <a:p>
                  <a:endParaRPr lang="en-US"/>
                </a:p>
              </p:txBody>
            </p:sp>
          </p:grpSp>
          <p:grpSp>
            <p:nvGrpSpPr>
              <p:cNvPr id="19" name="Group 566"/>
              <p:cNvGrpSpPr>
                <a:grpSpLocks noChangeAspect="1"/>
              </p:cNvGrpSpPr>
              <p:nvPr/>
            </p:nvGrpSpPr>
            <p:grpSpPr bwMode="auto">
              <a:xfrm>
                <a:off x="1799" y="3388"/>
                <a:ext cx="42" cy="109"/>
                <a:chOff x="1951" y="3468"/>
                <a:chExt cx="18" cy="54"/>
              </a:xfrm>
            </p:grpSpPr>
            <p:sp>
              <p:nvSpPr>
                <p:cNvPr id="23701" name="Freeform 567"/>
                <p:cNvSpPr>
                  <a:spLocks noChangeAspect="1"/>
                </p:cNvSpPr>
                <p:nvPr/>
              </p:nvSpPr>
              <p:spPr bwMode="auto">
                <a:xfrm>
                  <a:off x="1951" y="3468"/>
                  <a:ext cx="18" cy="54"/>
                </a:xfrm>
                <a:custGeom>
                  <a:avLst/>
                  <a:gdLst>
                    <a:gd name="T0" fmla="*/ 18 w 18"/>
                    <a:gd name="T1" fmla="*/ 0 h 54"/>
                    <a:gd name="T2" fmla="*/ 15 w 18"/>
                    <a:gd name="T3" fmla="*/ 3 h 54"/>
                    <a:gd name="T4" fmla="*/ 15 w 18"/>
                    <a:gd name="T5" fmla="*/ 8 h 54"/>
                    <a:gd name="T6" fmla="*/ 15 w 18"/>
                    <a:gd name="T7" fmla="*/ 14 h 54"/>
                    <a:gd name="T8" fmla="*/ 15 w 18"/>
                    <a:gd name="T9" fmla="*/ 25 h 54"/>
                    <a:gd name="T10" fmla="*/ 10 w 18"/>
                    <a:gd name="T11" fmla="*/ 33 h 54"/>
                    <a:gd name="T12" fmla="*/ 3 w 18"/>
                    <a:gd name="T13" fmla="*/ 38 h 54"/>
                    <a:gd name="T14" fmla="*/ 2 w 18"/>
                    <a:gd name="T15" fmla="*/ 48 h 54"/>
                    <a:gd name="T16" fmla="*/ 0 w 18"/>
                    <a:gd name="T17" fmla="*/ 54 h 54"/>
                    <a:gd name="T18" fmla="*/ 18 w 18"/>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54">
                      <a:moveTo>
                        <a:pt x="18" y="0"/>
                      </a:moveTo>
                      <a:lnTo>
                        <a:pt x="15" y="3"/>
                      </a:lnTo>
                      <a:lnTo>
                        <a:pt x="15" y="8"/>
                      </a:lnTo>
                      <a:lnTo>
                        <a:pt x="15" y="14"/>
                      </a:lnTo>
                      <a:lnTo>
                        <a:pt x="15" y="25"/>
                      </a:lnTo>
                      <a:lnTo>
                        <a:pt x="10" y="33"/>
                      </a:lnTo>
                      <a:lnTo>
                        <a:pt x="3" y="38"/>
                      </a:lnTo>
                      <a:lnTo>
                        <a:pt x="2" y="48"/>
                      </a:lnTo>
                      <a:lnTo>
                        <a:pt x="0" y="54"/>
                      </a:lnTo>
                      <a:lnTo>
                        <a:pt x="18" y="0"/>
                      </a:lnTo>
                      <a:close/>
                    </a:path>
                  </a:pathLst>
                </a:custGeom>
                <a:solidFill>
                  <a:srgbClr val="FFCC66"/>
                </a:solidFill>
                <a:ln w="9525">
                  <a:noFill/>
                  <a:round/>
                  <a:headEnd/>
                  <a:tailEnd/>
                </a:ln>
              </p:spPr>
              <p:txBody>
                <a:bodyPr/>
                <a:lstStyle/>
                <a:p>
                  <a:endParaRPr lang="en-US"/>
                </a:p>
              </p:txBody>
            </p:sp>
            <p:sp>
              <p:nvSpPr>
                <p:cNvPr id="23702" name="Freeform 568"/>
                <p:cNvSpPr>
                  <a:spLocks noChangeAspect="1"/>
                </p:cNvSpPr>
                <p:nvPr/>
              </p:nvSpPr>
              <p:spPr bwMode="auto">
                <a:xfrm>
                  <a:off x="1951" y="3468"/>
                  <a:ext cx="18" cy="54"/>
                </a:xfrm>
                <a:custGeom>
                  <a:avLst/>
                  <a:gdLst>
                    <a:gd name="T0" fmla="*/ 18 w 18"/>
                    <a:gd name="T1" fmla="*/ 0 h 54"/>
                    <a:gd name="T2" fmla="*/ 15 w 18"/>
                    <a:gd name="T3" fmla="*/ 3 h 54"/>
                    <a:gd name="T4" fmla="*/ 15 w 18"/>
                    <a:gd name="T5" fmla="*/ 8 h 54"/>
                    <a:gd name="T6" fmla="*/ 15 w 18"/>
                    <a:gd name="T7" fmla="*/ 14 h 54"/>
                    <a:gd name="T8" fmla="*/ 15 w 18"/>
                    <a:gd name="T9" fmla="*/ 25 h 54"/>
                    <a:gd name="T10" fmla="*/ 10 w 18"/>
                    <a:gd name="T11" fmla="*/ 33 h 54"/>
                    <a:gd name="T12" fmla="*/ 3 w 18"/>
                    <a:gd name="T13" fmla="*/ 38 h 54"/>
                    <a:gd name="T14" fmla="*/ 2 w 18"/>
                    <a:gd name="T15" fmla="*/ 48 h 54"/>
                    <a:gd name="T16" fmla="*/ 0 w 18"/>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4">
                      <a:moveTo>
                        <a:pt x="18" y="0"/>
                      </a:moveTo>
                      <a:lnTo>
                        <a:pt x="15" y="3"/>
                      </a:lnTo>
                      <a:lnTo>
                        <a:pt x="15" y="8"/>
                      </a:lnTo>
                      <a:lnTo>
                        <a:pt x="15" y="14"/>
                      </a:lnTo>
                      <a:lnTo>
                        <a:pt x="15" y="25"/>
                      </a:lnTo>
                      <a:lnTo>
                        <a:pt x="10" y="33"/>
                      </a:lnTo>
                      <a:lnTo>
                        <a:pt x="3" y="38"/>
                      </a:lnTo>
                      <a:lnTo>
                        <a:pt x="2" y="48"/>
                      </a:lnTo>
                      <a:lnTo>
                        <a:pt x="0" y="54"/>
                      </a:lnTo>
                    </a:path>
                  </a:pathLst>
                </a:custGeom>
                <a:solidFill>
                  <a:srgbClr val="FFCC66"/>
                </a:solidFill>
                <a:ln w="6350">
                  <a:solidFill>
                    <a:srgbClr val="000000"/>
                  </a:solidFill>
                  <a:prstDash val="solid"/>
                  <a:round/>
                  <a:headEnd/>
                  <a:tailEnd/>
                </a:ln>
              </p:spPr>
              <p:txBody>
                <a:bodyPr/>
                <a:lstStyle/>
                <a:p>
                  <a:endParaRPr lang="en-US"/>
                </a:p>
              </p:txBody>
            </p:sp>
          </p:grpSp>
          <p:grpSp>
            <p:nvGrpSpPr>
              <p:cNvPr id="20" name="Group 569"/>
              <p:cNvGrpSpPr>
                <a:grpSpLocks noChangeAspect="1"/>
              </p:cNvGrpSpPr>
              <p:nvPr/>
            </p:nvGrpSpPr>
            <p:grpSpPr bwMode="auto">
              <a:xfrm>
                <a:off x="1815" y="3399"/>
                <a:ext cx="42" cy="97"/>
                <a:chOff x="1964" y="3476"/>
                <a:chExt cx="15" cy="48"/>
              </a:xfrm>
            </p:grpSpPr>
            <p:sp>
              <p:nvSpPr>
                <p:cNvPr id="23699" name="Freeform 570"/>
                <p:cNvSpPr>
                  <a:spLocks noChangeAspect="1"/>
                </p:cNvSpPr>
                <p:nvPr/>
              </p:nvSpPr>
              <p:spPr bwMode="auto">
                <a:xfrm>
                  <a:off x="1964" y="3476"/>
                  <a:ext cx="15" cy="48"/>
                </a:xfrm>
                <a:custGeom>
                  <a:avLst/>
                  <a:gdLst>
                    <a:gd name="T0" fmla="*/ 15 w 15"/>
                    <a:gd name="T1" fmla="*/ 0 h 48"/>
                    <a:gd name="T2" fmla="*/ 13 w 15"/>
                    <a:gd name="T3" fmla="*/ 1 h 48"/>
                    <a:gd name="T4" fmla="*/ 12 w 15"/>
                    <a:gd name="T5" fmla="*/ 6 h 48"/>
                    <a:gd name="T6" fmla="*/ 13 w 15"/>
                    <a:gd name="T7" fmla="*/ 15 h 48"/>
                    <a:gd name="T8" fmla="*/ 12 w 15"/>
                    <a:gd name="T9" fmla="*/ 25 h 48"/>
                    <a:gd name="T10" fmla="*/ 6 w 15"/>
                    <a:gd name="T11" fmla="*/ 30 h 48"/>
                    <a:gd name="T12" fmla="*/ 0 w 15"/>
                    <a:gd name="T13" fmla="*/ 44 h 48"/>
                    <a:gd name="T14" fmla="*/ 0 w 15"/>
                    <a:gd name="T15" fmla="*/ 48 h 48"/>
                    <a:gd name="T16" fmla="*/ 15 w 15"/>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48">
                      <a:moveTo>
                        <a:pt x="15" y="0"/>
                      </a:moveTo>
                      <a:lnTo>
                        <a:pt x="13" y="1"/>
                      </a:lnTo>
                      <a:lnTo>
                        <a:pt x="12" y="6"/>
                      </a:lnTo>
                      <a:lnTo>
                        <a:pt x="13" y="15"/>
                      </a:lnTo>
                      <a:lnTo>
                        <a:pt x="12" y="25"/>
                      </a:lnTo>
                      <a:lnTo>
                        <a:pt x="6" y="30"/>
                      </a:lnTo>
                      <a:lnTo>
                        <a:pt x="0" y="44"/>
                      </a:lnTo>
                      <a:lnTo>
                        <a:pt x="0" y="48"/>
                      </a:lnTo>
                      <a:lnTo>
                        <a:pt x="15" y="0"/>
                      </a:lnTo>
                      <a:close/>
                    </a:path>
                  </a:pathLst>
                </a:custGeom>
                <a:solidFill>
                  <a:srgbClr val="FFCC66"/>
                </a:solidFill>
                <a:ln w="9525">
                  <a:noFill/>
                  <a:round/>
                  <a:headEnd/>
                  <a:tailEnd/>
                </a:ln>
              </p:spPr>
              <p:txBody>
                <a:bodyPr/>
                <a:lstStyle/>
                <a:p>
                  <a:endParaRPr lang="en-US"/>
                </a:p>
              </p:txBody>
            </p:sp>
            <p:sp>
              <p:nvSpPr>
                <p:cNvPr id="23700" name="Freeform 571"/>
                <p:cNvSpPr>
                  <a:spLocks noChangeAspect="1"/>
                </p:cNvSpPr>
                <p:nvPr/>
              </p:nvSpPr>
              <p:spPr bwMode="auto">
                <a:xfrm>
                  <a:off x="1964" y="3476"/>
                  <a:ext cx="15" cy="48"/>
                </a:xfrm>
                <a:custGeom>
                  <a:avLst/>
                  <a:gdLst>
                    <a:gd name="T0" fmla="*/ 15 w 15"/>
                    <a:gd name="T1" fmla="*/ 0 h 48"/>
                    <a:gd name="T2" fmla="*/ 13 w 15"/>
                    <a:gd name="T3" fmla="*/ 1 h 48"/>
                    <a:gd name="T4" fmla="*/ 12 w 15"/>
                    <a:gd name="T5" fmla="*/ 6 h 48"/>
                    <a:gd name="T6" fmla="*/ 13 w 15"/>
                    <a:gd name="T7" fmla="*/ 15 h 48"/>
                    <a:gd name="T8" fmla="*/ 12 w 15"/>
                    <a:gd name="T9" fmla="*/ 25 h 48"/>
                    <a:gd name="T10" fmla="*/ 6 w 15"/>
                    <a:gd name="T11" fmla="*/ 30 h 48"/>
                    <a:gd name="T12" fmla="*/ 0 w 15"/>
                    <a:gd name="T13" fmla="*/ 44 h 48"/>
                    <a:gd name="T14" fmla="*/ 0 w 15"/>
                    <a:gd name="T15" fmla="*/ 48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8">
                      <a:moveTo>
                        <a:pt x="15" y="0"/>
                      </a:moveTo>
                      <a:lnTo>
                        <a:pt x="13" y="1"/>
                      </a:lnTo>
                      <a:lnTo>
                        <a:pt x="12" y="6"/>
                      </a:lnTo>
                      <a:lnTo>
                        <a:pt x="13" y="15"/>
                      </a:lnTo>
                      <a:lnTo>
                        <a:pt x="12" y="25"/>
                      </a:lnTo>
                      <a:lnTo>
                        <a:pt x="6" y="30"/>
                      </a:lnTo>
                      <a:lnTo>
                        <a:pt x="0" y="44"/>
                      </a:lnTo>
                      <a:lnTo>
                        <a:pt x="0" y="48"/>
                      </a:lnTo>
                    </a:path>
                  </a:pathLst>
                </a:custGeom>
                <a:solidFill>
                  <a:srgbClr val="FFCC66"/>
                </a:solidFill>
                <a:ln w="6350">
                  <a:solidFill>
                    <a:srgbClr val="000000"/>
                  </a:solidFill>
                  <a:prstDash val="solid"/>
                  <a:round/>
                  <a:headEnd/>
                  <a:tailEnd/>
                </a:ln>
              </p:spPr>
              <p:txBody>
                <a:bodyPr/>
                <a:lstStyle/>
                <a:p>
                  <a:endParaRPr lang="en-US"/>
                </a:p>
              </p:txBody>
            </p:sp>
          </p:grpSp>
          <p:grpSp>
            <p:nvGrpSpPr>
              <p:cNvPr id="21" name="Group 572"/>
              <p:cNvGrpSpPr>
                <a:grpSpLocks noChangeAspect="1"/>
              </p:cNvGrpSpPr>
              <p:nvPr/>
            </p:nvGrpSpPr>
            <p:grpSpPr bwMode="auto">
              <a:xfrm>
                <a:off x="1832" y="3410"/>
                <a:ext cx="42" cy="75"/>
                <a:chOff x="1978" y="3484"/>
                <a:chExt cx="11" cy="37"/>
              </a:xfrm>
            </p:grpSpPr>
            <p:sp>
              <p:nvSpPr>
                <p:cNvPr id="23697" name="Freeform 573"/>
                <p:cNvSpPr>
                  <a:spLocks noChangeAspect="1"/>
                </p:cNvSpPr>
                <p:nvPr/>
              </p:nvSpPr>
              <p:spPr bwMode="auto">
                <a:xfrm>
                  <a:off x="1978" y="3484"/>
                  <a:ext cx="11" cy="37"/>
                </a:xfrm>
                <a:custGeom>
                  <a:avLst/>
                  <a:gdLst>
                    <a:gd name="T0" fmla="*/ 11 w 11"/>
                    <a:gd name="T1" fmla="*/ 0 h 37"/>
                    <a:gd name="T2" fmla="*/ 9 w 11"/>
                    <a:gd name="T3" fmla="*/ 5 h 37"/>
                    <a:gd name="T4" fmla="*/ 9 w 11"/>
                    <a:gd name="T5" fmla="*/ 11 h 37"/>
                    <a:gd name="T6" fmla="*/ 4 w 11"/>
                    <a:gd name="T7" fmla="*/ 19 h 37"/>
                    <a:gd name="T8" fmla="*/ 0 w 11"/>
                    <a:gd name="T9" fmla="*/ 21 h 37"/>
                    <a:gd name="T10" fmla="*/ 1 w 11"/>
                    <a:gd name="T11" fmla="*/ 30 h 37"/>
                    <a:gd name="T12" fmla="*/ 0 w 11"/>
                    <a:gd name="T13" fmla="*/ 37 h 37"/>
                    <a:gd name="T14" fmla="*/ 11 w 11"/>
                    <a:gd name="T15" fmla="*/ 0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37">
                      <a:moveTo>
                        <a:pt x="11" y="0"/>
                      </a:moveTo>
                      <a:lnTo>
                        <a:pt x="9" y="5"/>
                      </a:lnTo>
                      <a:lnTo>
                        <a:pt x="9" y="11"/>
                      </a:lnTo>
                      <a:lnTo>
                        <a:pt x="4" y="19"/>
                      </a:lnTo>
                      <a:lnTo>
                        <a:pt x="0" y="21"/>
                      </a:lnTo>
                      <a:lnTo>
                        <a:pt x="1" y="30"/>
                      </a:lnTo>
                      <a:lnTo>
                        <a:pt x="0" y="37"/>
                      </a:lnTo>
                      <a:lnTo>
                        <a:pt x="11" y="0"/>
                      </a:lnTo>
                      <a:close/>
                    </a:path>
                  </a:pathLst>
                </a:custGeom>
                <a:solidFill>
                  <a:srgbClr val="FFCC66"/>
                </a:solidFill>
                <a:ln w="9525">
                  <a:noFill/>
                  <a:round/>
                  <a:headEnd/>
                  <a:tailEnd/>
                </a:ln>
              </p:spPr>
              <p:txBody>
                <a:bodyPr/>
                <a:lstStyle/>
                <a:p>
                  <a:endParaRPr lang="en-US"/>
                </a:p>
              </p:txBody>
            </p:sp>
            <p:sp>
              <p:nvSpPr>
                <p:cNvPr id="23698" name="Freeform 574"/>
                <p:cNvSpPr>
                  <a:spLocks noChangeAspect="1"/>
                </p:cNvSpPr>
                <p:nvPr/>
              </p:nvSpPr>
              <p:spPr bwMode="auto">
                <a:xfrm>
                  <a:off x="1978" y="3484"/>
                  <a:ext cx="11" cy="37"/>
                </a:xfrm>
                <a:custGeom>
                  <a:avLst/>
                  <a:gdLst>
                    <a:gd name="T0" fmla="*/ 11 w 11"/>
                    <a:gd name="T1" fmla="*/ 0 h 37"/>
                    <a:gd name="T2" fmla="*/ 9 w 11"/>
                    <a:gd name="T3" fmla="*/ 5 h 37"/>
                    <a:gd name="T4" fmla="*/ 9 w 11"/>
                    <a:gd name="T5" fmla="*/ 11 h 37"/>
                    <a:gd name="T6" fmla="*/ 4 w 11"/>
                    <a:gd name="T7" fmla="*/ 19 h 37"/>
                    <a:gd name="T8" fmla="*/ 0 w 11"/>
                    <a:gd name="T9" fmla="*/ 21 h 37"/>
                    <a:gd name="T10" fmla="*/ 1 w 11"/>
                    <a:gd name="T11" fmla="*/ 30 h 37"/>
                    <a:gd name="T12" fmla="*/ 0 w 11"/>
                    <a:gd name="T13" fmla="*/ 3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37">
                      <a:moveTo>
                        <a:pt x="11" y="0"/>
                      </a:moveTo>
                      <a:lnTo>
                        <a:pt x="9" y="5"/>
                      </a:lnTo>
                      <a:lnTo>
                        <a:pt x="9" y="11"/>
                      </a:lnTo>
                      <a:lnTo>
                        <a:pt x="4" y="19"/>
                      </a:lnTo>
                      <a:lnTo>
                        <a:pt x="0" y="21"/>
                      </a:lnTo>
                      <a:lnTo>
                        <a:pt x="1" y="30"/>
                      </a:lnTo>
                      <a:lnTo>
                        <a:pt x="0" y="37"/>
                      </a:lnTo>
                    </a:path>
                  </a:pathLst>
                </a:custGeom>
                <a:solidFill>
                  <a:srgbClr val="FFCC66"/>
                </a:solidFill>
                <a:ln w="6350">
                  <a:solidFill>
                    <a:srgbClr val="000000"/>
                  </a:solidFill>
                  <a:prstDash val="solid"/>
                  <a:round/>
                  <a:headEnd/>
                  <a:tailEnd/>
                </a:ln>
              </p:spPr>
              <p:txBody>
                <a:bodyPr/>
                <a:lstStyle/>
                <a:p>
                  <a:endParaRPr lang="en-US"/>
                </a:p>
              </p:txBody>
            </p:sp>
          </p:grpSp>
          <p:sp>
            <p:nvSpPr>
              <p:cNvPr id="23635" name="Freeform 575"/>
              <p:cNvSpPr>
                <a:spLocks noChangeAspect="1"/>
              </p:cNvSpPr>
              <p:nvPr/>
            </p:nvSpPr>
            <p:spPr bwMode="auto">
              <a:xfrm>
                <a:off x="1634" y="3373"/>
                <a:ext cx="149" cy="129"/>
              </a:xfrm>
              <a:custGeom>
                <a:avLst/>
                <a:gdLst>
                  <a:gd name="T0" fmla="*/ 147 w 79"/>
                  <a:gd name="T1" fmla="*/ 0 h 64"/>
                  <a:gd name="T2" fmla="*/ 149 w 79"/>
                  <a:gd name="T3" fmla="*/ 8 h 64"/>
                  <a:gd name="T4" fmla="*/ 143 w 79"/>
                  <a:gd name="T5" fmla="*/ 20 h 64"/>
                  <a:gd name="T6" fmla="*/ 134 w 79"/>
                  <a:gd name="T7" fmla="*/ 28 h 64"/>
                  <a:gd name="T8" fmla="*/ 130 w 79"/>
                  <a:gd name="T9" fmla="*/ 30 h 64"/>
                  <a:gd name="T10" fmla="*/ 134 w 79"/>
                  <a:gd name="T11" fmla="*/ 42 h 64"/>
                  <a:gd name="T12" fmla="*/ 138 w 79"/>
                  <a:gd name="T13" fmla="*/ 54 h 64"/>
                  <a:gd name="T14" fmla="*/ 134 w 79"/>
                  <a:gd name="T15" fmla="*/ 69 h 64"/>
                  <a:gd name="T16" fmla="*/ 130 w 79"/>
                  <a:gd name="T17" fmla="*/ 79 h 64"/>
                  <a:gd name="T18" fmla="*/ 128 w 79"/>
                  <a:gd name="T19" fmla="*/ 85 h 64"/>
                  <a:gd name="T20" fmla="*/ 134 w 79"/>
                  <a:gd name="T21" fmla="*/ 93 h 64"/>
                  <a:gd name="T22" fmla="*/ 134 w 79"/>
                  <a:gd name="T23" fmla="*/ 103 h 64"/>
                  <a:gd name="T24" fmla="*/ 130 w 79"/>
                  <a:gd name="T25" fmla="*/ 113 h 64"/>
                  <a:gd name="T26" fmla="*/ 117 w 79"/>
                  <a:gd name="T27" fmla="*/ 113 h 64"/>
                  <a:gd name="T28" fmla="*/ 109 w 79"/>
                  <a:gd name="T29" fmla="*/ 103 h 64"/>
                  <a:gd name="T30" fmla="*/ 104 w 79"/>
                  <a:gd name="T31" fmla="*/ 95 h 64"/>
                  <a:gd name="T32" fmla="*/ 104 w 79"/>
                  <a:gd name="T33" fmla="*/ 89 h 64"/>
                  <a:gd name="T34" fmla="*/ 100 w 79"/>
                  <a:gd name="T35" fmla="*/ 85 h 64"/>
                  <a:gd name="T36" fmla="*/ 98 w 79"/>
                  <a:gd name="T37" fmla="*/ 97 h 64"/>
                  <a:gd name="T38" fmla="*/ 87 w 79"/>
                  <a:gd name="T39" fmla="*/ 101 h 64"/>
                  <a:gd name="T40" fmla="*/ 81 w 79"/>
                  <a:gd name="T41" fmla="*/ 101 h 64"/>
                  <a:gd name="T42" fmla="*/ 75 w 79"/>
                  <a:gd name="T43" fmla="*/ 93 h 64"/>
                  <a:gd name="T44" fmla="*/ 74 w 79"/>
                  <a:gd name="T45" fmla="*/ 85 h 64"/>
                  <a:gd name="T46" fmla="*/ 77 w 79"/>
                  <a:gd name="T47" fmla="*/ 89 h 64"/>
                  <a:gd name="T48" fmla="*/ 75 w 79"/>
                  <a:gd name="T49" fmla="*/ 99 h 64"/>
                  <a:gd name="T50" fmla="*/ 68 w 79"/>
                  <a:gd name="T51" fmla="*/ 105 h 64"/>
                  <a:gd name="T52" fmla="*/ 58 w 79"/>
                  <a:gd name="T53" fmla="*/ 113 h 64"/>
                  <a:gd name="T54" fmla="*/ 55 w 79"/>
                  <a:gd name="T55" fmla="*/ 107 h 64"/>
                  <a:gd name="T56" fmla="*/ 51 w 79"/>
                  <a:gd name="T57" fmla="*/ 99 h 64"/>
                  <a:gd name="T58" fmla="*/ 45 w 79"/>
                  <a:gd name="T59" fmla="*/ 101 h 64"/>
                  <a:gd name="T60" fmla="*/ 41 w 79"/>
                  <a:gd name="T61" fmla="*/ 107 h 64"/>
                  <a:gd name="T62" fmla="*/ 28 w 79"/>
                  <a:gd name="T63" fmla="*/ 113 h 64"/>
                  <a:gd name="T64" fmla="*/ 23 w 79"/>
                  <a:gd name="T65" fmla="*/ 117 h 64"/>
                  <a:gd name="T66" fmla="*/ 15 w 79"/>
                  <a:gd name="T67" fmla="*/ 119 h 64"/>
                  <a:gd name="T68" fmla="*/ 11 w 79"/>
                  <a:gd name="T69" fmla="*/ 123 h 64"/>
                  <a:gd name="T70" fmla="*/ 6 w 79"/>
                  <a:gd name="T71" fmla="*/ 125 h 64"/>
                  <a:gd name="T72" fmla="*/ 4 w 79"/>
                  <a:gd name="T73" fmla="*/ 129 h 64"/>
                  <a:gd name="T74" fmla="*/ 0 w 79"/>
                  <a:gd name="T75" fmla="*/ 127 h 64"/>
                  <a:gd name="T76" fmla="*/ 0 w 79"/>
                  <a:gd name="T77" fmla="*/ 117 h 64"/>
                  <a:gd name="T78" fmla="*/ 6 w 79"/>
                  <a:gd name="T79" fmla="*/ 113 h 64"/>
                  <a:gd name="T80" fmla="*/ 11 w 79"/>
                  <a:gd name="T81" fmla="*/ 107 h 64"/>
                  <a:gd name="T82" fmla="*/ 21 w 79"/>
                  <a:gd name="T83" fmla="*/ 105 h 64"/>
                  <a:gd name="T84" fmla="*/ 26 w 79"/>
                  <a:gd name="T85" fmla="*/ 97 h 64"/>
                  <a:gd name="T86" fmla="*/ 30 w 79"/>
                  <a:gd name="T87" fmla="*/ 89 h 64"/>
                  <a:gd name="T88" fmla="*/ 30 w 79"/>
                  <a:gd name="T89" fmla="*/ 77 h 64"/>
                  <a:gd name="T90" fmla="*/ 28 w 79"/>
                  <a:gd name="T91" fmla="*/ 65 h 64"/>
                  <a:gd name="T92" fmla="*/ 25 w 79"/>
                  <a:gd name="T93" fmla="*/ 56 h 64"/>
                  <a:gd name="T94" fmla="*/ 34 w 79"/>
                  <a:gd name="T95" fmla="*/ 46 h 64"/>
                  <a:gd name="T96" fmla="*/ 49 w 79"/>
                  <a:gd name="T97" fmla="*/ 38 h 64"/>
                  <a:gd name="T98" fmla="*/ 72 w 79"/>
                  <a:gd name="T99" fmla="*/ 28 h 64"/>
                  <a:gd name="T100" fmla="*/ 89 w 79"/>
                  <a:gd name="T101" fmla="*/ 22 h 64"/>
                  <a:gd name="T102" fmla="*/ 109 w 79"/>
                  <a:gd name="T103" fmla="*/ 18 h 64"/>
                  <a:gd name="T104" fmla="*/ 134 w 79"/>
                  <a:gd name="T105" fmla="*/ 12 h 64"/>
                  <a:gd name="T106" fmla="*/ 147 w 79"/>
                  <a:gd name="T107" fmla="*/ 0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 h="64">
                    <a:moveTo>
                      <a:pt x="78" y="0"/>
                    </a:moveTo>
                    <a:lnTo>
                      <a:pt x="79" y="4"/>
                    </a:lnTo>
                    <a:lnTo>
                      <a:pt x="76" y="10"/>
                    </a:lnTo>
                    <a:lnTo>
                      <a:pt x="71" y="14"/>
                    </a:lnTo>
                    <a:lnTo>
                      <a:pt x="69" y="15"/>
                    </a:lnTo>
                    <a:lnTo>
                      <a:pt x="71" y="21"/>
                    </a:lnTo>
                    <a:lnTo>
                      <a:pt x="73" y="27"/>
                    </a:lnTo>
                    <a:lnTo>
                      <a:pt x="71" y="34"/>
                    </a:lnTo>
                    <a:lnTo>
                      <a:pt x="69" y="39"/>
                    </a:lnTo>
                    <a:lnTo>
                      <a:pt x="68" y="42"/>
                    </a:lnTo>
                    <a:lnTo>
                      <a:pt x="71" y="46"/>
                    </a:lnTo>
                    <a:lnTo>
                      <a:pt x="71" y="51"/>
                    </a:lnTo>
                    <a:lnTo>
                      <a:pt x="69" y="56"/>
                    </a:lnTo>
                    <a:lnTo>
                      <a:pt x="62" y="56"/>
                    </a:lnTo>
                    <a:lnTo>
                      <a:pt x="58" y="51"/>
                    </a:lnTo>
                    <a:lnTo>
                      <a:pt x="55" y="47"/>
                    </a:lnTo>
                    <a:lnTo>
                      <a:pt x="55" y="44"/>
                    </a:lnTo>
                    <a:lnTo>
                      <a:pt x="53" y="42"/>
                    </a:lnTo>
                    <a:lnTo>
                      <a:pt x="52" y="48"/>
                    </a:lnTo>
                    <a:lnTo>
                      <a:pt x="46" y="50"/>
                    </a:lnTo>
                    <a:lnTo>
                      <a:pt x="43" y="50"/>
                    </a:lnTo>
                    <a:lnTo>
                      <a:pt x="40" y="46"/>
                    </a:lnTo>
                    <a:lnTo>
                      <a:pt x="39" y="42"/>
                    </a:lnTo>
                    <a:lnTo>
                      <a:pt x="41" y="44"/>
                    </a:lnTo>
                    <a:lnTo>
                      <a:pt x="40" y="49"/>
                    </a:lnTo>
                    <a:lnTo>
                      <a:pt x="36" y="52"/>
                    </a:lnTo>
                    <a:lnTo>
                      <a:pt x="31" y="56"/>
                    </a:lnTo>
                    <a:lnTo>
                      <a:pt x="29" y="53"/>
                    </a:lnTo>
                    <a:lnTo>
                      <a:pt x="27" y="49"/>
                    </a:lnTo>
                    <a:lnTo>
                      <a:pt x="24" y="50"/>
                    </a:lnTo>
                    <a:lnTo>
                      <a:pt x="22" y="53"/>
                    </a:lnTo>
                    <a:lnTo>
                      <a:pt x="15" y="56"/>
                    </a:lnTo>
                    <a:lnTo>
                      <a:pt x="12" y="58"/>
                    </a:lnTo>
                    <a:lnTo>
                      <a:pt x="8" y="59"/>
                    </a:lnTo>
                    <a:lnTo>
                      <a:pt x="6" y="61"/>
                    </a:lnTo>
                    <a:lnTo>
                      <a:pt x="3" y="62"/>
                    </a:lnTo>
                    <a:lnTo>
                      <a:pt x="2" y="64"/>
                    </a:lnTo>
                    <a:lnTo>
                      <a:pt x="0" y="63"/>
                    </a:lnTo>
                    <a:lnTo>
                      <a:pt x="0" y="58"/>
                    </a:lnTo>
                    <a:lnTo>
                      <a:pt x="3" y="56"/>
                    </a:lnTo>
                    <a:lnTo>
                      <a:pt x="6" y="53"/>
                    </a:lnTo>
                    <a:lnTo>
                      <a:pt x="11" y="52"/>
                    </a:lnTo>
                    <a:lnTo>
                      <a:pt x="14" y="48"/>
                    </a:lnTo>
                    <a:lnTo>
                      <a:pt x="16" y="44"/>
                    </a:lnTo>
                    <a:lnTo>
                      <a:pt x="16" y="38"/>
                    </a:lnTo>
                    <a:lnTo>
                      <a:pt x="15" y="32"/>
                    </a:lnTo>
                    <a:lnTo>
                      <a:pt x="13" y="28"/>
                    </a:lnTo>
                    <a:lnTo>
                      <a:pt x="18" y="23"/>
                    </a:lnTo>
                    <a:lnTo>
                      <a:pt x="26" y="19"/>
                    </a:lnTo>
                    <a:lnTo>
                      <a:pt x="38" y="14"/>
                    </a:lnTo>
                    <a:lnTo>
                      <a:pt x="47" y="11"/>
                    </a:lnTo>
                    <a:lnTo>
                      <a:pt x="58" y="9"/>
                    </a:lnTo>
                    <a:lnTo>
                      <a:pt x="71" y="6"/>
                    </a:lnTo>
                    <a:lnTo>
                      <a:pt x="78" y="0"/>
                    </a:lnTo>
                    <a:close/>
                  </a:path>
                </a:pathLst>
              </a:custGeom>
              <a:solidFill>
                <a:srgbClr val="FFCC66"/>
              </a:solidFill>
              <a:ln w="6350">
                <a:solidFill>
                  <a:srgbClr val="000000"/>
                </a:solidFill>
                <a:prstDash val="solid"/>
                <a:round/>
                <a:headEnd/>
                <a:tailEnd/>
              </a:ln>
            </p:spPr>
            <p:txBody>
              <a:bodyPr/>
              <a:lstStyle/>
              <a:p>
                <a:endParaRPr lang="en-US"/>
              </a:p>
            </p:txBody>
          </p:sp>
          <p:sp>
            <p:nvSpPr>
              <p:cNvPr id="23636" name="Freeform 576"/>
              <p:cNvSpPr>
                <a:spLocks noChangeAspect="1"/>
              </p:cNvSpPr>
              <p:nvPr/>
            </p:nvSpPr>
            <p:spPr bwMode="auto">
              <a:xfrm>
                <a:off x="1644" y="3429"/>
                <a:ext cx="42" cy="37"/>
              </a:xfrm>
              <a:custGeom>
                <a:avLst/>
                <a:gdLst>
                  <a:gd name="T0" fmla="*/ 42 w 6"/>
                  <a:gd name="T1" fmla="*/ 0 h 10"/>
                  <a:gd name="T2" fmla="*/ 21 w 6"/>
                  <a:gd name="T3" fmla="*/ 4 h 10"/>
                  <a:gd name="T4" fmla="*/ 0 w 6"/>
                  <a:gd name="T5" fmla="*/ 19 h 10"/>
                  <a:gd name="T6" fmla="*/ 0 w 6"/>
                  <a:gd name="T7" fmla="*/ 37 h 10"/>
                  <a:gd name="T8" fmla="*/ 21 w 6"/>
                  <a:gd name="T9" fmla="*/ 30 h 10"/>
                  <a:gd name="T10" fmla="*/ 35 w 6"/>
                  <a:gd name="T11" fmla="*/ 19 h 10"/>
                  <a:gd name="T12" fmla="*/ 42 w 6"/>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6" y="0"/>
                    </a:moveTo>
                    <a:lnTo>
                      <a:pt x="3" y="1"/>
                    </a:lnTo>
                    <a:lnTo>
                      <a:pt x="0" y="5"/>
                    </a:lnTo>
                    <a:lnTo>
                      <a:pt x="0" y="10"/>
                    </a:lnTo>
                    <a:lnTo>
                      <a:pt x="3" y="8"/>
                    </a:lnTo>
                    <a:lnTo>
                      <a:pt x="5" y="5"/>
                    </a:lnTo>
                    <a:lnTo>
                      <a:pt x="6" y="0"/>
                    </a:lnTo>
                    <a:close/>
                  </a:path>
                </a:pathLst>
              </a:custGeom>
              <a:solidFill>
                <a:srgbClr val="FFCC66"/>
              </a:solidFill>
              <a:ln w="6350">
                <a:solidFill>
                  <a:srgbClr val="000000"/>
                </a:solidFill>
                <a:prstDash val="solid"/>
                <a:round/>
                <a:headEnd/>
                <a:tailEnd/>
              </a:ln>
            </p:spPr>
            <p:txBody>
              <a:bodyPr/>
              <a:lstStyle/>
              <a:p>
                <a:endParaRPr lang="en-US"/>
              </a:p>
            </p:txBody>
          </p:sp>
          <p:sp>
            <p:nvSpPr>
              <p:cNvPr id="23637" name="Freeform 577"/>
              <p:cNvSpPr>
                <a:spLocks noChangeAspect="1"/>
              </p:cNvSpPr>
              <p:nvPr/>
            </p:nvSpPr>
            <p:spPr bwMode="auto">
              <a:xfrm>
                <a:off x="1724" y="3501"/>
                <a:ext cx="52" cy="65"/>
              </a:xfrm>
              <a:custGeom>
                <a:avLst/>
                <a:gdLst>
                  <a:gd name="T0" fmla="*/ 0 w 28"/>
                  <a:gd name="T1" fmla="*/ 0 h 32"/>
                  <a:gd name="T2" fmla="*/ 13 w 28"/>
                  <a:gd name="T3" fmla="*/ 14 h 32"/>
                  <a:gd name="T4" fmla="*/ 20 w 28"/>
                  <a:gd name="T5" fmla="*/ 26 h 32"/>
                  <a:gd name="T6" fmla="*/ 33 w 28"/>
                  <a:gd name="T7" fmla="*/ 35 h 32"/>
                  <a:gd name="T8" fmla="*/ 46 w 28"/>
                  <a:gd name="T9" fmla="*/ 57 h 32"/>
                  <a:gd name="T10" fmla="*/ 52 w 28"/>
                  <a:gd name="T11" fmla="*/ 65 h 32"/>
                  <a:gd name="T12" fmla="*/ 48 w 28"/>
                  <a:gd name="T13" fmla="*/ 49 h 32"/>
                  <a:gd name="T14" fmla="*/ 37 w 28"/>
                  <a:gd name="T15" fmla="*/ 37 h 32"/>
                  <a:gd name="T16" fmla="*/ 26 w 28"/>
                  <a:gd name="T17" fmla="*/ 24 h 32"/>
                  <a:gd name="T18" fmla="*/ 19 w 28"/>
                  <a:gd name="T19" fmla="*/ 14 h 32"/>
                  <a:gd name="T20" fmla="*/ 13 w 28"/>
                  <a:gd name="T21" fmla="*/ 4 h 32"/>
                  <a:gd name="T22" fmla="*/ 0 w 28"/>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32">
                    <a:moveTo>
                      <a:pt x="0" y="0"/>
                    </a:moveTo>
                    <a:lnTo>
                      <a:pt x="7" y="7"/>
                    </a:lnTo>
                    <a:lnTo>
                      <a:pt x="11" y="13"/>
                    </a:lnTo>
                    <a:lnTo>
                      <a:pt x="18" y="17"/>
                    </a:lnTo>
                    <a:lnTo>
                      <a:pt x="25" y="28"/>
                    </a:lnTo>
                    <a:lnTo>
                      <a:pt x="28" y="32"/>
                    </a:lnTo>
                    <a:lnTo>
                      <a:pt x="26" y="24"/>
                    </a:lnTo>
                    <a:lnTo>
                      <a:pt x="20" y="18"/>
                    </a:lnTo>
                    <a:lnTo>
                      <a:pt x="14" y="12"/>
                    </a:lnTo>
                    <a:lnTo>
                      <a:pt x="10" y="7"/>
                    </a:lnTo>
                    <a:lnTo>
                      <a:pt x="7" y="2"/>
                    </a:lnTo>
                    <a:lnTo>
                      <a:pt x="0" y="0"/>
                    </a:lnTo>
                    <a:close/>
                  </a:path>
                </a:pathLst>
              </a:custGeom>
              <a:solidFill>
                <a:srgbClr val="FFCC66"/>
              </a:solidFill>
              <a:ln w="6350">
                <a:solidFill>
                  <a:srgbClr val="000000"/>
                </a:solidFill>
                <a:prstDash val="solid"/>
                <a:round/>
                <a:headEnd/>
                <a:tailEnd/>
              </a:ln>
            </p:spPr>
            <p:txBody>
              <a:bodyPr/>
              <a:lstStyle/>
              <a:p>
                <a:endParaRPr lang="en-US"/>
              </a:p>
            </p:txBody>
          </p:sp>
          <p:sp>
            <p:nvSpPr>
              <p:cNvPr id="23638" name="Freeform 578"/>
              <p:cNvSpPr>
                <a:spLocks noChangeAspect="1"/>
              </p:cNvSpPr>
              <p:nvPr/>
            </p:nvSpPr>
            <p:spPr bwMode="auto">
              <a:xfrm>
                <a:off x="1737" y="3504"/>
                <a:ext cx="42" cy="53"/>
              </a:xfrm>
              <a:custGeom>
                <a:avLst/>
                <a:gdLst>
                  <a:gd name="T0" fmla="*/ 0 w 22"/>
                  <a:gd name="T1" fmla="*/ 0 h 26"/>
                  <a:gd name="T2" fmla="*/ 8 w 22"/>
                  <a:gd name="T3" fmla="*/ 14 h 26"/>
                  <a:gd name="T4" fmla="*/ 11 w 22"/>
                  <a:gd name="T5" fmla="*/ 24 h 26"/>
                  <a:gd name="T6" fmla="*/ 11 w 22"/>
                  <a:gd name="T7" fmla="*/ 33 h 26"/>
                  <a:gd name="T8" fmla="*/ 25 w 22"/>
                  <a:gd name="T9" fmla="*/ 37 h 26"/>
                  <a:gd name="T10" fmla="*/ 34 w 22"/>
                  <a:gd name="T11" fmla="*/ 41 h 26"/>
                  <a:gd name="T12" fmla="*/ 38 w 22"/>
                  <a:gd name="T13" fmla="*/ 49 h 26"/>
                  <a:gd name="T14" fmla="*/ 32 w 22"/>
                  <a:gd name="T15" fmla="*/ 53 h 26"/>
                  <a:gd name="T16" fmla="*/ 42 w 22"/>
                  <a:gd name="T17" fmla="*/ 51 h 26"/>
                  <a:gd name="T18" fmla="*/ 40 w 22"/>
                  <a:gd name="T19" fmla="*/ 41 h 26"/>
                  <a:gd name="T20" fmla="*/ 31 w 22"/>
                  <a:gd name="T21" fmla="*/ 35 h 26"/>
                  <a:gd name="T22" fmla="*/ 19 w 22"/>
                  <a:gd name="T23" fmla="*/ 29 h 26"/>
                  <a:gd name="T24" fmla="*/ 15 w 22"/>
                  <a:gd name="T25" fmla="*/ 22 h 26"/>
                  <a:gd name="T26" fmla="*/ 11 w 22"/>
                  <a:gd name="T27" fmla="*/ 10 h 26"/>
                  <a:gd name="T28" fmla="*/ 8 w 22"/>
                  <a:gd name="T29" fmla="*/ 0 h 26"/>
                  <a:gd name="T30" fmla="*/ 0 w 22"/>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26">
                    <a:moveTo>
                      <a:pt x="0" y="0"/>
                    </a:moveTo>
                    <a:lnTo>
                      <a:pt x="4" y="7"/>
                    </a:lnTo>
                    <a:lnTo>
                      <a:pt x="6" y="12"/>
                    </a:lnTo>
                    <a:lnTo>
                      <a:pt x="6" y="16"/>
                    </a:lnTo>
                    <a:lnTo>
                      <a:pt x="13" y="18"/>
                    </a:lnTo>
                    <a:lnTo>
                      <a:pt x="18" y="20"/>
                    </a:lnTo>
                    <a:lnTo>
                      <a:pt x="20" y="24"/>
                    </a:lnTo>
                    <a:lnTo>
                      <a:pt x="17" y="26"/>
                    </a:lnTo>
                    <a:lnTo>
                      <a:pt x="22" y="25"/>
                    </a:lnTo>
                    <a:lnTo>
                      <a:pt x="21" y="20"/>
                    </a:lnTo>
                    <a:lnTo>
                      <a:pt x="16" y="17"/>
                    </a:lnTo>
                    <a:lnTo>
                      <a:pt x="10" y="14"/>
                    </a:lnTo>
                    <a:lnTo>
                      <a:pt x="8" y="11"/>
                    </a:lnTo>
                    <a:lnTo>
                      <a:pt x="6" y="5"/>
                    </a:lnTo>
                    <a:lnTo>
                      <a:pt x="4" y="0"/>
                    </a:lnTo>
                    <a:lnTo>
                      <a:pt x="0" y="0"/>
                    </a:lnTo>
                    <a:close/>
                  </a:path>
                </a:pathLst>
              </a:custGeom>
              <a:solidFill>
                <a:srgbClr val="FFCC66"/>
              </a:solidFill>
              <a:ln w="6350">
                <a:solidFill>
                  <a:srgbClr val="000000"/>
                </a:solidFill>
                <a:prstDash val="solid"/>
                <a:round/>
                <a:headEnd/>
                <a:tailEnd/>
              </a:ln>
            </p:spPr>
            <p:txBody>
              <a:bodyPr/>
              <a:lstStyle/>
              <a:p>
                <a:endParaRPr lang="en-US"/>
              </a:p>
            </p:txBody>
          </p:sp>
          <p:sp>
            <p:nvSpPr>
              <p:cNvPr id="23639" name="Freeform 579"/>
              <p:cNvSpPr>
                <a:spLocks noChangeAspect="1"/>
              </p:cNvSpPr>
              <p:nvPr/>
            </p:nvSpPr>
            <p:spPr bwMode="auto">
              <a:xfrm>
                <a:off x="1634" y="3451"/>
                <a:ext cx="109" cy="132"/>
              </a:xfrm>
              <a:custGeom>
                <a:avLst/>
                <a:gdLst>
                  <a:gd name="T0" fmla="*/ 0 w 58"/>
                  <a:gd name="T1" fmla="*/ 12 h 65"/>
                  <a:gd name="T2" fmla="*/ 8 w 58"/>
                  <a:gd name="T3" fmla="*/ 24 h 65"/>
                  <a:gd name="T4" fmla="*/ 26 w 58"/>
                  <a:gd name="T5" fmla="*/ 41 h 65"/>
                  <a:gd name="T6" fmla="*/ 34 w 58"/>
                  <a:gd name="T7" fmla="*/ 57 h 65"/>
                  <a:gd name="T8" fmla="*/ 47 w 58"/>
                  <a:gd name="T9" fmla="*/ 65 h 65"/>
                  <a:gd name="T10" fmla="*/ 51 w 58"/>
                  <a:gd name="T11" fmla="*/ 67 h 65"/>
                  <a:gd name="T12" fmla="*/ 56 w 58"/>
                  <a:gd name="T13" fmla="*/ 75 h 65"/>
                  <a:gd name="T14" fmla="*/ 66 w 58"/>
                  <a:gd name="T15" fmla="*/ 67 h 65"/>
                  <a:gd name="T16" fmla="*/ 70 w 58"/>
                  <a:gd name="T17" fmla="*/ 57 h 65"/>
                  <a:gd name="T18" fmla="*/ 73 w 58"/>
                  <a:gd name="T19" fmla="*/ 49 h 65"/>
                  <a:gd name="T20" fmla="*/ 73 w 58"/>
                  <a:gd name="T21" fmla="*/ 67 h 65"/>
                  <a:gd name="T22" fmla="*/ 73 w 58"/>
                  <a:gd name="T23" fmla="*/ 79 h 65"/>
                  <a:gd name="T24" fmla="*/ 75 w 58"/>
                  <a:gd name="T25" fmla="*/ 89 h 65"/>
                  <a:gd name="T26" fmla="*/ 81 w 58"/>
                  <a:gd name="T27" fmla="*/ 95 h 65"/>
                  <a:gd name="T28" fmla="*/ 86 w 58"/>
                  <a:gd name="T29" fmla="*/ 102 h 65"/>
                  <a:gd name="T30" fmla="*/ 92 w 58"/>
                  <a:gd name="T31" fmla="*/ 112 h 65"/>
                  <a:gd name="T32" fmla="*/ 98 w 58"/>
                  <a:gd name="T33" fmla="*/ 114 h 65"/>
                  <a:gd name="T34" fmla="*/ 101 w 58"/>
                  <a:gd name="T35" fmla="*/ 120 h 65"/>
                  <a:gd name="T36" fmla="*/ 98 w 58"/>
                  <a:gd name="T37" fmla="*/ 128 h 65"/>
                  <a:gd name="T38" fmla="*/ 88 w 58"/>
                  <a:gd name="T39" fmla="*/ 128 h 65"/>
                  <a:gd name="T40" fmla="*/ 96 w 58"/>
                  <a:gd name="T41" fmla="*/ 132 h 65"/>
                  <a:gd name="T42" fmla="*/ 103 w 58"/>
                  <a:gd name="T43" fmla="*/ 128 h 65"/>
                  <a:gd name="T44" fmla="*/ 109 w 58"/>
                  <a:gd name="T45" fmla="*/ 124 h 65"/>
                  <a:gd name="T46" fmla="*/ 105 w 58"/>
                  <a:gd name="T47" fmla="*/ 112 h 65"/>
                  <a:gd name="T48" fmla="*/ 100 w 58"/>
                  <a:gd name="T49" fmla="*/ 106 h 65"/>
                  <a:gd name="T50" fmla="*/ 90 w 58"/>
                  <a:gd name="T51" fmla="*/ 97 h 65"/>
                  <a:gd name="T52" fmla="*/ 83 w 58"/>
                  <a:gd name="T53" fmla="*/ 87 h 65"/>
                  <a:gd name="T54" fmla="*/ 81 w 58"/>
                  <a:gd name="T55" fmla="*/ 83 h 65"/>
                  <a:gd name="T56" fmla="*/ 83 w 58"/>
                  <a:gd name="T57" fmla="*/ 73 h 65"/>
                  <a:gd name="T58" fmla="*/ 83 w 58"/>
                  <a:gd name="T59" fmla="*/ 63 h 65"/>
                  <a:gd name="T60" fmla="*/ 81 w 58"/>
                  <a:gd name="T61" fmla="*/ 51 h 65"/>
                  <a:gd name="T62" fmla="*/ 77 w 58"/>
                  <a:gd name="T63" fmla="*/ 43 h 65"/>
                  <a:gd name="T64" fmla="*/ 71 w 58"/>
                  <a:gd name="T65" fmla="*/ 39 h 65"/>
                  <a:gd name="T66" fmla="*/ 64 w 58"/>
                  <a:gd name="T67" fmla="*/ 39 h 65"/>
                  <a:gd name="T68" fmla="*/ 58 w 58"/>
                  <a:gd name="T69" fmla="*/ 47 h 65"/>
                  <a:gd name="T70" fmla="*/ 53 w 58"/>
                  <a:gd name="T71" fmla="*/ 53 h 65"/>
                  <a:gd name="T72" fmla="*/ 53 w 58"/>
                  <a:gd name="T73" fmla="*/ 45 h 65"/>
                  <a:gd name="T74" fmla="*/ 53 w 58"/>
                  <a:gd name="T75" fmla="*/ 35 h 65"/>
                  <a:gd name="T76" fmla="*/ 53 w 58"/>
                  <a:gd name="T77" fmla="*/ 24 h 65"/>
                  <a:gd name="T78" fmla="*/ 49 w 58"/>
                  <a:gd name="T79" fmla="*/ 16 h 65"/>
                  <a:gd name="T80" fmla="*/ 43 w 58"/>
                  <a:gd name="T81" fmla="*/ 8 h 65"/>
                  <a:gd name="T82" fmla="*/ 32 w 58"/>
                  <a:gd name="T83" fmla="*/ 6 h 65"/>
                  <a:gd name="T84" fmla="*/ 24 w 58"/>
                  <a:gd name="T85" fmla="*/ 2 h 65"/>
                  <a:gd name="T86" fmla="*/ 13 w 58"/>
                  <a:gd name="T87" fmla="*/ 0 h 65"/>
                  <a:gd name="T88" fmla="*/ 6 w 58"/>
                  <a:gd name="T89" fmla="*/ 6 h 65"/>
                  <a:gd name="T90" fmla="*/ 0 w 58"/>
                  <a:gd name="T91" fmla="*/ 12 h 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 h="65">
                    <a:moveTo>
                      <a:pt x="0" y="6"/>
                    </a:moveTo>
                    <a:lnTo>
                      <a:pt x="4" y="12"/>
                    </a:lnTo>
                    <a:lnTo>
                      <a:pt x="14" y="20"/>
                    </a:lnTo>
                    <a:lnTo>
                      <a:pt x="18" y="28"/>
                    </a:lnTo>
                    <a:lnTo>
                      <a:pt x="25" y="32"/>
                    </a:lnTo>
                    <a:lnTo>
                      <a:pt x="27" y="33"/>
                    </a:lnTo>
                    <a:lnTo>
                      <a:pt x="30" y="37"/>
                    </a:lnTo>
                    <a:lnTo>
                      <a:pt x="35" y="33"/>
                    </a:lnTo>
                    <a:lnTo>
                      <a:pt x="37" y="28"/>
                    </a:lnTo>
                    <a:lnTo>
                      <a:pt x="39" y="24"/>
                    </a:lnTo>
                    <a:lnTo>
                      <a:pt x="39" y="33"/>
                    </a:lnTo>
                    <a:lnTo>
                      <a:pt x="39" y="39"/>
                    </a:lnTo>
                    <a:lnTo>
                      <a:pt x="40" y="44"/>
                    </a:lnTo>
                    <a:lnTo>
                      <a:pt x="43" y="47"/>
                    </a:lnTo>
                    <a:lnTo>
                      <a:pt x="46" y="50"/>
                    </a:lnTo>
                    <a:lnTo>
                      <a:pt x="49" y="55"/>
                    </a:lnTo>
                    <a:lnTo>
                      <a:pt x="52" y="56"/>
                    </a:lnTo>
                    <a:lnTo>
                      <a:pt x="54" y="59"/>
                    </a:lnTo>
                    <a:lnTo>
                      <a:pt x="52" y="63"/>
                    </a:lnTo>
                    <a:lnTo>
                      <a:pt x="47" y="63"/>
                    </a:lnTo>
                    <a:lnTo>
                      <a:pt x="51" y="65"/>
                    </a:lnTo>
                    <a:lnTo>
                      <a:pt x="55" y="63"/>
                    </a:lnTo>
                    <a:lnTo>
                      <a:pt x="58" y="61"/>
                    </a:lnTo>
                    <a:lnTo>
                      <a:pt x="56" y="55"/>
                    </a:lnTo>
                    <a:lnTo>
                      <a:pt x="53" y="52"/>
                    </a:lnTo>
                    <a:lnTo>
                      <a:pt x="48" y="48"/>
                    </a:lnTo>
                    <a:lnTo>
                      <a:pt x="44" y="43"/>
                    </a:lnTo>
                    <a:lnTo>
                      <a:pt x="43" y="41"/>
                    </a:lnTo>
                    <a:lnTo>
                      <a:pt x="44" y="36"/>
                    </a:lnTo>
                    <a:lnTo>
                      <a:pt x="44" y="31"/>
                    </a:lnTo>
                    <a:lnTo>
                      <a:pt x="43" y="25"/>
                    </a:lnTo>
                    <a:lnTo>
                      <a:pt x="41" y="21"/>
                    </a:lnTo>
                    <a:lnTo>
                      <a:pt x="38" y="19"/>
                    </a:lnTo>
                    <a:lnTo>
                      <a:pt x="34" y="19"/>
                    </a:lnTo>
                    <a:lnTo>
                      <a:pt x="31" y="23"/>
                    </a:lnTo>
                    <a:lnTo>
                      <a:pt x="28" y="26"/>
                    </a:lnTo>
                    <a:lnTo>
                      <a:pt x="28" y="22"/>
                    </a:lnTo>
                    <a:lnTo>
                      <a:pt x="28" y="17"/>
                    </a:lnTo>
                    <a:lnTo>
                      <a:pt x="28" y="12"/>
                    </a:lnTo>
                    <a:lnTo>
                      <a:pt x="26" y="8"/>
                    </a:lnTo>
                    <a:lnTo>
                      <a:pt x="23" y="4"/>
                    </a:lnTo>
                    <a:lnTo>
                      <a:pt x="17" y="3"/>
                    </a:lnTo>
                    <a:lnTo>
                      <a:pt x="13" y="1"/>
                    </a:lnTo>
                    <a:lnTo>
                      <a:pt x="7" y="0"/>
                    </a:lnTo>
                    <a:lnTo>
                      <a:pt x="3" y="3"/>
                    </a:lnTo>
                    <a:lnTo>
                      <a:pt x="0" y="6"/>
                    </a:lnTo>
                    <a:close/>
                  </a:path>
                </a:pathLst>
              </a:custGeom>
              <a:solidFill>
                <a:srgbClr val="FFCC66"/>
              </a:solidFill>
              <a:ln w="6350">
                <a:solidFill>
                  <a:srgbClr val="000000"/>
                </a:solidFill>
                <a:prstDash val="solid"/>
                <a:round/>
                <a:headEnd/>
                <a:tailEnd/>
              </a:ln>
            </p:spPr>
            <p:txBody>
              <a:bodyPr/>
              <a:lstStyle/>
              <a:p>
                <a:endParaRPr lang="en-US"/>
              </a:p>
            </p:txBody>
          </p:sp>
          <p:sp>
            <p:nvSpPr>
              <p:cNvPr id="23640" name="Freeform 580"/>
              <p:cNvSpPr>
                <a:spLocks noChangeAspect="1"/>
              </p:cNvSpPr>
              <p:nvPr/>
            </p:nvSpPr>
            <p:spPr bwMode="auto">
              <a:xfrm>
                <a:off x="1634" y="3460"/>
                <a:ext cx="72" cy="128"/>
              </a:xfrm>
              <a:custGeom>
                <a:avLst/>
                <a:gdLst>
                  <a:gd name="T0" fmla="*/ 2 w 38"/>
                  <a:gd name="T1" fmla="*/ 0 h 63"/>
                  <a:gd name="T2" fmla="*/ 4 w 38"/>
                  <a:gd name="T3" fmla="*/ 18 h 63"/>
                  <a:gd name="T4" fmla="*/ 4 w 38"/>
                  <a:gd name="T5" fmla="*/ 35 h 63"/>
                  <a:gd name="T6" fmla="*/ 9 w 38"/>
                  <a:gd name="T7" fmla="*/ 49 h 63"/>
                  <a:gd name="T8" fmla="*/ 17 w 38"/>
                  <a:gd name="T9" fmla="*/ 55 h 63"/>
                  <a:gd name="T10" fmla="*/ 25 w 38"/>
                  <a:gd name="T11" fmla="*/ 57 h 63"/>
                  <a:gd name="T12" fmla="*/ 28 w 38"/>
                  <a:gd name="T13" fmla="*/ 59 h 63"/>
                  <a:gd name="T14" fmla="*/ 19 w 38"/>
                  <a:gd name="T15" fmla="*/ 65 h 63"/>
                  <a:gd name="T16" fmla="*/ 8 w 38"/>
                  <a:gd name="T17" fmla="*/ 71 h 63"/>
                  <a:gd name="T18" fmla="*/ 2 w 38"/>
                  <a:gd name="T19" fmla="*/ 81 h 63"/>
                  <a:gd name="T20" fmla="*/ 0 w 38"/>
                  <a:gd name="T21" fmla="*/ 89 h 63"/>
                  <a:gd name="T22" fmla="*/ 8 w 38"/>
                  <a:gd name="T23" fmla="*/ 100 h 63"/>
                  <a:gd name="T24" fmla="*/ 15 w 38"/>
                  <a:gd name="T25" fmla="*/ 106 h 63"/>
                  <a:gd name="T26" fmla="*/ 28 w 38"/>
                  <a:gd name="T27" fmla="*/ 112 h 63"/>
                  <a:gd name="T28" fmla="*/ 36 w 38"/>
                  <a:gd name="T29" fmla="*/ 118 h 63"/>
                  <a:gd name="T30" fmla="*/ 42 w 38"/>
                  <a:gd name="T31" fmla="*/ 116 h 63"/>
                  <a:gd name="T32" fmla="*/ 47 w 38"/>
                  <a:gd name="T33" fmla="*/ 118 h 63"/>
                  <a:gd name="T34" fmla="*/ 55 w 38"/>
                  <a:gd name="T35" fmla="*/ 122 h 63"/>
                  <a:gd name="T36" fmla="*/ 61 w 38"/>
                  <a:gd name="T37" fmla="*/ 124 h 63"/>
                  <a:gd name="T38" fmla="*/ 68 w 38"/>
                  <a:gd name="T39" fmla="*/ 128 h 63"/>
                  <a:gd name="T40" fmla="*/ 72 w 38"/>
                  <a:gd name="T41" fmla="*/ 124 h 63"/>
                  <a:gd name="T42" fmla="*/ 68 w 38"/>
                  <a:gd name="T43" fmla="*/ 118 h 63"/>
                  <a:gd name="T44" fmla="*/ 61 w 38"/>
                  <a:gd name="T45" fmla="*/ 116 h 63"/>
                  <a:gd name="T46" fmla="*/ 51 w 38"/>
                  <a:gd name="T47" fmla="*/ 112 h 63"/>
                  <a:gd name="T48" fmla="*/ 40 w 38"/>
                  <a:gd name="T49" fmla="*/ 106 h 63"/>
                  <a:gd name="T50" fmla="*/ 32 w 38"/>
                  <a:gd name="T51" fmla="*/ 95 h 63"/>
                  <a:gd name="T52" fmla="*/ 25 w 38"/>
                  <a:gd name="T53" fmla="*/ 95 h 63"/>
                  <a:gd name="T54" fmla="*/ 11 w 38"/>
                  <a:gd name="T55" fmla="*/ 89 h 63"/>
                  <a:gd name="T56" fmla="*/ 27 w 38"/>
                  <a:gd name="T57" fmla="*/ 81 h 63"/>
                  <a:gd name="T58" fmla="*/ 40 w 38"/>
                  <a:gd name="T59" fmla="*/ 73 h 63"/>
                  <a:gd name="T60" fmla="*/ 42 w 38"/>
                  <a:gd name="T61" fmla="*/ 65 h 63"/>
                  <a:gd name="T62" fmla="*/ 42 w 38"/>
                  <a:gd name="T63" fmla="*/ 57 h 63"/>
                  <a:gd name="T64" fmla="*/ 36 w 38"/>
                  <a:gd name="T65" fmla="*/ 51 h 63"/>
                  <a:gd name="T66" fmla="*/ 34 w 38"/>
                  <a:gd name="T67" fmla="*/ 43 h 63"/>
                  <a:gd name="T68" fmla="*/ 32 w 38"/>
                  <a:gd name="T69" fmla="*/ 33 h 63"/>
                  <a:gd name="T70" fmla="*/ 25 w 38"/>
                  <a:gd name="T71" fmla="*/ 14 h 63"/>
                  <a:gd name="T72" fmla="*/ 11 w 38"/>
                  <a:gd name="T73" fmla="*/ 4 h 63"/>
                  <a:gd name="T74" fmla="*/ 2 w 38"/>
                  <a:gd name="T75" fmla="*/ 0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 h="63">
                    <a:moveTo>
                      <a:pt x="1" y="0"/>
                    </a:moveTo>
                    <a:lnTo>
                      <a:pt x="2" y="9"/>
                    </a:lnTo>
                    <a:lnTo>
                      <a:pt x="2" y="17"/>
                    </a:lnTo>
                    <a:lnTo>
                      <a:pt x="5" y="24"/>
                    </a:lnTo>
                    <a:lnTo>
                      <a:pt x="9" y="27"/>
                    </a:lnTo>
                    <a:lnTo>
                      <a:pt x="13" y="28"/>
                    </a:lnTo>
                    <a:lnTo>
                      <a:pt x="15" y="29"/>
                    </a:lnTo>
                    <a:lnTo>
                      <a:pt x="10" y="32"/>
                    </a:lnTo>
                    <a:lnTo>
                      <a:pt x="4" y="35"/>
                    </a:lnTo>
                    <a:lnTo>
                      <a:pt x="1" y="40"/>
                    </a:lnTo>
                    <a:lnTo>
                      <a:pt x="0" y="44"/>
                    </a:lnTo>
                    <a:lnTo>
                      <a:pt x="4" y="49"/>
                    </a:lnTo>
                    <a:lnTo>
                      <a:pt x="8" y="52"/>
                    </a:lnTo>
                    <a:lnTo>
                      <a:pt x="15" y="55"/>
                    </a:lnTo>
                    <a:lnTo>
                      <a:pt x="19" y="58"/>
                    </a:lnTo>
                    <a:lnTo>
                      <a:pt x="22" y="57"/>
                    </a:lnTo>
                    <a:lnTo>
                      <a:pt x="25" y="58"/>
                    </a:lnTo>
                    <a:lnTo>
                      <a:pt x="29" y="60"/>
                    </a:lnTo>
                    <a:lnTo>
                      <a:pt x="32" y="61"/>
                    </a:lnTo>
                    <a:lnTo>
                      <a:pt x="36" y="63"/>
                    </a:lnTo>
                    <a:lnTo>
                      <a:pt x="38" y="61"/>
                    </a:lnTo>
                    <a:lnTo>
                      <a:pt x="36" y="58"/>
                    </a:lnTo>
                    <a:lnTo>
                      <a:pt x="32" y="57"/>
                    </a:lnTo>
                    <a:lnTo>
                      <a:pt x="27" y="55"/>
                    </a:lnTo>
                    <a:lnTo>
                      <a:pt x="21" y="52"/>
                    </a:lnTo>
                    <a:lnTo>
                      <a:pt x="17" y="47"/>
                    </a:lnTo>
                    <a:lnTo>
                      <a:pt x="13" y="47"/>
                    </a:lnTo>
                    <a:lnTo>
                      <a:pt x="6" y="44"/>
                    </a:lnTo>
                    <a:lnTo>
                      <a:pt x="14" y="40"/>
                    </a:lnTo>
                    <a:lnTo>
                      <a:pt x="21" y="36"/>
                    </a:lnTo>
                    <a:lnTo>
                      <a:pt x="22" y="32"/>
                    </a:lnTo>
                    <a:lnTo>
                      <a:pt x="22" y="28"/>
                    </a:lnTo>
                    <a:lnTo>
                      <a:pt x="19" y="25"/>
                    </a:lnTo>
                    <a:lnTo>
                      <a:pt x="18" y="21"/>
                    </a:lnTo>
                    <a:lnTo>
                      <a:pt x="17" y="16"/>
                    </a:lnTo>
                    <a:lnTo>
                      <a:pt x="13" y="7"/>
                    </a:lnTo>
                    <a:lnTo>
                      <a:pt x="6" y="2"/>
                    </a:lnTo>
                    <a:lnTo>
                      <a:pt x="1" y="0"/>
                    </a:lnTo>
                    <a:close/>
                  </a:path>
                </a:pathLst>
              </a:custGeom>
              <a:solidFill>
                <a:srgbClr val="FFCC66"/>
              </a:solidFill>
              <a:ln w="6350">
                <a:solidFill>
                  <a:srgbClr val="000000"/>
                </a:solidFill>
                <a:prstDash val="solid"/>
                <a:round/>
                <a:headEnd/>
                <a:tailEnd/>
              </a:ln>
            </p:spPr>
            <p:txBody>
              <a:bodyPr/>
              <a:lstStyle/>
              <a:p>
                <a:endParaRPr lang="en-US"/>
              </a:p>
            </p:txBody>
          </p:sp>
          <p:sp>
            <p:nvSpPr>
              <p:cNvPr id="23641" name="Freeform 581"/>
              <p:cNvSpPr>
                <a:spLocks noChangeAspect="1"/>
              </p:cNvSpPr>
              <p:nvPr/>
            </p:nvSpPr>
            <p:spPr bwMode="auto">
              <a:xfrm>
                <a:off x="1675" y="3436"/>
                <a:ext cx="248" cy="204"/>
              </a:xfrm>
              <a:custGeom>
                <a:avLst/>
                <a:gdLst>
                  <a:gd name="T0" fmla="*/ 0 w 132"/>
                  <a:gd name="T1" fmla="*/ 12 h 101"/>
                  <a:gd name="T2" fmla="*/ 0 w 132"/>
                  <a:gd name="T3" fmla="*/ 24 h 101"/>
                  <a:gd name="T4" fmla="*/ 4 w 132"/>
                  <a:gd name="T5" fmla="*/ 38 h 101"/>
                  <a:gd name="T6" fmla="*/ 13 w 132"/>
                  <a:gd name="T7" fmla="*/ 53 h 101"/>
                  <a:gd name="T8" fmla="*/ 24 w 132"/>
                  <a:gd name="T9" fmla="*/ 63 h 101"/>
                  <a:gd name="T10" fmla="*/ 28 w 132"/>
                  <a:gd name="T11" fmla="*/ 67 h 101"/>
                  <a:gd name="T12" fmla="*/ 36 w 132"/>
                  <a:gd name="T13" fmla="*/ 73 h 101"/>
                  <a:gd name="T14" fmla="*/ 41 w 132"/>
                  <a:gd name="T15" fmla="*/ 77 h 101"/>
                  <a:gd name="T16" fmla="*/ 49 w 132"/>
                  <a:gd name="T17" fmla="*/ 85 h 101"/>
                  <a:gd name="T18" fmla="*/ 58 w 132"/>
                  <a:gd name="T19" fmla="*/ 95 h 101"/>
                  <a:gd name="T20" fmla="*/ 68 w 132"/>
                  <a:gd name="T21" fmla="*/ 103 h 101"/>
                  <a:gd name="T22" fmla="*/ 75 w 132"/>
                  <a:gd name="T23" fmla="*/ 107 h 101"/>
                  <a:gd name="T24" fmla="*/ 88 w 132"/>
                  <a:gd name="T25" fmla="*/ 107 h 101"/>
                  <a:gd name="T26" fmla="*/ 105 w 132"/>
                  <a:gd name="T27" fmla="*/ 105 h 101"/>
                  <a:gd name="T28" fmla="*/ 118 w 132"/>
                  <a:gd name="T29" fmla="*/ 105 h 101"/>
                  <a:gd name="T30" fmla="*/ 126 w 132"/>
                  <a:gd name="T31" fmla="*/ 107 h 101"/>
                  <a:gd name="T32" fmla="*/ 132 w 132"/>
                  <a:gd name="T33" fmla="*/ 119 h 101"/>
                  <a:gd name="T34" fmla="*/ 137 w 132"/>
                  <a:gd name="T35" fmla="*/ 135 h 101"/>
                  <a:gd name="T36" fmla="*/ 141 w 132"/>
                  <a:gd name="T37" fmla="*/ 147 h 101"/>
                  <a:gd name="T38" fmla="*/ 145 w 132"/>
                  <a:gd name="T39" fmla="*/ 156 h 101"/>
                  <a:gd name="T40" fmla="*/ 152 w 132"/>
                  <a:gd name="T41" fmla="*/ 168 h 101"/>
                  <a:gd name="T42" fmla="*/ 173 w 132"/>
                  <a:gd name="T43" fmla="*/ 174 h 101"/>
                  <a:gd name="T44" fmla="*/ 188 w 132"/>
                  <a:gd name="T45" fmla="*/ 182 h 101"/>
                  <a:gd name="T46" fmla="*/ 210 w 132"/>
                  <a:gd name="T47" fmla="*/ 184 h 101"/>
                  <a:gd name="T48" fmla="*/ 225 w 132"/>
                  <a:gd name="T49" fmla="*/ 188 h 101"/>
                  <a:gd name="T50" fmla="*/ 239 w 132"/>
                  <a:gd name="T51" fmla="*/ 184 h 101"/>
                  <a:gd name="T52" fmla="*/ 246 w 132"/>
                  <a:gd name="T53" fmla="*/ 192 h 101"/>
                  <a:gd name="T54" fmla="*/ 239 w 132"/>
                  <a:gd name="T55" fmla="*/ 204 h 101"/>
                  <a:gd name="T56" fmla="*/ 248 w 132"/>
                  <a:gd name="T57" fmla="*/ 198 h 101"/>
                  <a:gd name="T58" fmla="*/ 248 w 132"/>
                  <a:gd name="T59" fmla="*/ 190 h 101"/>
                  <a:gd name="T60" fmla="*/ 242 w 132"/>
                  <a:gd name="T61" fmla="*/ 180 h 101"/>
                  <a:gd name="T62" fmla="*/ 229 w 132"/>
                  <a:gd name="T63" fmla="*/ 176 h 101"/>
                  <a:gd name="T64" fmla="*/ 214 w 132"/>
                  <a:gd name="T65" fmla="*/ 176 h 101"/>
                  <a:gd name="T66" fmla="*/ 194 w 132"/>
                  <a:gd name="T67" fmla="*/ 174 h 101"/>
                  <a:gd name="T68" fmla="*/ 175 w 132"/>
                  <a:gd name="T69" fmla="*/ 166 h 101"/>
                  <a:gd name="T70" fmla="*/ 162 w 132"/>
                  <a:gd name="T71" fmla="*/ 154 h 101"/>
                  <a:gd name="T72" fmla="*/ 148 w 132"/>
                  <a:gd name="T73" fmla="*/ 133 h 101"/>
                  <a:gd name="T74" fmla="*/ 141 w 132"/>
                  <a:gd name="T75" fmla="*/ 111 h 101"/>
                  <a:gd name="T76" fmla="*/ 126 w 132"/>
                  <a:gd name="T77" fmla="*/ 97 h 101"/>
                  <a:gd name="T78" fmla="*/ 109 w 132"/>
                  <a:gd name="T79" fmla="*/ 87 h 101"/>
                  <a:gd name="T80" fmla="*/ 92 w 132"/>
                  <a:gd name="T81" fmla="*/ 85 h 101"/>
                  <a:gd name="T82" fmla="*/ 83 w 132"/>
                  <a:gd name="T83" fmla="*/ 81 h 101"/>
                  <a:gd name="T84" fmla="*/ 75 w 132"/>
                  <a:gd name="T85" fmla="*/ 67 h 101"/>
                  <a:gd name="T86" fmla="*/ 70 w 132"/>
                  <a:gd name="T87" fmla="*/ 50 h 101"/>
                  <a:gd name="T88" fmla="*/ 64 w 132"/>
                  <a:gd name="T89" fmla="*/ 42 h 101"/>
                  <a:gd name="T90" fmla="*/ 47 w 132"/>
                  <a:gd name="T91" fmla="*/ 50 h 101"/>
                  <a:gd name="T92" fmla="*/ 38 w 132"/>
                  <a:gd name="T93" fmla="*/ 55 h 101"/>
                  <a:gd name="T94" fmla="*/ 36 w 132"/>
                  <a:gd name="T95" fmla="*/ 38 h 101"/>
                  <a:gd name="T96" fmla="*/ 26 w 132"/>
                  <a:gd name="T97" fmla="*/ 22 h 101"/>
                  <a:gd name="T98" fmla="*/ 21 w 132"/>
                  <a:gd name="T99" fmla="*/ 12 h 101"/>
                  <a:gd name="T100" fmla="*/ 13 w 132"/>
                  <a:gd name="T101" fmla="*/ 0 h 101"/>
                  <a:gd name="T102" fmla="*/ 4 w 132"/>
                  <a:gd name="T103" fmla="*/ 6 h 101"/>
                  <a:gd name="T104" fmla="*/ 0 w 132"/>
                  <a:gd name="T105" fmla="*/ 12 h 1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01">
                    <a:moveTo>
                      <a:pt x="0" y="6"/>
                    </a:moveTo>
                    <a:lnTo>
                      <a:pt x="0" y="12"/>
                    </a:lnTo>
                    <a:lnTo>
                      <a:pt x="2" y="19"/>
                    </a:lnTo>
                    <a:lnTo>
                      <a:pt x="7" y="26"/>
                    </a:lnTo>
                    <a:lnTo>
                      <a:pt x="13" y="31"/>
                    </a:lnTo>
                    <a:lnTo>
                      <a:pt x="15" y="33"/>
                    </a:lnTo>
                    <a:lnTo>
                      <a:pt x="19" y="36"/>
                    </a:lnTo>
                    <a:lnTo>
                      <a:pt x="22" y="38"/>
                    </a:lnTo>
                    <a:lnTo>
                      <a:pt x="26" y="42"/>
                    </a:lnTo>
                    <a:lnTo>
                      <a:pt x="31" y="47"/>
                    </a:lnTo>
                    <a:lnTo>
                      <a:pt x="36" y="51"/>
                    </a:lnTo>
                    <a:lnTo>
                      <a:pt x="40" y="53"/>
                    </a:lnTo>
                    <a:lnTo>
                      <a:pt x="47" y="53"/>
                    </a:lnTo>
                    <a:lnTo>
                      <a:pt x="56" y="52"/>
                    </a:lnTo>
                    <a:lnTo>
                      <a:pt x="63" y="52"/>
                    </a:lnTo>
                    <a:lnTo>
                      <a:pt x="67" y="53"/>
                    </a:lnTo>
                    <a:lnTo>
                      <a:pt x="70" y="59"/>
                    </a:lnTo>
                    <a:lnTo>
                      <a:pt x="73" y="67"/>
                    </a:lnTo>
                    <a:lnTo>
                      <a:pt x="75" y="73"/>
                    </a:lnTo>
                    <a:lnTo>
                      <a:pt x="77" y="77"/>
                    </a:lnTo>
                    <a:lnTo>
                      <a:pt x="81" y="83"/>
                    </a:lnTo>
                    <a:lnTo>
                      <a:pt x="92" y="86"/>
                    </a:lnTo>
                    <a:lnTo>
                      <a:pt x="100" y="90"/>
                    </a:lnTo>
                    <a:lnTo>
                      <a:pt x="112" y="91"/>
                    </a:lnTo>
                    <a:lnTo>
                      <a:pt x="120" y="93"/>
                    </a:lnTo>
                    <a:lnTo>
                      <a:pt x="127" y="91"/>
                    </a:lnTo>
                    <a:lnTo>
                      <a:pt x="131" y="95"/>
                    </a:lnTo>
                    <a:lnTo>
                      <a:pt x="127" y="101"/>
                    </a:lnTo>
                    <a:lnTo>
                      <a:pt x="132" y="98"/>
                    </a:lnTo>
                    <a:lnTo>
                      <a:pt x="132" y="94"/>
                    </a:lnTo>
                    <a:lnTo>
                      <a:pt x="129" y="89"/>
                    </a:lnTo>
                    <a:lnTo>
                      <a:pt x="122" y="87"/>
                    </a:lnTo>
                    <a:lnTo>
                      <a:pt x="114" y="87"/>
                    </a:lnTo>
                    <a:lnTo>
                      <a:pt x="103" y="86"/>
                    </a:lnTo>
                    <a:lnTo>
                      <a:pt x="93" y="82"/>
                    </a:lnTo>
                    <a:lnTo>
                      <a:pt x="86" y="76"/>
                    </a:lnTo>
                    <a:lnTo>
                      <a:pt x="79" y="66"/>
                    </a:lnTo>
                    <a:lnTo>
                      <a:pt x="75" y="55"/>
                    </a:lnTo>
                    <a:lnTo>
                      <a:pt x="67" y="48"/>
                    </a:lnTo>
                    <a:lnTo>
                      <a:pt x="58" y="43"/>
                    </a:lnTo>
                    <a:lnTo>
                      <a:pt x="49" y="42"/>
                    </a:lnTo>
                    <a:lnTo>
                      <a:pt x="44" y="40"/>
                    </a:lnTo>
                    <a:lnTo>
                      <a:pt x="40" y="33"/>
                    </a:lnTo>
                    <a:lnTo>
                      <a:pt x="37" y="25"/>
                    </a:lnTo>
                    <a:lnTo>
                      <a:pt x="34" y="21"/>
                    </a:lnTo>
                    <a:lnTo>
                      <a:pt x="25" y="25"/>
                    </a:lnTo>
                    <a:lnTo>
                      <a:pt x="20" y="27"/>
                    </a:lnTo>
                    <a:lnTo>
                      <a:pt x="19" y="19"/>
                    </a:lnTo>
                    <a:lnTo>
                      <a:pt x="14" y="11"/>
                    </a:lnTo>
                    <a:lnTo>
                      <a:pt x="11" y="6"/>
                    </a:lnTo>
                    <a:lnTo>
                      <a:pt x="7" y="0"/>
                    </a:lnTo>
                    <a:lnTo>
                      <a:pt x="2" y="3"/>
                    </a:lnTo>
                    <a:lnTo>
                      <a:pt x="0" y="6"/>
                    </a:lnTo>
                    <a:close/>
                  </a:path>
                </a:pathLst>
              </a:custGeom>
              <a:solidFill>
                <a:srgbClr val="FFCC66"/>
              </a:solidFill>
              <a:ln w="6350">
                <a:solidFill>
                  <a:srgbClr val="000000"/>
                </a:solidFill>
                <a:prstDash val="solid"/>
                <a:round/>
                <a:headEnd/>
                <a:tailEnd/>
              </a:ln>
            </p:spPr>
            <p:txBody>
              <a:bodyPr/>
              <a:lstStyle/>
              <a:p>
                <a:endParaRPr lang="en-US"/>
              </a:p>
            </p:txBody>
          </p:sp>
          <p:sp>
            <p:nvSpPr>
              <p:cNvPr id="23642" name="Freeform 582"/>
              <p:cNvSpPr>
                <a:spLocks noChangeAspect="1"/>
              </p:cNvSpPr>
              <p:nvPr/>
            </p:nvSpPr>
            <p:spPr bwMode="auto">
              <a:xfrm>
                <a:off x="1675" y="3427"/>
                <a:ext cx="248" cy="188"/>
              </a:xfrm>
              <a:custGeom>
                <a:avLst/>
                <a:gdLst>
                  <a:gd name="T0" fmla="*/ 54 w 132"/>
                  <a:gd name="T1" fmla="*/ 6 h 93"/>
                  <a:gd name="T2" fmla="*/ 71 w 132"/>
                  <a:gd name="T3" fmla="*/ 24 h 93"/>
                  <a:gd name="T4" fmla="*/ 83 w 132"/>
                  <a:gd name="T5" fmla="*/ 46 h 93"/>
                  <a:gd name="T6" fmla="*/ 81 w 132"/>
                  <a:gd name="T7" fmla="*/ 71 h 93"/>
                  <a:gd name="T8" fmla="*/ 86 w 132"/>
                  <a:gd name="T9" fmla="*/ 81 h 93"/>
                  <a:gd name="T10" fmla="*/ 103 w 132"/>
                  <a:gd name="T11" fmla="*/ 77 h 93"/>
                  <a:gd name="T12" fmla="*/ 124 w 132"/>
                  <a:gd name="T13" fmla="*/ 87 h 93"/>
                  <a:gd name="T14" fmla="*/ 137 w 132"/>
                  <a:gd name="T15" fmla="*/ 95 h 93"/>
                  <a:gd name="T16" fmla="*/ 147 w 132"/>
                  <a:gd name="T17" fmla="*/ 115 h 93"/>
                  <a:gd name="T18" fmla="*/ 158 w 132"/>
                  <a:gd name="T19" fmla="*/ 137 h 93"/>
                  <a:gd name="T20" fmla="*/ 167 w 132"/>
                  <a:gd name="T21" fmla="*/ 152 h 93"/>
                  <a:gd name="T22" fmla="*/ 180 w 132"/>
                  <a:gd name="T23" fmla="*/ 162 h 93"/>
                  <a:gd name="T24" fmla="*/ 201 w 132"/>
                  <a:gd name="T25" fmla="*/ 168 h 93"/>
                  <a:gd name="T26" fmla="*/ 224 w 132"/>
                  <a:gd name="T27" fmla="*/ 170 h 93"/>
                  <a:gd name="T28" fmla="*/ 239 w 132"/>
                  <a:gd name="T29" fmla="*/ 168 h 93"/>
                  <a:gd name="T30" fmla="*/ 248 w 132"/>
                  <a:gd name="T31" fmla="*/ 174 h 93"/>
                  <a:gd name="T32" fmla="*/ 248 w 132"/>
                  <a:gd name="T33" fmla="*/ 186 h 93"/>
                  <a:gd name="T34" fmla="*/ 242 w 132"/>
                  <a:gd name="T35" fmla="*/ 188 h 93"/>
                  <a:gd name="T36" fmla="*/ 244 w 132"/>
                  <a:gd name="T37" fmla="*/ 180 h 93"/>
                  <a:gd name="T38" fmla="*/ 240 w 132"/>
                  <a:gd name="T39" fmla="*/ 174 h 93"/>
                  <a:gd name="T40" fmla="*/ 235 w 132"/>
                  <a:gd name="T41" fmla="*/ 178 h 93"/>
                  <a:gd name="T42" fmla="*/ 222 w 132"/>
                  <a:gd name="T43" fmla="*/ 180 h 93"/>
                  <a:gd name="T44" fmla="*/ 203 w 132"/>
                  <a:gd name="T45" fmla="*/ 180 h 93"/>
                  <a:gd name="T46" fmla="*/ 180 w 132"/>
                  <a:gd name="T47" fmla="*/ 174 h 93"/>
                  <a:gd name="T48" fmla="*/ 167 w 132"/>
                  <a:gd name="T49" fmla="*/ 164 h 93"/>
                  <a:gd name="T50" fmla="*/ 158 w 132"/>
                  <a:gd name="T51" fmla="*/ 152 h 93"/>
                  <a:gd name="T52" fmla="*/ 147 w 132"/>
                  <a:gd name="T53" fmla="*/ 137 h 93"/>
                  <a:gd name="T54" fmla="*/ 135 w 132"/>
                  <a:gd name="T55" fmla="*/ 121 h 93"/>
                  <a:gd name="T56" fmla="*/ 126 w 132"/>
                  <a:gd name="T57" fmla="*/ 105 h 93"/>
                  <a:gd name="T58" fmla="*/ 107 w 132"/>
                  <a:gd name="T59" fmla="*/ 97 h 93"/>
                  <a:gd name="T60" fmla="*/ 79 w 132"/>
                  <a:gd name="T61" fmla="*/ 85 h 93"/>
                  <a:gd name="T62" fmla="*/ 62 w 132"/>
                  <a:gd name="T63" fmla="*/ 81 h 93"/>
                  <a:gd name="T64" fmla="*/ 38 w 132"/>
                  <a:gd name="T65" fmla="*/ 69 h 93"/>
                  <a:gd name="T66" fmla="*/ 19 w 132"/>
                  <a:gd name="T67" fmla="*/ 49 h 93"/>
                  <a:gd name="T68" fmla="*/ 11 w 132"/>
                  <a:gd name="T69" fmla="*/ 30 h 93"/>
                  <a:gd name="T70" fmla="*/ 0 w 132"/>
                  <a:gd name="T71" fmla="*/ 6 h 93"/>
                  <a:gd name="T72" fmla="*/ 4 w 132"/>
                  <a:gd name="T73" fmla="*/ 0 h 93"/>
                  <a:gd name="T74" fmla="*/ 26 w 132"/>
                  <a:gd name="T75" fmla="*/ 0 h 93"/>
                  <a:gd name="T76" fmla="*/ 54 w 132"/>
                  <a:gd name="T77" fmla="*/ 6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2" h="93">
                    <a:moveTo>
                      <a:pt x="29" y="3"/>
                    </a:moveTo>
                    <a:lnTo>
                      <a:pt x="38" y="12"/>
                    </a:lnTo>
                    <a:lnTo>
                      <a:pt x="44" y="23"/>
                    </a:lnTo>
                    <a:lnTo>
                      <a:pt x="43" y="35"/>
                    </a:lnTo>
                    <a:lnTo>
                      <a:pt x="46" y="40"/>
                    </a:lnTo>
                    <a:lnTo>
                      <a:pt x="55" y="38"/>
                    </a:lnTo>
                    <a:lnTo>
                      <a:pt x="66" y="43"/>
                    </a:lnTo>
                    <a:lnTo>
                      <a:pt x="73" y="47"/>
                    </a:lnTo>
                    <a:lnTo>
                      <a:pt x="78" y="57"/>
                    </a:lnTo>
                    <a:lnTo>
                      <a:pt x="84" y="68"/>
                    </a:lnTo>
                    <a:lnTo>
                      <a:pt x="89" y="75"/>
                    </a:lnTo>
                    <a:lnTo>
                      <a:pt x="96" y="80"/>
                    </a:lnTo>
                    <a:lnTo>
                      <a:pt x="107" y="83"/>
                    </a:lnTo>
                    <a:lnTo>
                      <a:pt x="119" y="84"/>
                    </a:lnTo>
                    <a:lnTo>
                      <a:pt x="127" y="83"/>
                    </a:lnTo>
                    <a:lnTo>
                      <a:pt x="132" y="86"/>
                    </a:lnTo>
                    <a:lnTo>
                      <a:pt x="132" y="92"/>
                    </a:lnTo>
                    <a:lnTo>
                      <a:pt x="129" y="93"/>
                    </a:lnTo>
                    <a:lnTo>
                      <a:pt x="130" y="89"/>
                    </a:lnTo>
                    <a:lnTo>
                      <a:pt x="128" y="86"/>
                    </a:lnTo>
                    <a:lnTo>
                      <a:pt x="125" y="88"/>
                    </a:lnTo>
                    <a:lnTo>
                      <a:pt x="118" y="89"/>
                    </a:lnTo>
                    <a:lnTo>
                      <a:pt x="108" y="89"/>
                    </a:lnTo>
                    <a:lnTo>
                      <a:pt x="96" y="86"/>
                    </a:lnTo>
                    <a:lnTo>
                      <a:pt x="89" y="81"/>
                    </a:lnTo>
                    <a:lnTo>
                      <a:pt x="84" y="75"/>
                    </a:lnTo>
                    <a:lnTo>
                      <a:pt x="78" y="68"/>
                    </a:lnTo>
                    <a:lnTo>
                      <a:pt x="72" y="60"/>
                    </a:lnTo>
                    <a:lnTo>
                      <a:pt x="67" y="52"/>
                    </a:lnTo>
                    <a:lnTo>
                      <a:pt x="57" y="48"/>
                    </a:lnTo>
                    <a:lnTo>
                      <a:pt x="42" y="42"/>
                    </a:lnTo>
                    <a:lnTo>
                      <a:pt x="33" y="40"/>
                    </a:lnTo>
                    <a:lnTo>
                      <a:pt x="20" y="34"/>
                    </a:lnTo>
                    <a:lnTo>
                      <a:pt x="10" y="24"/>
                    </a:lnTo>
                    <a:lnTo>
                      <a:pt x="6" y="15"/>
                    </a:lnTo>
                    <a:lnTo>
                      <a:pt x="0" y="3"/>
                    </a:lnTo>
                    <a:lnTo>
                      <a:pt x="2" y="0"/>
                    </a:lnTo>
                    <a:lnTo>
                      <a:pt x="14" y="0"/>
                    </a:lnTo>
                    <a:lnTo>
                      <a:pt x="29" y="3"/>
                    </a:lnTo>
                    <a:close/>
                  </a:path>
                </a:pathLst>
              </a:custGeom>
              <a:solidFill>
                <a:srgbClr val="FFCC66"/>
              </a:solidFill>
              <a:ln w="6350">
                <a:solidFill>
                  <a:srgbClr val="000000"/>
                </a:solidFill>
                <a:prstDash val="solid"/>
                <a:round/>
                <a:headEnd/>
                <a:tailEnd/>
              </a:ln>
            </p:spPr>
            <p:txBody>
              <a:bodyPr/>
              <a:lstStyle/>
              <a:p>
                <a:endParaRPr lang="en-US"/>
              </a:p>
            </p:txBody>
          </p:sp>
          <p:sp>
            <p:nvSpPr>
              <p:cNvPr id="23643" name="Freeform 583"/>
              <p:cNvSpPr>
                <a:spLocks noChangeAspect="1"/>
              </p:cNvSpPr>
              <p:nvPr/>
            </p:nvSpPr>
            <p:spPr bwMode="auto">
              <a:xfrm>
                <a:off x="1628" y="3370"/>
                <a:ext cx="352" cy="170"/>
              </a:xfrm>
              <a:custGeom>
                <a:avLst/>
                <a:gdLst>
                  <a:gd name="T0" fmla="*/ 4 w 187"/>
                  <a:gd name="T1" fmla="*/ 123 h 84"/>
                  <a:gd name="T2" fmla="*/ 2 w 187"/>
                  <a:gd name="T3" fmla="*/ 95 h 84"/>
                  <a:gd name="T4" fmla="*/ 11 w 187"/>
                  <a:gd name="T5" fmla="*/ 71 h 84"/>
                  <a:gd name="T6" fmla="*/ 36 w 187"/>
                  <a:gd name="T7" fmla="*/ 53 h 84"/>
                  <a:gd name="T8" fmla="*/ 58 w 187"/>
                  <a:gd name="T9" fmla="*/ 36 h 84"/>
                  <a:gd name="T10" fmla="*/ 77 w 187"/>
                  <a:gd name="T11" fmla="*/ 26 h 84"/>
                  <a:gd name="T12" fmla="*/ 96 w 187"/>
                  <a:gd name="T13" fmla="*/ 20 h 84"/>
                  <a:gd name="T14" fmla="*/ 111 w 187"/>
                  <a:gd name="T15" fmla="*/ 14 h 84"/>
                  <a:gd name="T16" fmla="*/ 119 w 187"/>
                  <a:gd name="T17" fmla="*/ 14 h 84"/>
                  <a:gd name="T18" fmla="*/ 134 w 187"/>
                  <a:gd name="T19" fmla="*/ 6 h 84"/>
                  <a:gd name="T20" fmla="*/ 143 w 187"/>
                  <a:gd name="T21" fmla="*/ 10 h 84"/>
                  <a:gd name="T22" fmla="*/ 156 w 187"/>
                  <a:gd name="T23" fmla="*/ 4 h 84"/>
                  <a:gd name="T24" fmla="*/ 186 w 187"/>
                  <a:gd name="T25" fmla="*/ 0 h 84"/>
                  <a:gd name="T26" fmla="*/ 218 w 187"/>
                  <a:gd name="T27" fmla="*/ 0 h 84"/>
                  <a:gd name="T28" fmla="*/ 250 w 187"/>
                  <a:gd name="T29" fmla="*/ 4 h 84"/>
                  <a:gd name="T30" fmla="*/ 280 w 187"/>
                  <a:gd name="T31" fmla="*/ 12 h 84"/>
                  <a:gd name="T32" fmla="*/ 307 w 187"/>
                  <a:gd name="T33" fmla="*/ 30 h 84"/>
                  <a:gd name="T34" fmla="*/ 331 w 187"/>
                  <a:gd name="T35" fmla="*/ 53 h 84"/>
                  <a:gd name="T36" fmla="*/ 341 w 187"/>
                  <a:gd name="T37" fmla="*/ 67 h 84"/>
                  <a:gd name="T38" fmla="*/ 350 w 187"/>
                  <a:gd name="T39" fmla="*/ 89 h 84"/>
                  <a:gd name="T40" fmla="*/ 352 w 187"/>
                  <a:gd name="T41" fmla="*/ 111 h 84"/>
                  <a:gd name="T42" fmla="*/ 337 w 187"/>
                  <a:gd name="T43" fmla="*/ 132 h 84"/>
                  <a:gd name="T44" fmla="*/ 329 w 187"/>
                  <a:gd name="T45" fmla="*/ 140 h 84"/>
                  <a:gd name="T46" fmla="*/ 312 w 187"/>
                  <a:gd name="T47" fmla="*/ 156 h 84"/>
                  <a:gd name="T48" fmla="*/ 292 w 187"/>
                  <a:gd name="T49" fmla="*/ 164 h 84"/>
                  <a:gd name="T50" fmla="*/ 262 w 187"/>
                  <a:gd name="T51" fmla="*/ 170 h 84"/>
                  <a:gd name="T52" fmla="*/ 226 w 187"/>
                  <a:gd name="T53" fmla="*/ 166 h 84"/>
                  <a:gd name="T54" fmla="*/ 198 w 187"/>
                  <a:gd name="T55" fmla="*/ 152 h 84"/>
                  <a:gd name="T56" fmla="*/ 175 w 187"/>
                  <a:gd name="T57" fmla="*/ 140 h 84"/>
                  <a:gd name="T58" fmla="*/ 156 w 187"/>
                  <a:gd name="T59" fmla="*/ 123 h 84"/>
                  <a:gd name="T60" fmla="*/ 143 w 187"/>
                  <a:gd name="T61" fmla="*/ 113 h 84"/>
                  <a:gd name="T62" fmla="*/ 115 w 187"/>
                  <a:gd name="T63" fmla="*/ 93 h 84"/>
                  <a:gd name="T64" fmla="*/ 55 w 187"/>
                  <a:gd name="T65" fmla="*/ 95 h 84"/>
                  <a:gd name="T66" fmla="*/ 28 w 187"/>
                  <a:gd name="T67" fmla="*/ 115 h 84"/>
                  <a:gd name="T68" fmla="*/ 11 w 187"/>
                  <a:gd name="T69" fmla="*/ 13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7" h="84">
                    <a:moveTo>
                      <a:pt x="6" y="65"/>
                    </a:moveTo>
                    <a:lnTo>
                      <a:pt x="2" y="61"/>
                    </a:lnTo>
                    <a:lnTo>
                      <a:pt x="0" y="54"/>
                    </a:lnTo>
                    <a:lnTo>
                      <a:pt x="1" y="47"/>
                    </a:lnTo>
                    <a:lnTo>
                      <a:pt x="2" y="41"/>
                    </a:lnTo>
                    <a:lnTo>
                      <a:pt x="6" y="35"/>
                    </a:lnTo>
                    <a:lnTo>
                      <a:pt x="11" y="30"/>
                    </a:lnTo>
                    <a:lnTo>
                      <a:pt x="19" y="26"/>
                    </a:lnTo>
                    <a:lnTo>
                      <a:pt x="27" y="21"/>
                    </a:lnTo>
                    <a:lnTo>
                      <a:pt x="31" y="18"/>
                    </a:lnTo>
                    <a:lnTo>
                      <a:pt x="36" y="16"/>
                    </a:lnTo>
                    <a:lnTo>
                      <a:pt x="41" y="13"/>
                    </a:lnTo>
                    <a:lnTo>
                      <a:pt x="45" y="12"/>
                    </a:lnTo>
                    <a:lnTo>
                      <a:pt x="51" y="10"/>
                    </a:lnTo>
                    <a:lnTo>
                      <a:pt x="55" y="8"/>
                    </a:lnTo>
                    <a:lnTo>
                      <a:pt x="59" y="7"/>
                    </a:lnTo>
                    <a:lnTo>
                      <a:pt x="59" y="9"/>
                    </a:lnTo>
                    <a:lnTo>
                      <a:pt x="63" y="7"/>
                    </a:lnTo>
                    <a:lnTo>
                      <a:pt x="67" y="5"/>
                    </a:lnTo>
                    <a:lnTo>
                      <a:pt x="71" y="3"/>
                    </a:lnTo>
                    <a:lnTo>
                      <a:pt x="70" y="6"/>
                    </a:lnTo>
                    <a:lnTo>
                      <a:pt x="76" y="5"/>
                    </a:lnTo>
                    <a:lnTo>
                      <a:pt x="78" y="3"/>
                    </a:lnTo>
                    <a:lnTo>
                      <a:pt x="83" y="2"/>
                    </a:lnTo>
                    <a:lnTo>
                      <a:pt x="90" y="1"/>
                    </a:lnTo>
                    <a:lnTo>
                      <a:pt x="99" y="0"/>
                    </a:lnTo>
                    <a:lnTo>
                      <a:pt x="107" y="0"/>
                    </a:lnTo>
                    <a:lnTo>
                      <a:pt x="116" y="0"/>
                    </a:lnTo>
                    <a:lnTo>
                      <a:pt x="125" y="0"/>
                    </a:lnTo>
                    <a:lnTo>
                      <a:pt x="133" y="2"/>
                    </a:lnTo>
                    <a:lnTo>
                      <a:pt x="141" y="3"/>
                    </a:lnTo>
                    <a:lnTo>
                      <a:pt x="149" y="6"/>
                    </a:lnTo>
                    <a:lnTo>
                      <a:pt x="158" y="11"/>
                    </a:lnTo>
                    <a:lnTo>
                      <a:pt x="163" y="15"/>
                    </a:lnTo>
                    <a:lnTo>
                      <a:pt x="171" y="21"/>
                    </a:lnTo>
                    <a:lnTo>
                      <a:pt x="176" y="26"/>
                    </a:lnTo>
                    <a:lnTo>
                      <a:pt x="178" y="29"/>
                    </a:lnTo>
                    <a:lnTo>
                      <a:pt x="181" y="33"/>
                    </a:lnTo>
                    <a:lnTo>
                      <a:pt x="183" y="40"/>
                    </a:lnTo>
                    <a:lnTo>
                      <a:pt x="186" y="44"/>
                    </a:lnTo>
                    <a:lnTo>
                      <a:pt x="187" y="49"/>
                    </a:lnTo>
                    <a:lnTo>
                      <a:pt x="187" y="55"/>
                    </a:lnTo>
                    <a:lnTo>
                      <a:pt x="183" y="61"/>
                    </a:lnTo>
                    <a:lnTo>
                      <a:pt x="179" y="65"/>
                    </a:lnTo>
                    <a:lnTo>
                      <a:pt x="177" y="68"/>
                    </a:lnTo>
                    <a:lnTo>
                      <a:pt x="175" y="69"/>
                    </a:lnTo>
                    <a:lnTo>
                      <a:pt x="171" y="73"/>
                    </a:lnTo>
                    <a:lnTo>
                      <a:pt x="166" y="77"/>
                    </a:lnTo>
                    <a:lnTo>
                      <a:pt x="160" y="79"/>
                    </a:lnTo>
                    <a:lnTo>
                      <a:pt x="155" y="81"/>
                    </a:lnTo>
                    <a:lnTo>
                      <a:pt x="147" y="83"/>
                    </a:lnTo>
                    <a:lnTo>
                      <a:pt x="139" y="84"/>
                    </a:lnTo>
                    <a:lnTo>
                      <a:pt x="128" y="83"/>
                    </a:lnTo>
                    <a:lnTo>
                      <a:pt x="120" y="82"/>
                    </a:lnTo>
                    <a:lnTo>
                      <a:pt x="113" y="77"/>
                    </a:lnTo>
                    <a:lnTo>
                      <a:pt x="105" y="75"/>
                    </a:lnTo>
                    <a:lnTo>
                      <a:pt x="99" y="73"/>
                    </a:lnTo>
                    <a:lnTo>
                      <a:pt x="93" y="69"/>
                    </a:lnTo>
                    <a:lnTo>
                      <a:pt x="87" y="65"/>
                    </a:lnTo>
                    <a:lnTo>
                      <a:pt x="83" y="61"/>
                    </a:lnTo>
                    <a:lnTo>
                      <a:pt x="78" y="57"/>
                    </a:lnTo>
                    <a:lnTo>
                      <a:pt x="76" y="56"/>
                    </a:lnTo>
                    <a:lnTo>
                      <a:pt x="71" y="51"/>
                    </a:lnTo>
                    <a:lnTo>
                      <a:pt x="61" y="46"/>
                    </a:lnTo>
                    <a:lnTo>
                      <a:pt x="44" y="44"/>
                    </a:lnTo>
                    <a:lnTo>
                      <a:pt x="29" y="47"/>
                    </a:lnTo>
                    <a:lnTo>
                      <a:pt x="22" y="51"/>
                    </a:lnTo>
                    <a:lnTo>
                      <a:pt x="15" y="57"/>
                    </a:lnTo>
                    <a:lnTo>
                      <a:pt x="7" y="61"/>
                    </a:lnTo>
                    <a:lnTo>
                      <a:pt x="6" y="65"/>
                    </a:lnTo>
                    <a:close/>
                  </a:path>
                </a:pathLst>
              </a:custGeom>
              <a:solidFill>
                <a:srgbClr val="FFCC66"/>
              </a:solidFill>
              <a:ln w="6350">
                <a:solidFill>
                  <a:srgbClr val="000000"/>
                </a:solidFill>
                <a:prstDash val="solid"/>
                <a:round/>
                <a:headEnd/>
                <a:tailEnd/>
              </a:ln>
            </p:spPr>
            <p:txBody>
              <a:bodyPr/>
              <a:lstStyle/>
              <a:p>
                <a:endParaRPr lang="en-US"/>
              </a:p>
            </p:txBody>
          </p:sp>
          <p:sp>
            <p:nvSpPr>
              <p:cNvPr id="23644" name="Freeform 584"/>
              <p:cNvSpPr>
                <a:spLocks noChangeAspect="1"/>
              </p:cNvSpPr>
              <p:nvPr/>
            </p:nvSpPr>
            <p:spPr bwMode="auto">
              <a:xfrm>
                <a:off x="1634" y="3423"/>
                <a:ext cx="42" cy="37"/>
              </a:xfrm>
              <a:custGeom>
                <a:avLst/>
                <a:gdLst>
                  <a:gd name="T0" fmla="*/ 36 w 14"/>
                  <a:gd name="T1" fmla="*/ 0 h 17"/>
                  <a:gd name="T2" fmla="*/ 21 w 14"/>
                  <a:gd name="T3" fmla="*/ 4 h 17"/>
                  <a:gd name="T4" fmla="*/ 9 w 14"/>
                  <a:gd name="T5" fmla="*/ 11 h 17"/>
                  <a:gd name="T6" fmla="*/ 3 w 14"/>
                  <a:gd name="T7" fmla="*/ 20 h 17"/>
                  <a:gd name="T8" fmla="*/ 0 w 14"/>
                  <a:gd name="T9" fmla="*/ 35 h 17"/>
                  <a:gd name="T10" fmla="*/ 9 w 14"/>
                  <a:gd name="T11" fmla="*/ 37 h 17"/>
                  <a:gd name="T12" fmla="*/ 24 w 14"/>
                  <a:gd name="T13" fmla="*/ 30 h 17"/>
                  <a:gd name="T14" fmla="*/ 24 w 14"/>
                  <a:gd name="T15" fmla="*/ 22 h 17"/>
                  <a:gd name="T16" fmla="*/ 33 w 14"/>
                  <a:gd name="T17" fmla="*/ 13 h 17"/>
                  <a:gd name="T18" fmla="*/ 42 w 14"/>
                  <a:gd name="T19" fmla="*/ 9 h 17"/>
                  <a:gd name="T20" fmla="*/ 39 w 14"/>
                  <a:gd name="T21" fmla="*/ 22 h 17"/>
                  <a:gd name="T22" fmla="*/ 30 w 14"/>
                  <a:gd name="T23" fmla="*/ 28 h 17"/>
                  <a:gd name="T24" fmla="*/ 36 w 14"/>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lnTo>
                      <a:pt x="12" y="0"/>
                    </a:lnTo>
                    <a:close/>
                  </a:path>
                </a:pathLst>
              </a:custGeom>
              <a:solidFill>
                <a:srgbClr val="FFCC66"/>
              </a:solidFill>
              <a:ln w="9525">
                <a:noFill/>
                <a:round/>
                <a:headEnd/>
                <a:tailEnd/>
              </a:ln>
            </p:spPr>
            <p:txBody>
              <a:bodyPr/>
              <a:lstStyle/>
              <a:p>
                <a:endParaRPr lang="en-US"/>
              </a:p>
            </p:txBody>
          </p:sp>
          <p:sp>
            <p:nvSpPr>
              <p:cNvPr id="23645" name="Freeform 585"/>
              <p:cNvSpPr>
                <a:spLocks noChangeAspect="1"/>
              </p:cNvSpPr>
              <p:nvPr/>
            </p:nvSpPr>
            <p:spPr bwMode="auto">
              <a:xfrm>
                <a:off x="1634" y="3423"/>
                <a:ext cx="42" cy="37"/>
              </a:xfrm>
              <a:custGeom>
                <a:avLst/>
                <a:gdLst>
                  <a:gd name="T0" fmla="*/ 36 w 14"/>
                  <a:gd name="T1" fmla="*/ 0 h 17"/>
                  <a:gd name="T2" fmla="*/ 21 w 14"/>
                  <a:gd name="T3" fmla="*/ 4 h 17"/>
                  <a:gd name="T4" fmla="*/ 9 w 14"/>
                  <a:gd name="T5" fmla="*/ 11 h 17"/>
                  <a:gd name="T6" fmla="*/ 3 w 14"/>
                  <a:gd name="T7" fmla="*/ 20 h 17"/>
                  <a:gd name="T8" fmla="*/ 0 w 14"/>
                  <a:gd name="T9" fmla="*/ 35 h 17"/>
                  <a:gd name="T10" fmla="*/ 9 w 14"/>
                  <a:gd name="T11" fmla="*/ 37 h 17"/>
                  <a:gd name="T12" fmla="*/ 24 w 14"/>
                  <a:gd name="T13" fmla="*/ 30 h 17"/>
                  <a:gd name="T14" fmla="*/ 24 w 14"/>
                  <a:gd name="T15" fmla="*/ 22 h 17"/>
                  <a:gd name="T16" fmla="*/ 33 w 14"/>
                  <a:gd name="T17" fmla="*/ 13 h 17"/>
                  <a:gd name="T18" fmla="*/ 42 w 14"/>
                  <a:gd name="T19" fmla="*/ 9 h 17"/>
                  <a:gd name="T20" fmla="*/ 39 w 14"/>
                  <a:gd name="T21" fmla="*/ 22 h 17"/>
                  <a:gd name="T22" fmla="*/ 30 w 14"/>
                  <a:gd name="T23" fmla="*/ 28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path>
                </a:pathLst>
              </a:custGeom>
              <a:solidFill>
                <a:srgbClr val="FFCC66"/>
              </a:solidFill>
              <a:ln w="6350">
                <a:solidFill>
                  <a:srgbClr val="000000"/>
                </a:solidFill>
                <a:prstDash val="solid"/>
                <a:round/>
                <a:headEnd/>
                <a:tailEnd/>
              </a:ln>
            </p:spPr>
            <p:txBody>
              <a:bodyPr/>
              <a:lstStyle/>
              <a:p>
                <a:endParaRPr lang="en-US"/>
              </a:p>
            </p:txBody>
          </p:sp>
          <p:sp>
            <p:nvSpPr>
              <p:cNvPr id="23646" name="Freeform 586"/>
              <p:cNvSpPr>
                <a:spLocks noChangeAspect="1"/>
              </p:cNvSpPr>
              <p:nvPr/>
            </p:nvSpPr>
            <p:spPr bwMode="auto">
              <a:xfrm>
                <a:off x="1742" y="3374"/>
                <a:ext cx="41" cy="83"/>
              </a:xfrm>
              <a:custGeom>
                <a:avLst/>
                <a:gdLst>
                  <a:gd name="T0" fmla="*/ 39 w 18"/>
                  <a:gd name="T1" fmla="*/ 0 h 41"/>
                  <a:gd name="T2" fmla="*/ 36 w 18"/>
                  <a:gd name="T3" fmla="*/ 12 h 41"/>
                  <a:gd name="T4" fmla="*/ 36 w 18"/>
                  <a:gd name="T5" fmla="*/ 24 h 41"/>
                  <a:gd name="T6" fmla="*/ 41 w 18"/>
                  <a:gd name="T7" fmla="*/ 43 h 41"/>
                  <a:gd name="T8" fmla="*/ 39 w 18"/>
                  <a:gd name="T9" fmla="*/ 63 h 41"/>
                  <a:gd name="T10" fmla="*/ 18 w 18"/>
                  <a:gd name="T11" fmla="*/ 79 h 41"/>
                  <a:gd name="T12" fmla="*/ 0 w 18"/>
                  <a:gd name="T13" fmla="*/ 83 h 41"/>
                  <a:gd name="T14" fmla="*/ 39 w 18"/>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41">
                    <a:moveTo>
                      <a:pt x="17" y="0"/>
                    </a:moveTo>
                    <a:lnTo>
                      <a:pt x="16" y="6"/>
                    </a:lnTo>
                    <a:lnTo>
                      <a:pt x="16" y="12"/>
                    </a:lnTo>
                    <a:lnTo>
                      <a:pt x="18" y="21"/>
                    </a:lnTo>
                    <a:lnTo>
                      <a:pt x="17" y="31"/>
                    </a:lnTo>
                    <a:lnTo>
                      <a:pt x="8" y="39"/>
                    </a:lnTo>
                    <a:lnTo>
                      <a:pt x="0" y="41"/>
                    </a:lnTo>
                    <a:lnTo>
                      <a:pt x="17" y="0"/>
                    </a:lnTo>
                    <a:close/>
                  </a:path>
                </a:pathLst>
              </a:custGeom>
              <a:solidFill>
                <a:srgbClr val="FFCC66"/>
              </a:solidFill>
              <a:ln w="9525">
                <a:noFill/>
                <a:round/>
                <a:headEnd/>
                <a:tailEnd/>
              </a:ln>
            </p:spPr>
            <p:txBody>
              <a:bodyPr/>
              <a:lstStyle/>
              <a:p>
                <a:endParaRPr lang="en-US"/>
              </a:p>
            </p:txBody>
          </p:sp>
          <p:sp>
            <p:nvSpPr>
              <p:cNvPr id="23647" name="Freeform 587"/>
              <p:cNvSpPr>
                <a:spLocks noChangeAspect="1"/>
              </p:cNvSpPr>
              <p:nvPr/>
            </p:nvSpPr>
            <p:spPr bwMode="auto">
              <a:xfrm>
                <a:off x="1742" y="3374"/>
                <a:ext cx="41" cy="83"/>
              </a:xfrm>
              <a:custGeom>
                <a:avLst/>
                <a:gdLst>
                  <a:gd name="T0" fmla="*/ 39 w 18"/>
                  <a:gd name="T1" fmla="*/ 0 h 41"/>
                  <a:gd name="T2" fmla="*/ 36 w 18"/>
                  <a:gd name="T3" fmla="*/ 12 h 41"/>
                  <a:gd name="T4" fmla="*/ 36 w 18"/>
                  <a:gd name="T5" fmla="*/ 24 h 41"/>
                  <a:gd name="T6" fmla="*/ 41 w 18"/>
                  <a:gd name="T7" fmla="*/ 43 h 41"/>
                  <a:gd name="T8" fmla="*/ 39 w 18"/>
                  <a:gd name="T9" fmla="*/ 63 h 41"/>
                  <a:gd name="T10" fmla="*/ 18 w 18"/>
                  <a:gd name="T11" fmla="*/ 79 h 41"/>
                  <a:gd name="T12" fmla="*/ 0 w 18"/>
                  <a:gd name="T13" fmla="*/ 83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1">
                    <a:moveTo>
                      <a:pt x="17" y="0"/>
                    </a:moveTo>
                    <a:lnTo>
                      <a:pt x="16" y="6"/>
                    </a:lnTo>
                    <a:lnTo>
                      <a:pt x="16" y="12"/>
                    </a:lnTo>
                    <a:lnTo>
                      <a:pt x="18" y="21"/>
                    </a:lnTo>
                    <a:lnTo>
                      <a:pt x="17" y="31"/>
                    </a:lnTo>
                    <a:lnTo>
                      <a:pt x="8" y="39"/>
                    </a:lnTo>
                    <a:lnTo>
                      <a:pt x="0" y="41"/>
                    </a:lnTo>
                  </a:path>
                </a:pathLst>
              </a:custGeom>
              <a:solidFill>
                <a:srgbClr val="FFCC66"/>
              </a:solidFill>
              <a:ln w="6350">
                <a:solidFill>
                  <a:srgbClr val="000000"/>
                </a:solidFill>
                <a:prstDash val="solid"/>
                <a:round/>
                <a:headEnd/>
                <a:tailEnd/>
              </a:ln>
            </p:spPr>
            <p:txBody>
              <a:bodyPr/>
              <a:lstStyle/>
              <a:p>
                <a:endParaRPr lang="en-US"/>
              </a:p>
            </p:txBody>
          </p:sp>
          <p:sp>
            <p:nvSpPr>
              <p:cNvPr id="23648" name="Freeform 588"/>
              <p:cNvSpPr>
                <a:spLocks noChangeAspect="1"/>
              </p:cNvSpPr>
              <p:nvPr/>
            </p:nvSpPr>
            <p:spPr bwMode="auto">
              <a:xfrm>
                <a:off x="1760" y="3374"/>
                <a:ext cx="41" cy="128"/>
              </a:xfrm>
              <a:custGeom>
                <a:avLst/>
                <a:gdLst>
                  <a:gd name="T0" fmla="*/ 41 w 19"/>
                  <a:gd name="T1" fmla="*/ 0 h 63"/>
                  <a:gd name="T2" fmla="*/ 37 w 19"/>
                  <a:gd name="T3" fmla="*/ 14 h 63"/>
                  <a:gd name="T4" fmla="*/ 37 w 19"/>
                  <a:gd name="T5" fmla="*/ 30 h 63"/>
                  <a:gd name="T6" fmla="*/ 37 w 19"/>
                  <a:gd name="T7" fmla="*/ 49 h 63"/>
                  <a:gd name="T8" fmla="*/ 37 w 19"/>
                  <a:gd name="T9" fmla="*/ 67 h 63"/>
                  <a:gd name="T10" fmla="*/ 26 w 19"/>
                  <a:gd name="T11" fmla="*/ 81 h 63"/>
                  <a:gd name="T12" fmla="*/ 13 w 19"/>
                  <a:gd name="T13" fmla="*/ 91 h 63"/>
                  <a:gd name="T14" fmla="*/ 4 w 19"/>
                  <a:gd name="T15" fmla="*/ 112 h 63"/>
                  <a:gd name="T16" fmla="*/ 0 w 19"/>
                  <a:gd name="T17" fmla="*/ 128 h 63"/>
                  <a:gd name="T18" fmla="*/ 41 w 19"/>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63">
                    <a:moveTo>
                      <a:pt x="19" y="0"/>
                    </a:moveTo>
                    <a:lnTo>
                      <a:pt x="17" y="7"/>
                    </a:lnTo>
                    <a:lnTo>
                      <a:pt x="17" y="15"/>
                    </a:lnTo>
                    <a:lnTo>
                      <a:pt x="17" y="24"/>
                    </a:lnTo>
                    <a:lnTo>
                      <a:pt x="17" y="33"/>
                    </a:lnTo>
                    <a:lnTo>
                      <a:pt x="12" y="40"/>
                    </a:lnTo>
                    <a:lnTo>
                      <a:pt x="6" y="45"/>
                    </a:lnTo>
                    <a:lnTo>
                      <a:pt x="2" y="55"/>
                    </a:lnTo>
                    <a:lnTo>
                      <a:pt x="0" y="63"/>
                    </a:lnTo>
                    <a:lnTo>
                      <a:pt x="19" y="0"/>
                    </a:lnTo>
                    <a:close/>
                  </a:path>
                </a:pathLst>
              </a:custGeom>
              <a:solidFill>
                <a:srgbClr val="FFCC66"/>
              </a:solidFill>
              <a:ln w="9525">
                <a:noFill/>
                <a:round/>
                <a:headEnd/>
                <a:tailEnd/>
              </a:ln>
            </p:spPr>
            <p:txBody>
              <a:bodyPr/>
              <a:lstStyle/>
              <a:p>
                <a:endParaRPr lang="en-US"/>
              </a:p>
            </p:txBody>
          </p:sp>
          <p:sp>
            <p:nvSpPr>
              <p:cNvPr id="23649" name="Freeform 589"/>
              <p:cNvSpPr>
                <a:spLocks noChangeAspect="1"/>
              </p:cNvSpPr>
              <p:nvPr/>
            </p:nvSpPr>
            <p:spPr bwMode="auto">
              <a:xfrm>
                <a:off x="1760" y="3374"/>
                <a:ext cx="41" cy="128"/>
              </a:xfrm>
              <a:custGeom>
                <a:avLst/>
                <a:gdLst>
                  <a:gd name="T0" fmla="*/ 41 w 19"/>
                  <a:gd name="T1" fmla="*/ 0 h 63"/>
                  <a:gd name="T2" fmla="*/ 37 w 19"/>
                  <a:gd name="T3" fmla="*/ 14 h 63"/>
                  <a:gd name="T4" fmla="*/ 37 w 19"/>
                  <a:gd name="T5" fmla="*/ 30 h 63"/>
                  <a:gd name="T6" fmla="*/ 37 w 19"/>
                  <a:gd name="T7" fmla="*/ 49 h 63"/>
                  <a:gd name="T8" fmla="*/ 37 w 19"/>
                  <a:gd name="T9" fmla="*/ 67 h 63"/>
                  <a:gd name="T10" fmla="*/ 26 w 19"/>
                  <a:gd name="T11" fmla="*/ 81 h 63"/>
                  <a:gd name="T12" fmla="*/ 13 w 19"/>
                  <a:gd name="T13" fmla="*/ 91 h 63"/>
                  <a:gd name="T14" fmla="*/ 4 w 19"/>
                  <a:gd name="T15" fmla="*/ 112 h 63"/>
                  <a:gd name="T16" fmla="*/ 0 w 19"/>
                  <a:gd name="T17" fmla="*/ 128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3">
                    <a:moveTo>
                      <a:pt x="19" y="0"/>
                    </a:moveTo>
                    <a:lnTo>
                      <a:pt x="17" y="7"/>
                    </a:lnTo>
                    <a:lnTo>
                      <a:pt x="17" y="15"/>
                    </a:lnTo>
                    <a:lnTo>
                      <a:pt x="17" y="24"/>
                    </a:lnTo>
                    <a:lnTo>
                      <a:pt x="17" y="33"/>
                    </a:lnTo>
                    <a:lnTo>
                      <a:pt x="12" y="40"/>
                    </a:lnTo>
                    <a:lnTo>
                      <a:pt x="6" y="45"/>
                    </a:lnTo>
                    <a:lnTo>
                      <a:pt x="2" y="55"/>
                    </a:lnTo>
                    <a:lnTo>
                      <a:pt x="0" y="63"/>
                    </a:lnTo>
                  </a:path>
                </a:pathLst>
              </a:custGeom>
              <a:solidFill>
                <a:srgbClr val="FFCC66"/>
              </a:solidFill>
              <a:ln w="6350">
                <a:solidFill>
                  <a:srgbClr val="000000"/>
                </a:solidFill>
                <a:prstDash val="solid"/>
                <a:round/>
                <a:headEnd/>
                <a:tailEnd/>
              </a:ln>
            </p:spPr>
            <p:txBody>
              <a:bodyPr/>
              <a:lstStyle/>
              <a:p>
                <a:endParaRPr lang="en-US"/>
              </a:p>
            </p:txBody>
          </p:sp>
          <p:sp>
            <p:nvSpPr>
              <p:cNvPr id="23650" name="Freeform 590"/>
              <p:cNvSpPr>
                <a:spLocks noChangeAspect="1"/>
              </p:cNvSpPr>
              <p:nvPr/>
            </p:nvSpPr>
            <p:spPr bwMode="auto">
              <a:xfrm>
                <a:off x="1780" y="3380"/>
                <a:ext cx="43" cy="120"/>
              </a:xfrm>
              <a:custGeom>
                <a:avLst/>
                <a:gdLst>
                  <a:gd name="T0" fmla="*/ 43 w 19"/>
                  <a:gd name="T1" fmla="*/ 0 h 59"/>
                  <a:gd name="T2" fmla="*/ 36 w 19"/>
                  <a:gd name="T3" fmla="*/ 16 h 59"/>
                  <a:gd name="T4" fmla="*/ 36 w 19"/>
                  <a:gd name="T5" fmla="*/ 37 h 59"/>
                  <a:gd name="T6" fmla="*/ 36 w 19"/>
                  <a:gd name="T7" fmla="*/ 63 h 59"/>
                  <a:gd name="T8" fmla="*/ 27 w 19"/>
                  <a:gd name="T9" fmla="*/ 75 h 59"/>
                  <a:gd name="T10" fmla="*/ 11 w 19"/>
                  <a:gd name="T11" fmla="*/ 89 h 59"/>
                  <a:gd name="T12" fmla="*/ 0 w 19"/>
                  <a:gd name="T13" fmla="*/ 114 h 59"/>
                  <a:gd name="T14" fmla="*/ 0 w 19"/>
                  <a:gd name="T15" fmla="*/ 120 h 59"/>
                  <a:gd name="T16" fmla="*/ 43 w 19"/>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9">
                    <a:moveTo>
                      <a:pt x="19" y="0"/>
                    </a:moveTo>
                    <a:lnTo>
                      <a:pt x="16" y="8"/>
                    </a:lnTo>
                    <a:lnTo>
                      <a:pt x="16" y="18"/>
                    </a:lnTo>
                    <a:lnTo>
                      <a:pt x="16" y="31"/>
                    </a:lnTo>
                    <a:lnTo>
                      <a:pt x="12" y="37"/>
                    </a:lnTo>
                    <a:lnTo>
                      <a:pt x="5" y="44"/>
                    </a:lnTo>
                    <a:lnTo>
                      <a:pt x="0" y="56"/>
                    </a:lnTo>
                    <a:lnTo>
                      <a:pt x="0" y="59"/>
                    </a:lnTo>
                    <a:lnTo>
                      <a:pt x="19" y="0"/>
                    </a:lnTo>
                    <a:close/>
                  </a:path>
                </a:pathLst>
              </a:custGeom>
              <a:solidFill>
                <a:srgbClr val="FFCC66"/>
              </a:solidFill>
              <a:ln w="9525">
                <a:noFill/>
                <a:round/>
                <a:headEnd/>
                <a:tailEnd/>
              </a:ln>
            </p:spPr>
            <p:txBody>
              <a:bodyPr/>
              <a:lstStyle/>
              <a:p>
                <a:endParaRPr lang="en-US"/>
              </a:p>
            </p:txBody>
          </p:sp>
          <p:sp>
            <p:nvSpPr>
              <p:cNvPr id="23651" name="Freeform 591"/>
              <p:cNvSpPr>
                <a:spLocks noChangeAspect="1"/>
              </p:cNvSpPr>
              <p:nvPr/>
            </p:nvSpPr>
            <p:spPr bwMode="auto">
              <a:xfrm>
                <a:off x="1780" y="3380"/>
                <a:ext cx="43" cy="120"/>
              </a:xfrm>
              <a:custGeom>
                <a:avLst/>
                <a:gdLst>
                  <a:gd name="T0" fmla="*/ 43 w 19"/>
                  <a:gd name="T1" fmla="*/ 0 h 59"/>
                  <a:gd name="T2" fmla="*/ 36 w 19"/>
                  <a:gd name="T3" fmla="*/ 16 h 59"/>
                  <a:gd name="T4" fmla="*/ 36 w 19"/>
                  <a:gd name="T5" fmla="*/ 37 h 59"/>
                  <a:gd name="T6" fmla="*/ 36 w 19"/>
                  <a:gd name="T7" fmla="*/ 63 h 59"/>
                  <a:gd name="T8" fmla="*/ 27 w 19"/>
                  <a:gd name="T9" fmla="*/ 75 h 59"/>
                  <a:gd name="T10" fmla="*/ 11 w 19"/>
                  <a:gd name="T11" fmla="*/ 89 h 59"/>
                  <a:gd name="T12" fmla="*/ 0 w 19"/>
                  <a:gd name="T13" fmla="*/ 114 h 59"/>
                  <a:gd name="T14" fmla="*/ 0 w 19"/>
                  <a:gd name="T15" fmla="*/ 120 h 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59">
                    <a:moveTo>
                      <a:pt x="19" y="0"/>
                    </a:moveTo>
                    <a:lnTo>
                      <a:pt x="16" y="8"/>
                    </a:lnTo>
                    <a:lnTo>
                      <a:pt x="16" y="18"/>
                    </a:lnTo>
                    <a:lnTo>
                      <a:pt x="16" y="31"/>
                    </a:lnTo>
                    <a:lnTo>
                      <a:pt x="12" y="37"/>
                    </a:lnTo>
                    <a:lnTo>
                      <a:pt x="5" y="44"/>
                    </a:lnTo>
                    <a:lnTo>
                      <a:pt x="0" y="56"/>
                    </a:lnTo>
                    <a:lnTo>
                      <a:pt x="0" y="59"/>
                    </a:lnTo>
                  </a:path>
                </a:pathLst>
              </a:custGeom>
              <a:solidFill>
                <a:srgbClr val="FFCC66"/>
              </a:solidFill>
              <a:ln w="6350">
                <a:solidFill>
                  <a:srgbClr val="000000"/>
                </a:solidFill>
                <a:prstDash val="solid"/>
                <a:round/>
                <a:headEnd/>
                <a:tailEnd/>
              </a:ln>
            </p:spPr>
            <p:txBody>
              <a:bodyPr/>
              <a:lstStyle/>
              <a:p>
                <a:endParaRPr lang="en-US"/>
              </a:p>
            </p:txBody>
          </p:sp>
          <p:sp>
            <p:nvSpPr>
              <p:cNvPr id="23652" name="Freeform 592"/>
              <p:cNvSpPr>
                <a:spLocks noChangeAspect="1"/>
              </p:cNvSpPr>
              <p:nvPr/>
            </p:nvSpPr>
            <p:spPr bwMode="auto">
              <a:xfrm>
                <a:off x="1799" y="3388"/>
                <a:ext cx="42" cy="109"/>
              </a:xfrm>
              <a:custGeom>
                <a:avLst/>
                <a:gdLst>
                  <a:gd name="T0" fmla="*/ 42 w 18"/>
                  <a:gd name="T1" fmla="*/ 0 h 54"/>
                  <a:gd name="T2" fmla="*/ 35 w 18"/>
                  <a:gd name="T3" fmla="*/ 6 h 54"/>
                  <a:gd name="T4" fmla="*/ 35 w 18"/>
                  <a:gd name="T5" fmla="*/ 16 h 54"/>
                  <a:gd name="T6" fmla="*/ 35 w 18"/>
                  <a:gd name="T7" fmla="*/ 28 h 54"/>
                  <a:gd name="T8" fmla="*/ 35 w 18"/>
                  <a:gd name="T9" fmla="*/ 50 h 54"/>
                  <a:gd name="T10" fmla="*/ 23 w 18"/>
                  <a:gd name="T11" fmla="*/ 67 h 54"/>
                  <a:gd name="T12" fmla="*/ 7 w 18"/>
                  <a:gd name="T13" fmla="*/ 77 h 54"/>
                  <a:gd name="T14" fmla="*/ 5 w 18"/>
                  <a:gd name="T15" fmla="*/ 97 h 54"/>
                  <a:gd name="T16" fmla="*/ 0 w 18"/>
                  <a:gd name="T17" fmla="*/ 109 h 54"/>
                  <a:gd name="T18" fmla="*/ 42 w 18"/>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54">
                    <a:moveTo>
                      <a:pt x="18" y="0"/>
                    </a:moveTo>
                    <a:lnTo>
                      <a:pt x="15" y="3"/>
                    </a:lnTo>
                    <a:lnTo>
                      <a:pt x="15" y="8"/>
                    </a:lnTo>
                    <a:lnTo>
                      <a:pt x="15" y="14"/>
                    </a:lnTo>
                    <a:lnTo>
                      <a:pt x="15" y="25"/>
                    </a:lnTo>
                    <a:lnTo>
                      <a:pt x="10" y="33"/>
                    </a:lnTo>
                    <a:lnTo>
                      <a:pt x="3" y="38"/>
                    </a:lnTo>
                    <a:lnTo>
                      <a:pt x="2" y="48"/>
                    </a:lnTo>
                    <a:lnTo>
                      <a:pt x="0" y="54"/>
                    </a:lnTo>
                    <a:lnTo>
                      <a:pt x="18" y="0"/>
                    </a:lnTo>
                    <a:close/>
                  </a:path>
                </a:pathLst>
              </a:custGeom>
              <a:solidFill>
                <a:srgbClr val="FFCC66"/>
              </a:solidFill>
              <a:ln w="9525">
                <a:noFill/>
                <a:round/>
                <a:headEnd/>
                <a:tailEnd/>
              </a:ln>
            </p:spPr>
            <p:txBody>
              <a:bodyPr/>
              <a:lstStyle/>
              <a:p>
                <a:endParaRPr lang="en-US"/>
              </a:p>
            </p:txBody>
          </p:sp>
          <p:sp>
            <p:nvSpPr>
              <p:cNvPr id="23653" name="Freeform 593"/>
              <p:cNvSpPr>
                <a:spLocks noChangeAspect="1"/>
              </p:cNvSpPr>
              <p:nvPr/>
            </p:nvSpPr>
            <p:spPr bwMode="auto">
              <a:xfrm>
                <a:off x="1799" y="3388"/>
                <a:ext cx="42" cy="109"/>
              </a:xfrm>
              <a:custGeom>
                <a:avLst/>
                <a:gdLst>
                  <a:gd name="T0" fmla="*/ 42 w 18"/>
                  <a:gd name="T1" fmla="*/ 0 h 54"/>
                  <a:gd name="T2" fmla="*/ 35 w 18"/>
                  <a:gd name="T3" fmla="*/ 6 h 54"/>
                  <a:gd name="T4" fmla="*/ 35 w 18"/>
                  <a:gd name="T5" fmla="*/ 16 h 54"/>
                  <a:gd name="T6" fmla="*/ 35 w 18"/>
                  <a:gd name="T7" fmla="*/ 28 h 54"/>
                  <a:gd name="T8" fmla="*/ 35 w 18"/>
                  <a:gd name="T9" fmla="*/ 50 h 54"/>
                  <a:gd name="T10" fmla="*/ 23 w 18"/>
                  <a:gd name="T11" fmla="*/ 67 h 54"/>
                  <a:gd name="T12" fmla="*/ 7 w 18"/>
                  <a:gd name="T13" fmla="*/ 77 h 54"/>
                  <a:gd name="T14" fmla="*/ 5 w 18"/>
                  <a:gd name="T15" fmla="*/ 97 h 54"/>
                  <a:gd name="T16" fmla="*/ 0 w 18"/>
                  <a:gd name="T17" fmla="*/ 109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4">
                    <a:moveTo>
                      <a:pt x="18" y="0"/>
                    </a:moveTo>
                    <a:lnTo>
                      <a:pt x="15" y="3"/>
                    </a:lnTo>
                    <a:lnTo>
                      <a:pt x="15" y="8"/>
                    </a:lnTo>
                    <a:lnTo>
                      <a:pt x="15" y="14"/>
                    </a:lnTo>
                    <a:lnTo>
                      <a:pt x="15" y="25"/>
                    </a:lnTo>
                    <a:lnTo>
                      <a:pt x="10" y="33"/>
                    </a:lnTo>
                    <a:lnTo>
                      <a:pt x="3" y="38"/>
                    </a:lnTo>
                    <a:lnTo>
                      <a:pt x="2" y="48"/>
                    </a:lnTo>
                    <a:lnTo>
                      <a:pt x="0" y="54"/>
                    </a:lnTo>
                  </a:path>
                </a:pathLst>
              </a:custGeom>
              <a:solidFill>
                <a:srgbClr val="FFCC66"/>
              </a:solidFill>
              <a:ln w="6350">
                <a:solidFill>
                  <a:srgbClr val="000000"/>
                </a:solidFill>
                <a:prstDash val="solid"/>
                <a:round/>
                <a:headEnd/>
                <a:tailEnd/>
              </a:ln>
            </p:spPr>
            <p:txBody>
              <a:bodyPr/>
              <a:lstStyle/>
              <a:p>
                <a:endParaRPr lang="en-US"/>
              </a:p>
            </p:txBody>
          </p:sp>
          <p:sp>
            <p:nvSpPr>
              <p:cNvPr id="23654" name="Freeform 594"/>
              <p:cNvSpPr>
                <a:spLocks noChangeAspect="1"/>
              </p:cNvSpPr>
              <p:nvPr/>
            </p:nvSpPr>
            <p:spPr bwMode="auto">
              <a:xfrm>
                <a:off x="1815" y="3399"/>
                <a:ext cx="42" cy="97"/>
              </a:xfrm>
              <a:custGeom>
                <a:avLst/>
                <a:gdLst>
                  <a:gd name="T0" fmla="*/ 42 w 15"/>
                  <a:gd name="T1" fmla="*/ 0 h 48"/>
                  <a:gd name="T2" fmla="*/ 36 w 15"/>
                  <a:gd name="T3" fmla="*/ 2 h 48"/>
                  <a:gd name="T4" fmla="*/ 34 w 15"/>
                  <a:gd name="T5" fmla="*/ 12 h 48"/>
                  <a:gd name="T6" fmla="*/ 36 w 15"/>
                  <a:gd name="T7" fmla="*/ 30 h 48"/>
                  <a:gd name="T8" fmla="*/ 34 w 15"/>
                  <a:gd name="T9" fmla="*/ 51 h 48"/>
                  <a:gd name="T10" fmla="*/ 17 w 15"/>
                  <a:gd name="T11" fmla="*/ 61 h 48"/>
                  <a:gd name="T12" fmla="*/ 0 w 15"/>
                  <a:gd name="T13" fmla="*/ 89 h 48"/>
                  <a:gd name="T14" fmla="*/ 0 w 15"/>
                  <a:gd name="T15" fmla="*/ 97 h 48"/>
                  <a:gd name="T16" fmla="*/ 42 w 15"/>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48">
                    <a:moveTo>
                      <a:pt x="15" y="0"/>
                    </a:moveTo>
                    <a:lnTo>
                      <a:pt x="13" y="1"/>
                    </a:lnTo>
                    <a:lnTo>
                      <a:pt x="12" y="6"/>
                    </a:lnTo>
                    <a:lnTo>
                      <a:pt x="13" y="15"/>
                    </a:lnTo>
                    <a:lnTo>
                      <a:pt x="12" y="25"/>
                    </a:lnTo>
                    <a:lnTo>
                      <a:pt x="6" y="30"/>
                    </a:lnTo>
                    <a:lnTo>
                      <a:pt x="0" y="44"/>
                    </a:lnTo>
                    <a:lnTo>
                      <a:pt x="0" y="48"/>
                    </a:lnTo>
                    <a:lnTo>
                      <a:pt x="15" y="0"/>
                    </a:lnTo>
                    <a:close/>
                  </a:path>
                </a:pathLst>
              </a:custGeom>
              <a:solidFill>
                <a:srgbClr val="FFCC66"/>
              </a:solidFill>
              <a:ln w="9525">
                <a:noFill/>
                <a:round/>
                <a:headEnd/>
                <a:tailEnd/>
              </a:ln>
            </p:spPr>
            <p:txBody>
              <a:bodyPr/>
              <a:lstStyle/>
              <a:p>
                <a:endParaRPr lang="en-US"/>
              </a:p>
            </p:txBody>
          </p:sp>
          <p:sp>
            <p:nvSpPr>
              <p:cNvPr id="23655" name="Freeform 595"/>
              <p:cNvSpPr>
                <a:spLocks noChangeAspect="1"/>
              </p:cNvSpPr>
              <p:nvPr/>
            </p:nvSpPr>
            <p:spPr bwMode="auto">
              <a:xfrm>
                <a:off x="1815" y="3399"/>
                <a:ext cx="42" cy="97"/>
              </a:xfrm>
              <a:custGeom>
                <a:avLst/>
                <a:gdLst>
                  <a:gd name="T0" fmla="*/ 42 w 15"/>
                  <a:gd name="T1" fmla="*/ 0 h 48"/>
                  <a:gd name="T2" fmla="*/ 36 w 15"/>
                  <a:gd name="T3" fmla="*/ 2 h 48"/>
                  <a:gd name="T4" fmla="*/ 34 w 15"/>
                  <a:gd name="T5" fmla="*/ 12 h 48"/>
                  <a:gd name="T6" fmla="*/ 36 w 15"/>
                  <a:gd name="T7" fmla="*/ 30 h 48"/>
                  <a:gd name="T8" fmla="*/ 34 w 15"/>
                  <a:gd name="T9" fmla="*/ 51 h 48"/>
                  <a:gd name="T10" fmla="*/ 17 w 15"/>
                  <a:gd name="T11" fmla="*/ 61 h 48"/>
                  <a:gd name="T12" fmla="*/ 0 w 15"/>
                  <a:gd name="T13" fmla="*/ 89 h 48"/>
                  <a:gd name="T14" fmla="*/ 0 w 15"/>
                  <a:gd name="T15" fmla="*/ 97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8">
                    <a:moveTo>
                      <a:pt x="15" y="0"/>
                    </a:moveTo>
                    <a:lnTo>
                      <a:pt x="13" y="1"/>
                    </a:lnTo>
                    <a:lnTo>
                      <a:pt x="12" y="6"/>
                    </a:lnTo>
                    <a:lnTo>
                      <a:pt x="13" y="15"/>
                    </a:lnTo>
                    <a:lnTo>
                      <a:pt x="12" y="25"/>
                    </a:lnTo>
                    <a:lnTo>
                      <a:pt x="6" y="30"/>
                    </a:lnTo>
                    <a:lnTo>
                      <a:pt x="0" y="44"/>
                    </a:lnTo>
                    <a:lnTo>
                      <a:pt x="0" y="48"/>
                    </a:lnTo>
                  </a:path>
                </a:pathLst>
              </a:custGeom>
              <a:solidFill>
                <a:srgbClr val="FFCC66"/>
              </a:solidFill>
              <a:ln w="6350">
                <a:solidFill>
                  <a:srgbClr val="000000"/>
                </a:solidFill>
                <a:prstDash val="solid"/>
                <a:round/>
                <a:headEnd/>
                <a:tailEnd/>
              </a:ln>
            </p:spPr>
            <p:txBody>
              <a:bodyPr/>
              <a:lstStyle/>
              <a:p>
                <a:endParaRPr lang="en-US"/>
              </a:p>
            </p:txBody>
          </p:sp>
          <p:sp>
            <p:nvSpPr>
              <p:cNvPr id="23656" name="Freeform 596"/>
              <p:cNvSpPr>
                <a:spLocks noChangeAspect="1"/>
              </p:cNvSpPr>
              <p:nvPr/>
            </p:nvSpPr>
            <p:spPr bwMode="auto">
              <a:xfrm>
                <a:off x="1832" y="3410"/>
                <a:ext cx="42" cy="75"/>
              </a:xfrm>
              <a:custGeom>
                <a:avLst/>
                <a:gdLst>
                  <a:gd name="T0" fmla="*/ 42 w 11"/>
                  <a:gd name="T1" fmla="*/ 0 h 37"/>
                  <a:gd name="T2" fmla="*/ 34 w 11"/>
                  <a:gd name="T3" fmla="*/ 10 h 37"/>
                  <a:gd name="T4" fmla="*/ 34 w 11"/>
                  <a:gd name="T5" fmla="*/ 22 h 37"/>
                  <a:gd name="T6" fmla="*/ 15 w 11"/>
                  <a:gd name="T7" fmla="*/ 39 h 37"/>
                  <a:gd name="T8" fmla="*/ 0 w 11"/>
                  <a:gd name="T9" fmla="*/ 43 h 37"/>
                  <a:gd name="T10" fmla="*/ 4 w 11"/>
                  <a:gd name="T11" fmla="*/ 61 h 37"/>
                  <a:gd name="T12" fmla="*/ 0 w 11"/>
                  <a:gd name="T13" fmla="*/ 75 h 37"/>
                  <a:gd name="T14" fmla="*/ 42 w 11"/>
                  <a:gd name="T15" fmla="*/ 0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37">
                    <a:moveTo>
                      <a:pt x="11" y="0"/>
                    </a:moveTo>
                    <a:lnTo>
                      <a:pt x="9" y="5"/>
                    </a:lnTo>
                    <a:lnTo>
                      <a:pt x="9" y="11"/>
                    </a:lnTo>
                    <a:lnTo>
                      <a:pt x="4" y="19"/>
                    </a:lnTo>
                    <a:lnTo>
                      <a:pt x="0" y="21"/>
                    </a:lnTo>
                    <a:lnTo>
                      <a:pt x="1" y="30"/>
                    </a:lnTo>
                    <a:lnTo>
                      <a:pt x="0" y="37"/>
                    </a:lnTo>
                    <a:lnTo>
                      <a:pt x="11" y="0"/>
                    </a:lnTo>
                    <a:close/>
                  </a:path>
                </a:pathLst>
              </a:custGeom>
              <a:solidFill>
                <a:srgbClr val="FFCC66"/>
              </a:solidFill>
              <a:ln w="9525">
                <a:noFill/>
                <a:round/>
                <a:headEnd/>
                <a:tailEnd/>
              </a:ln>
            </p:spPr>
            <p:txBody>
              <a:bodyPr/>
              <a:lstStyle/>
              <a:p>
                <a:endParaRPr lang="en-US"/>
              </a:p>
            </p:txBody>
          </p:sp>
          <p:sp>
            <p:nvSpPr>
              <p:cNvPr id="23657" name="Freeform 597"/>
              <p:cNvSpPr>
                <a:spLocks noChangeAspect="1"/>
              </p:cNvSpPr>
              <p:nvPr/>
            </p:nvSpPr>
            <p:spPr bwMode="auto">
              <a:xfrm>
                <a:off x="1832" y="3410"/>
                <a:ext cx="42" cy="75"/>
              </a:xfrm>
              <a:custGeom>
                <a:avLst/>
                <a:gdLst>
                  <a:gd name="T0" fmla="*/ 42 w 11"/>
                  <a:gd name="T1" fmla="*/ 0 h 37"/>
                  <a:gd name="T2" fmla="*/ 34 w 11"/>
                  <a:gd name="T3" fmla="*/ 10 h 37"/>
                  <a:gd name="T4" fmla="*/ 34 w 11"/>
                  <a:gd name="T5" fmla="*/ 22 h 37"/>
                  <a:gd name="T6" fmla="*/ 15 w 11"/>
                  <a:gd name="T7" fmla="*/ 39 h 37"/>
                  <a:gd name="T8" fmla="*/ 0 w 11"/>
                  <a:gd name="T9" fmla="*/ 43 h 37"/>
                  <a:gd name="T10" fmla="*/ 4 w 11"/>
                  <a:gd name="T11" fmla="*/ 61 h 37"/>
                  <a:gd name="T12" fmla="*/ 0 w 11"/>
                  <a:gd name="T13" fmla="*/ 75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37">
                    <a:moveTo>
                      <a:pt x="11" y="0"/>
                    </a:moveTo>
                    <a:lnTo>
                      <a:pt x="9" y="5"/>
                    </a:lnTo>
                    <a:lnTo>
                      <a:pt x="9" y="11"/>
                    </a:lnTo>
                    <a:lnTo>
                      <a:pt x="4" y="19"/>
                    </a:lnTo>
                    <a:lnTo>
                      <a:pt x="0" y="21"/>
                    </a:lnTo>
                    <a:lnTo>
                      <a:pt x="1" y="30"/>
                    </a:lnTo>
                    <a:lnTo>
                      <a:pt x="0" y="37"/>
                    </a:lnTo>
                  </a:path>
                </a:pathLst>
              </a:custGeom>
              <a:solidFill>
                <a:srgbClr val="FFCC66"/>
              </a:solidFill>
              <a:ln w="6350">
                <a:solidFill>
                  <a:srgbClr val="000000"/>
                </a:solidFill>
                <a:prstDash val="solid"/>
                <a:round/>
                <a:headEnd/>
                <a:tailEnd/>
              </a:ln>
            </p:spPr>
            <p:txBody>
              <a:bodyPr/>
              <a:lstStyle/>
              <a:p>
                <a:endParaRPr lang="en-US"/>
              </a:p>
            </p:txBody>
          </p:sp>
          <p:sp>
            <p:nvSpPr>
              <p:cNvPr id="23658" name="Freeform 598"/>
              <p:cNvSpPr>
                <a:spLocks noChangeAspect="1"/>
              </p:cNvSpPr>
              <p:nvPr/>
            </p:nvSpPr>
            <p:spPr bwMode="auto">
              <a:xfrm>
                <a:off x="1634" y="3373"/>
                <a:ext cx="149" cy="129"/>
              </a:xfrm>
              <a:custGeom>
                <a:avLst/>
                <a:gdLst>
                  <a:gd name="T0" fmla="*/ 147 w 79"/>
                  <a:gd name="T1" fmla="*/ 0 h 64"/>
                  <a:gd name="T2" fmla="*/ 149 w 79"/>
                  <a:gd name="T3" fmla="*/ 8 h 64"/>
                  <a:gd name="T4" fmla="*/ 143 w 79"/>
                  <a:gd name="T5" fmla="*/ 20 h 64"/>
                  <a:gd name="T6" fmla="*/ 134 w 79"/>
                  <a:gd name="T7" fmla="*/ 28 h 64"/>
                  <a:gd name="T8" fmla="*/ 130 w 79"/>
                  <a:gd name="T9" fmla="*/ 30 h 64"/>
                  <a:gd name="T10" fmla="*/ 134 w 79"/>
                  <a:gd name="T11" fmla="*/ 42 h 64"/>
                  <a:gd name="T12" fmla="*/ 138 w 79"/>
                  <a:gd name="T13" fmla="*/ 54 h 64"/>
                  <a:gd name="T14" fmla="*/ 134 w 79"/>
                  <a:gd name="T15" fmla="*/ 69 h 64"/>
                  <a:gd name="T16" fmla="*/ 130 w 79"/>
                  <a:gd name="T17" fmla="*/ 79 h 64"/>
                  <a:gd name="T18" fmla="*/ 128 w 79"/>
                  <a:gd name="T19" fmla="*/ 85 h 64"/>
                  <a:gd name="T20" fmla="*/ 134 w 79"/>
                  <a:gd name="T21" fmla="*/ 93 h 64"/>
                  <a:gd name="T22" fmla="*/ 134 w 79"/>
                  <a:gd name="T23" fmla="*/ 103 h 64"/>
                  <a:gd name="T24" fmla="*/ 130 w 79"/>
                  <a:gd name="T25" fmla="*/ 113 h 64"/>
                  <a:gd name="T26" fmla="*/ 117 w 79"/>
                  <a:gd name="T27" fmla="*/ 113 h 64"/>
                  <a:gd name="T28" fmla="*/ 109 w 79"/>
                  <a:gd name="T29" fmla="*/ 103 h 64"/>
                  <a:gd name="T30" fmla="*/ 104 w 79"/>
                  <a:gd name="T31" fmla="*/ 95 h 64"/>
                  <a:gd name="T32" fmla="*/ 104 w 79"/>
                  <a:gd name="T33" fmla="*/ 89 h 64"/>
                  <a:gd name="T34" fmla="*/ 100 w 79"/>
                  <a:gd name="T35" fmla="*/ 85 h 64"/>
                  <a:gd name="T36" fmla="*/ 98 w 79"/>
                  <a:gd name="T37" fmla="*/ 97 h 64"/>
                  <a:gd name="T38" fmla="*/ 87 w 79"/>
                  <a:gd name="T39" fmla="*/ 101 h 64"/>
                  <a:gd name="T40" fmla="*/ 81 w 79"/>
                  <a:gd name="T41" fmla="*/ 101 h 64"/>
                  <a:gd name="T42" fmla="*/ 75 w 79"/>
                  <a:gd name="T43" fmla="*/ 93 h 64"/>
                  <a:gd name="T44" fmla="*/ 74 w 79"/>
                  <a:gd name="T45" fmla="*/ 85 h 64"/>
                  <a:gd name="T46" fmla="*/ 77 w 79"/>
                  <a:gd name="T47" fmla="*/ 89 h 64"/>
                  <a:gd name="T48" fmla="*/ 75 w 79"/>
                  <a:gd name="T49" fmla="*/ 99 h 64"/>
                  <a:gd name="T50" fmla="*/ 68 w 79"/>
                  <a:gd name="T51" fmla="*/ 105 h 64"/>
                  <a:gd name="T52" fmla="*/ 58 w 79"/>
                  <a:gd name="T53" fmla="*/ 113 h 64"/>
                  <a:gd name="T54" fmla="*/ 55 w 79"/>
                  <a:gd name="T55" fmla="*/ 107 h 64"/>
                  <a:gd name="T56" fmla="*/ 51 w 79"/>
                  <a:gd name="T57" fmla="*/ 99 h 64"/>
                  <a:gd name="T58" fmla="*/ 45 w 79"/>
                  <a:gd name="T59" fmla="*/ 101 h 64"/>
                  <a:gd name="T60" fmla="*/ 41 w 79"/>
                  <a:gd name="T61" fmla="*/ 107 h 64"/>
                  <a:gd name="T62" fmla="*/ 28 w 79"/>
                  <a:gd name="T63" fmla="*/ 113 h 64"/>
                  <a:gd name="T64" fmla="*/ 23 w 79"/>
                  <a:gd name="T65" fmla="*/ 117 h 64"/>
                  <a:gd name="T66" fmla="*/ 15 w 79"/>
                  <a:gd name="T67" fmla="*/ 119 h 64"/>
                  <a:gd name="T68" fmla="*/ 11 w 79"/>
                  <a:gd name="T69" fmla="*/ 123 h 64"/>
                  <a:gd name="T70" fmla="*/ 6 w 79"/>
                  <a:gd name="T71" fmla="*/ 125 h 64"/>
                  <a:gd name="T72" fmla="*/ 4 w 79"/>
                  <a:gd name="T73" fmla="*/ 129 h 64"/>
                  <a:gd name="T74" fmla="*/ 0 w 79"/>
                  <a:gd name="T75" fmla="*/ 127 h 64"/>
                  <a:gd name="T76" fmla="*/ 0 w 79"/>
                  <a:gd name="T77" fmla="*/ 117 h 64"/>
                  <a:gd name="T78" fmla="*/ 6 w 79"/>
                  <a:gd name="T79" fmla="*/ 113 h 64"/>
                  <a:gd name="T80" fmla="*/ 11 w 79"/>
                  <a:gd name="T81" fmla="*/ 107 h 64"/>
                  <a:gd name="T82" fmla="*/ 21 w 79"/>
                  <a:gd name="T83" fmla="*/ 105 h 64"/>
                  <a:gd name="T84" fmla="*/ 26 w 79"/>
                  <a:gd name="T85" fmla="*/ 97 h 64"/>
                  <a:gd name="T86" fmla="*/ 30 w 79"/>
                  <a:gd name="T87" fmla="*/ 89 h 64"/>
                  <a:gd name="T88" fmla="*/ 30 w 79"/>
                  <a:gd name="T89" fmla="*/ 77 h 64"/>
                  <a:gd name="T90" fmla="*/ 28 w 79"/>
                  <a:gd name="T91" fmla="*/ 65 h 64"/>
                  <a:gd name="T92" fmla="*/ 25 w 79"/>
                  <a:gd name="T93" fmla="*/ 56 h 64"/>
                  <a:gd name="T94" fmla="*/ 34 w 79"/>
                  <a:gd name="T95" fmla="*/ 46 h 64"/>
                  <a:gd name="T96" fmla="*/ 49 w 79"/>
                  <a:gd name="T97" fmla="*/ 38 h 64"/>
                  <a:gd name="T98" fmla="*/ 72 w 79"/>
                  <a:gd name="T99" fmla="*/ 28 h 64"/>
                  <a:gd name="T100" fmla="*/ 89 w 79"/>
                  <a:gd name="T101" fmla="*/ 22 h 64"/>
                  <a:gd name="T102" fmla="*/ 109 w 79"/>
                  <a:gd name="T103" fmla="*/ 18 h 64"/>
                  <a:gd name="T104" fmla="*/ 134 w 79"/>
                  <a:gd name="T105" fmla="*/ 12 h 64"/>
                  <a:gd name="T106" fmla="*/ 147 w 79"/>
                  <a:gd name="T107" fmla="*/ 0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 h="64">
                    <a:moveTo>
                      <a:pt x="78" y="0"/>
                    </a:moveTo>
                    <a:lnTo>
                      <a:pt x="79" y="4"/>
                    </a:lnTo>
                    <a:lnTo>
                      <a:pt x="76" y="10"/>
                    </a:lnTo>
                    <a:lnTo>
                      <a:pt x="71" y="14"/>
                    </a:lnTo>
                    <a:lnTo>
                      <a:pt x="69" y="15"/>
                    </a:lnTo>
                    <a:lnTo>
                      <a:pt x="71" y="21"/>
                    </a:lnTo>
                    <a:lnTo>
                      <a:pt x="73" y="27"/>
                    </a:lnTo>
                    <a:lnTo>
                      <a:pt x="71" y="34"/>
                    </a:lnTo>
                    <a:lnTo>
                      <a:pt x="69" y="39"/>
                    </a:lnTo>
                    <a:lnTo>
                      <a:pt x="68" y="42"/>
                    </a:lnTo>
                    <a:lnTo>
                      <a:pt x="71" y="46"/>
                    </a:lnTo>
                    <a:lnTo>
                      <a:pt x="71" y="51"/>
                    </a:lnTo>
                    <a:lnTo>
                      <a:pt x="69" y="56"/>
                    </a:lnTo>
                    <a:lnTo>
                      <a:pt x="62" y="56"/>
                    </a:lnTo>
                    <a:lnTo>
                      <a:pt x="58" y="51"/>
                    </a:lnTo>
                    <a:lnTo>
                      <a:pt x="55" y="47"/>
                    </a:lnTo>
                    <a:lnTo>
                      <a:pt x="55" y="44"/>
                    </a:lnTo>
                    <a:lnTo>
                      <a:pt x="53" y="42"/>
                    </a:lnTo>
                    <a:lnTo>
                      <a:pt x="52" y="48"/>
                    </a:lnTo>
                    <a:lnTo>
                      <a:pt x="46" y="50"/>
                    </a:lnTo>
                    <a:lnTo>
                      <a:pt x="43" y="50"/>
                    </a:lnTo>
                    <a:lnTo>
                      <a:pt x="40" y="46"/>
                    </a:lnTo>
                    <a:lnTo>
                      <a:pt x="39" y="42"/>
                    </a:lnTo>
                    <a:lnTo>
                      <a:pt x="41" y="44"/>
                    </a:lnTo>
                    <a:lnTo>
                      <a:pt x="40" y="49"/>
                    </a:lnTo>
                    <a:lnTo>
                      <a:pt x="36" y="52"/>
                    </a:lnTo>
                    <a:lnTo>
                      <a:pt x="31" y="56"/>
                    </a:lnTo>
                    <a:lnTo>
                      <a:pt x="29" y="53"/>
                    </a:lnTo>
                    <a:lnTo>
                      <a:pt x="27" y="49"/>
                    </a:lnTo>
                    <a:lnTo>
                      <a:pt x="24" y="50"/>
                    </a:lnTo>
                    <a:lnTo>
                      <a:pt x="22" y="53"/>
                    </a:lnTo>
                    <a:lnTo>
                      <a:pt x="15" y="56"/>
                    </a:lnTo>
                    <a:lnTo>
                      <a:pt x="12" y="58"/>
                    </a:lnTo>
                    <a:lnTo>
                      <a:pt x="8" y="59"/>
                    </a:lnTo>
                    <a:lnTo>
                      <a:pt x="6" y="61"/>
                    </a:lnTo>
                    <a:lnTo>
                      <a:pt x="3" y="62"/>
                    </a:lnTo>
                    <a:lnTo>
                      <a:pt x="2" y="64"/>
                    </a:lnTo>
                    <a:lnTo>
                      <a:pt x="0" y="63"/>
                    </a:lnTo>
                    <a:lnTo>
                      <a:pt x="0" y="58"/>
                    </a:lnTo>
                    <a:lnTo>
                      <a:pt x="3" y="56"/>
                    </a:lnTo>
                    <a:lnTo>
                      <a:pt x="6" y="53"/>
                    </a:lnTo>
                    <a:lnTo>
                      <a:pt x="11" y="52"/>
                    </a:lnTo>
                    <a:lnTo>
                      <a:pt x="14" y="48"/>
                    </a:lnTo>
                    <a:lnTo>
                      <a:pt x="16" y="44"/>
                    </a:lnTo>
                    <a:lnTo>
                      <a:pt x="16" y="38"/>
                    </a:lnTo>
                    <a:lnTo>
                      <a:pt x="15" y="32"/>
                    </a:lnTo>
                    <a:lnTo>
                      <a:pt x="13" y="28"/>
                    </a:lnTo>
                    <a:lnTo>
                      <a:pt x="18" y="23"/>
                    </a:lnTo>
                    <a:lnTo>
                      <a:pt x="26" y="19"/>
                    </a:lnTo>
                    <a:lnTo>
                      <a:pt x="38" y="14"/>
                    </a:lnTo>
                    <a:lnTo>
                      <a:pt x="47" y="11"/>
                    </a:lnTo>
                    <a:lnTo>
                      <a:pt x="58" y="9"/>
                    </a:lnTo>
                    <a:lnTo>
                      <a:pt x="71" y="6"/>
                    </a:lnTo>
                    <a:lnTo>
                      <a:pt x="78" y="0"/>
                    </a:lnTo>
                    <a:close/>
                  </a:path>
                </a:pathLst>
              </a:custGeom>
              <a:solidFill>
                <a:srgbClr val="FFCC66"/>
              </a:solidFill>
              <a:ln w="6350">
                <a:solidFill>
                  <a:srgbClr val="000000"/>
                </a:solidFill>
                <a:prstDash val="solid"/>
                <a:round/>
                <a:headEnd/>
                <a:tailEnd/>
              </a:ln>
            </p:spPr>
            <p:txBody>
              <a:bodyPr/>
              <a:lstStyle/>
              <a:p>
                <a:endParaRPr lang="en-US"/>
              </a:p>
            </p:txBody>
          </p:sp>
          <p:sp>
            <p:nvSpPr>
              <p:cNvPr id="23659" name="Freeform 599"/>
              <p:cNvSpPr>
                <a:spLocks noChangeAspect="1"/>
              </p:cNvSpPr>
              <p:nvPr/>
            </p:nvSpPr>
            <p:spPr bwMode="auto">
              <a:xfrm>
                <a:off x="1644" y="3429"/>
                <a:ext cx="42" cy="37"/>
              </a:xfrm>
              <a:custGeom>
                <a:avLst/>
                <a:gdLst>
                  <a:gd name="T0" fmla="*/ 42 w 6"/>
                  <a:gd name="T1" fmla="*/ 0 h 10"/>
                  <a:gd name="T2" fmla="*/ 21 w 6"/>
                  <a:gd name="T3" fmla="*/ 4 h 10"/>
                  <a:gd name="T4" fmla="*/ 0 w 6"/>
                  <a:gd name="T5" fmla="*/ 19 h 10"/>
                  <a:gd name="T6" fmla="*/ 0 w 6"/>
                  <a:gd name="T7" fmla="*/ 37 h 10"/>
                  <a:gd name="T8" fmla="*/ 21 w 6"/>
                  <a:gd name="T9" fmla="*/ 30 h 10"/>
                  <a:gd name="T10" fmla="*/ 35 w 6"/>
                  <a:gd name="T11" fmla="*/ 19 h 10"/>
                  <a:gd name="T12" fmla="*/ 42 w 6"/>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6" y="0"/>
                    </a:moveTo>
                    <a:lnTo>
                      <a:pt x="3" y="1"/>
                    </a:lnTo>
                    <a:lnTo>
                      <a:pt x="0" y="5"/>
                    </a:lnTo>
                    <a:lnTo>
                      <a:pt x="0" y="10"/>
                    </a:lnTo>
                    <a:lnTo>
                      <a:pt x="3" y="8"/>
                    </a:lnTo>
                    <a:lnTo>
                      <a:pt x="5" y="5"/>
                    </a:lnTo>
                    <a:lnTo>
                      <a:pt x="6" y="0"/>
                    </a:lnTo>
                    <a:close/>
                  </a:path>
                </a:pathLst>
              </a:custGeom>
              <a:solidFill>
                <a:srgbClr val="FFCC66"/>
              </a:solidFill>
              <a:ln w="6350">
                <a:solidFill>
                  <a:srgbClr val="000000"/>
                </a:solidFill>
                <a:prstDash val="solid"/>
                <a:round/>
                <a:headEnd/>
                <a:tailEnd/>
              </a:ln>
            </p:spPr>
            <p:txBody>
              <a:bodyPr/>
              <a:lstStyle/>
              <a:p>
                <a:endParaRPr lang="en-US"/>
              </a:p>
            </p:txBody>
          </p:sp>
          <p:sp>
            <p:nvSpPr>
              <p:cNvPr id="23660" name="Freeform 600"/>
              <p:cNvSpPr>
                <a:spLocks noChangeAspect="1"/>
              </p:cNvSpPr>
              <p:nvPr/>
            </p:nvSpPr>
            <p:spPr bwMode="auto">
              <a:xfrm>
                <a:off x="1724" y="3501"/>
                <a:ext cx="52" cy="65"/>
              </a:xfrm>
              <a:custGeom>
                <a:avLst/>
                <a:gdLst>
                  <a:gd name="T0" fmla="*/ 0 w 28"/>
                  <a:gd name="T1" fmla="*/ 0 h 32"/>
                  <a:gd name="T2" fmla="*/ 13 w 28"/>
                  <a:gd name="T3" fmla="*/ 14 h 32"/>
                  <a:gd name="T4" fmla="*/ 20 w 28"/>
                  <a:gd name="T5" fmla="*/ 26 h 32"/>
                  <a:gd name="T6" fmla="*/ 33 w 28"/>
                  <a:gd name="T7" fmla="*/ 35 h 32"/>
                  <a:gd name="T8" fmla="*/ 46 w 28"/>
                  <a:gd name="T9" fmla="*/ 57 h 32"/>
                  <a:gd name="T10" fmla="*/ 52 w 28"/>
                  <a:gd name="T11" fmla="*/ 65 h 32"/>
                  <a:gd name="T12" fmla="*/ 48 w 28"/>
                  <a:gd name="T13" fmla="*/ 49 h 32"/>
                  <a:gd name="T14" fmla="*/ 37 w 28"/>
                  <a:gd name="T15" fmla="*/ 37 h 32"/>
                  <a:gd name="T16" fmla="*/ 26 w 28"/>
                  <a:gd name="T17" fmla="*/ 24 h 32"/>
                  <a:gd name="T18" fmla="*/ 19 w 28"/>
                  <a:gd name="T19" fmla="*/ 14 h 32"/>
                  <a:gd name="T20" fmla="*/ 13 w 28"/>
                  <a:gd name="T21" fmla="*/ 4 h 32"/>
                  <a:gd name="T22" fmla="*/ 0 w 28"/>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32">
                    <a:moveTo>
                      <a:pt x="0" y="0"/>
                    </a:moveTo>
                    <a:lnTo>
                      <a:pt x="7" y="7"/>
                    </a:lnTo>
                    <a:lnTo>
                      <a:pt x="11" y="13"/>
                    </a:lnTo>
                    <a:lnTo>
                      <a:pt x="18" y="17"/>
                    </a:lnTo>
                    <a:lnTo>
                      <a:pt x="25" y="28"/>
                    </a:lnTo>
                    <a:lnTo>
                      <a:pt x="28" y="32"/>
                    </a:lnTo>
                    <a:lnTo>
                      <a:pt x="26" y="24"/>
                    </a:lnTo>
                    <a:lnTo>
                      <a:pt x="20" y="18"/>
                    </a:lnTo>
                    <a:lnTo>
                      <a:pt x="14" y="12"/>
                    </a:lnTo>
                    <a:lnTo>
                      <a:pt x="10" y="7"/>
                    </a:lnTo>
                    <a:lnTo>
                      <a:pt x="7" y="2"/>
                    </a:lnTo>
                    <a:lnTo>
                      <a:pt x="0" y="0"/>
                    </a:lnTo>
                    <a:close/>
                  </a:path>
                </a:pathLst>
              </a:custGeom>
              <a:solidFill>
                <a:srgbClr val="FFCC66"/>
              </a:solidFill>
              <a:ln w="6350">
                <a:solidFill>
                  <a:srgbClr val="000000"/>
                </a:solidFill>
                <a:prstDash val="solid"/>
                <a:round/>
                <a:headEnd/>
                <a:tailEnd/>
              </a:ln>
            </p:spPr>
            <p:txBody>
              <a:bodyPr/>
              <a:lstStyle/>
              <a:p>
                <a:endParaRPr lang="en-US"/>
              </a:p>
            </p:txBody>
          </p:sp>
          <p:sp>
            <p:nvSpPr>
              <p:cNvPr id="23661" name="Freeform 601"/>
              <p:cNvSpPr>
                <a:spLocks noChangeAspect="1"/>
              </p:cNvSpPr>
              <p:nvPr/>
            </p:nvSpPr>
            <p:spPr bwMode="auto">
              <a:xfrm>
                <a:off x="1737" y="3504"/>
                <a:ext cx="42" cy="53"/>
              </a:xfrm>
              <a:custGeom>
                <a:avLst/>
                <a:gdLst>
                  <a:gd name="T0" fmla="*/ 0 w 22"/>
                  <a:gd name="T1" fmla="*/ 0 h 26"/>
                  <a:gd name="T2" fmla="*/ 8 w 22"/>
                  <a:gd name="T3" fmla="*/ 14 h 26"/>
                  <a:gd name="T4" fmla="*/ 11 w 22"/>
                  <a:gd name="T5" fmla="*/ 24 h 26"/>
                  <a:gd name="T6" fmla="*/ 11 w 22"/>
                  <a:gd name="T7" fmla="*/ 33 h 26"/>
                  <a:gd name="T8" fmla="*/ 25 w 22"/>
                  <a:gd name="T9" fmla="*/ 37 h 26"/>
                  <a:gd name="T10" fmla="*/ 34 w 22"/>
                  <a:gd name="T11" fmla="*/ 41 h 26"/>
                  <a:gd name="T12" fmla="*/ 38 w 22"/>
                  <a:gd name="T13" fmla="*/ 49 h 26"/>
                  <a:gd name="T14" fmla="*/ 32 w 22"/>
                  <a:gd name="T15" fmla="*/ 53 h 26"/>
                  <a:gd name="T16" fmla="*/ 42 w 22"/>
                  <a:gd name="T17" fmla="*/ 51 h 26"/>
                  <a:gd name="T18" fmla="*/ 40 w 22"/>
                  <a:gd name="T19" fmla="*/ 41 h 26"/>
                  <a:gd name="T20" fmla="*/ 31 w 22"/>
                  <a:gd name="T21" fmla="*/ 35 h 26"/>
                  <a:gd name="T22" fmla="*/ 19 w 22"/>
                  <a:gd name="T23" fmla="*/ 29 h 26"/>
                  <a:gd name="T24" fmla="*/ 15 w 22"/>
                  <a:gd name="T25" fmla="*/ 22 h 26"/>
                  <a:gd name="T26" fmla="*/ 11 w 22"/>
                  <a:gd name="T27" fmla="*/ 10 h 26"/>
                  <a:gd name="T28" fmla="*/ 8 w 22"/>
                  <a:gd name="T29" fmla="*/ 0 h 26"/>
                  <a:gd name="T30" fmla="*/ 0 w 22"/>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26">
                    <a:moveTo>
                      <a:pt x="0" y="0"/>
                    </a:moveTo>
                    <a:lnTo>
                      <a:pt x="4" y="7"/>
                    </a:lnTo>
                    <a:lnTo>
                      <a:pt x="6" y="12"/>
                    </a:lnTo>
                    <a:lnTo>
                      <a:pt x="6" y="16"/>
                    </a:lnTo>
                    <a:lnTo>
                      <a:pt x="13" y="18"/>
                    </a:lnTo>
                    <a:lnTo>
                      <a:pt x="18" y="20"/>
                    </a:lnTo>
                    <a:lnTo>
                      <a:pt x="20" y="24"/>
                    </a:lnTo>
                    <a:lnTo>
                      <a:pt x="17" y="26"/>
                    </a:lnTo>
                    <a:lnTo>
                      <a:pt x="22" y="25"/>
                    </a:lnTo>
                    <a:lnTo>
                      <a:pt x="21" y="20"/>
                    </a:lnTo>
                    <a:lnTo>
                      <a:pt x="16" y="17"/>
                    </a:lnTo>
                    <a:lnTo>
                      <a:pt x="10" y="14"/>
                    </a:lnTo>
                    <a:lnTo>
                      <a:pt x="8" y="11"/>
                    </a:lnTo>
                    <a:lnTo>
                      <a:pt x="6" y="5"/>
                    </a:lnTo>
                    <a:lnTo>
                      <a:pt x="4" y="0"/>
                    </a:lnTo>
                    <a:lnTo>
                      <a:pt x="0" y="0"/>
                    </a:lnTo>
                    <a:close/>
                  </a:path>
                </a:pathLst>
              </a:custGeom>
              <a:solidFill>
                <a:srgbClr val="FFCC66"/>
              </a:solidFill>
              <a:ln w="6350">
                <a:solidFill>
                  <a:srgbClr val="000000"/>
                </a:solidFill>
                <a:prstDash val="solid"/>
                <a:round/>
                <a:headEnd/>
                <a:tailEnd/>
              </a:ln>
            </p:spPr>
            <p:txBody>
              <a:bodyPr/>
              <a:lstStyle/>
              <a:p>
                <a:endParaRPr lang="en-US"/>
              </a:p>
            </p:txBody>
          </p:sp>
          <p:sp>
            <p:nvSpPr>
              <p:cNvPr id="23662" name="Freeform 602"/>
              <p:cNvSpPr>
                <a:spLocks noChangeAspect="1"/>
              </p:cNvSpPr>
              <p:nvPr/>
            </p:nvSpPr>
            <p:spPr bwMode="auto">
              <a:xfrm>
                <a:off x="1634" y="3451"/>
                <a:ext cx="109" cy="132"/>
              </a:xfrm>
              <a:custGeom>
                <a:avLst/>
                <a:gdLst>
                  <a:gd name="T0" fmla="*/ 0 w 58"/>
                  <a:gd name="T1" fmla="*/ 12 h 65"/>
                  <a:gd name="T2" fmla="*/ 8 w 58"/>
                  <a:gd name="T3" fmla="*/ 24 h 65"/>
                  <a:gd name="T4" fmla="*/ 26 w 58"/>
                  <a:gd name="T5" fmla="*/ 41 h 65"/>
                  <a:gd name="T6" fmla="*/ 34 w 58"/>
                  <a:gd name="T7" fmla="*/ 57 h 65"/>
                  <a:gd name="T8" fmla="*/ 47 w 58"/>
                  <a:gd name="T9" fmla="*/ 65 h 65"/>
                  <a:gd name="T10" fmla="*/ 51 w 58"/>
                  <a:gd name="T11" fmla="*/ 67 h 65"/>
                  <a:gd name="T12" fmla="*/ 56 w 58"/>
                  <a:gd name="T13" fmla="*/ 75 h 65"/>
                  <a:gd name="T14" fmla="*/ 66 w 58"/>
                  <a:gd name="T15" fmla="*/ 67 h 65"/>
                  <a:gd name="T16" fmla="*/ 70 w 58"/>
                  <a:gd name="T17" fmla="*/ 57 h 65"/>
                  <a:gd name="T18" fmla="*/ 73 w 58"/>
                  <a:gd name="T19" fmla="*/ 49 h 65"/>
                  <a:gd name="T20" fmla="*/ 73 w 58"/>
                  <a:gd name="T21" fmla="*/ 67 h 65"/>
                  <a:gd name="T22" fmla="*/ 73 w 58"/>
                  <a:gd name="T23" fmla="*/ 79 h 65"/>
                  <a:gd name="T24" fmla="*/ 75 w 58"/>
                  <a:gd name="T25" fmla="*/ 89 h 65"/>
                  <a:gd name="T26" fmla="*/ 81 w 58"/>
                  <a:gd name="T27" fmla="*/ 95 h 65"/>
                  <a:gd name="T28" fmla="*/ 86 w 58"/>
                  <a:gd name="T29" fmla="*/ 102 h 65"/>
                  <a:gd name="T30" fmla="*/ 92 w 58"/>
                  <a:gd name="T31" fmla="*/ 112 h 65"/>
                  <a:gd name="T32" fmla="*/ 98 w 58"/>
                  <a:gd name="T33" fmla="*/ 114 h 65"/>
                  <a:gd name="T34" fmla="*/ 101 w 58"/>
                  <a:gd name="T35" fmla="*/ 120 h 65"/>
                  <a:gd name="T36" fmla="*/ 98 w 58"/>
                  <a:gd name="T37" fmla="*/ 128 h 65"/>
                  <a:gd name="T38" fmla="*/ 88 w 58"/>
                  <a:gd name="T39" fmla="*/ 128 h 65"/>
                  <a:gd name="T40" fmla="*/ 96 w 58"/>
                  <a:gd name="T41" fmla="*/ 132 h 65"/>
                  <a:gd name="T42" fmla="*/ 103 w 58"/>
                  <a:gd name="T43" fmla="*/ 128 h 65"/>
                  <a:gd name="T44" fmla="*/ 109 w 58"/>
                  <a:gd name="T45" fmla="*/ 124 h 65"/>
                  <a:gd name="T46" fmla="*/ 105 w 58"/>
                  <a:gd name="T47" fmla="*/ 112 h 65"/>
                  <a:gd name="T48" fmla="*/ 100 w 58"/>
                  <a:gd name="T49" fmla="*/ 106 h 65"/>
                  <a:gd name="T50" fmla="*/ 90 w 58"/>
                  <a:gd name="T51" fmla="*/ 97 h 65"/>
                  <a:gd name="T52" fmla="*/ 83 w 58"/>
                  <a:gd name="T53" fmla="*/ 87 h 65"/>
                  <a:gd name="T54" fmla="*/ 81 w 58"/>
                  <a:gd name="T55" fmla="*/ 83 h 65"/>
                  <a:gd name="T56" fmla="*/ 83 w 58"/>
                  <a:gd name="T57" fmla="*/ 73 h 65"/>
                  <a:gd name="T58" fmla="*/ 83 w 58"/>
                  <a:gd name="T59" fmla="*/ 63 h 65"/>
                  <a:gd name="T60" fmla="*/ 81 w 58"/>
                  <a:gd name="T61" fmla="*/ 51 h 65"/>
                  <a:gd name="T62" fmla="*/ 77 w 58"/>
                  <a:gd name="T63" fmla="*/ 43 h 65"/>
                  <a:gd name="T64" fmla="*/ 71 w 58"/>
                  <a:gd name="T65" fmla="*/ 39 h 65"/>
                  <a:gd name="T66" fmla="*/ 64 w 58"/>
                  <a:gd name="T67" fmla="*/ 39 h 65"/>
                  <a:gd name="T68" fmla="*/ 58 w 58"/>
                  <a:gd name="T69" fmla="*/ 47 h 65"/>
                  <a:gd name="T70" fmla="*/ 53 w 58"/>
                  <a:gd name="T71" fmla="*/ 53 h 65"/>
                  <a:gd name="T72" fmla="*/ 53 w 58"/>
                  <a:gd name="T73" fmla="*/ 45 h 65"/>
                  <a:gd name="T74" fmla="*/ 53 w 58"/>
                  <a:gd name="T75" fmla="*/ 35 h 65"/>
                  <a:gd name="T76" fmla="*/ 53 w 58"/>
                  <a:gd name="T77" fmla="*/ 24 h 65"/>
                  <a:gd name="T78" fmla="*/ 49 w 58"/>
                  <a:gd name="T79" fmla="*/ 16 h 65"/>
                  <a:gd name="T80" fmla="*/ 43 w 58"/>
                  <a:gd name="T81" fmla="*/ 8 h 65"/>
                  <a:gd name="T82" fmla="*/ 32 w 58"/>
                  <a:gd name="T83" fmla="*/ 6 h 65"/>
                  <a:gd name="T84" fmla="*/ 24 w 58"/>
                  <a:gd name="T85" fmla="*/ 2 h 65"/>
                  <a:gd name="T86" fmla="*/ 13 w 58"/>
                  <a:gd name="T87" fmla="*/ 0 h 65"/>
                  <a:gd name="T88" fmla="*/ 6 w 58"/>
                  <a:gd name="T89" fmla="*/ 6 h 65"/>
                  <a:gd name="T90" fmla="*/ 0 w 58"/>
                  <a:gd name="T91" fmla="*/ 12 h 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 h="65">
                    <a:moveTo>
                      <a:pt x="0" y="6"/>
                    </a:moveTo>
                    <a:lnTo>
                      <a:pt x="4" y="12"/>
                    </a:lnTo>
                    <a:lnTo>
                      <a:pt x="14" y="20"/>
                    </a:lnTo>
                    <a:lnTo>
                      <a:pt x="18" y="28"/>
                    </a:lnTo>
                    <a:lnTo>
                      <a:pt x="25" y="32"/>
                    </a:lnTo>
                    <a:lnTo>
                      <a:pt x="27" y="33"/>
                    </a:lnTo>
                    <a:lnTo>
                      <a:pt x="30" y="37"/>
                    </a:lnTo>
                    <a:lnTo>
                      <a:pt x="35" y="33"/>
                    </a:lnTo>
                    <a:lnTo>
                      <a:pt x="37" y="28"/>
                    </a:lnTo>
                    <a:lnTo>
                      <a:pt x="39" y="24"/>
                    </a:lnTo>
                    <a:lnTo>
                      <a:pt x="39" y="33"/>
                    </a:lnTo>
                    <a:lnTo>
                      <a:pt x="39" y="39"/>
                    </a:lnTo>
                    <a:lnTo>
                      <a:pt x="40" y="44"/>
                    </a:lnTo>
                    <a:lnTo>
                      <a:pt x="43" y="47"/>
                    </a:lnTo>
                    <a:lnTo>
                      <a:pt x="46" y="50"/>
                    </a:lnTo>
                    <a:lnTo>
                      <a:pt x="49" y="55"/>
                    </a:lnTo>
                    <a:lnTo>
                      <a:pt x="52" y="56"/>
                    </a:lnTo>
                    <a:lnTo>
                      <a:pt x="54" y="59"/>
                    </a:lnTo>
                    <a:lnTo>
                      <a:pt x="52" y="63"/>
                    </a:lnTo>
                    <a:lnTo>
                      <a:pt x="47" y="63"/>
                    </a:lnTo>
                    <a:lnTo>
                      <a:pt x="51" y="65"/>
                    </a:lnTo>
                    <a:lnTo>
                      <a:pt x="55" y="63"/>
                    </a:lnTo>
                    <a:lnTo>
                      <a:pt x="58" y="61"/>
                    </a:lnTo>
                    <a:lnTo>
                      <a:pt x="56" y="55"/>
                    </a:lnTo>
                    <a:lnTo>
                      <a:pt x="53" y="52"/>
                    </a:lnTo>
                    <a:lnTo>
                      <a:pt x="48" y="48"/>
                    </a:lnTo>
                    <a:lnTo>
                      <a:pt x="44" y="43"/>
                    </a:lnTo>
                    <a:lnTo>
                      <a:pt x="43" y="41"/>
                    </a:lnTo>
                    <a:lnTo>
                      <a:pt x="44" y="36"/>
                    </a:lnTo>
                    <a:lnTo>
                      <a:pt x="44" y="31"/>
                    </a:lnTo>
                    <a:lnTo>
                      <a:pt x="43" y="25"/>
                    </a:lnTo>
                    <a:lnTo>
                      <a:pt x="41" y="21"/>
                    </a:lnTo>
                    <a:lnTo>
                      <a:pt x="38" y="19"/>
                    </a:lnTo>
                    <a:lnTo>
                      <a:pt x="34" y="19"/>
                    </a:lnTo>
                    <a:lnTo>
                      <a:pt x="31" y="23"/>
                    </a:lnTo>
                    <a:lnTo>
                      <a:pt x="28" y="26"/>
                    </a:lnTo>
                    <a:lnTo>
                      <a:pt x="28" y="22"/>
                    </a:lnTo>
                    <a:lnTo>
                      <a:pt x="28" y="17"/>
                    </a:lnTo>
                    <a:lnTo>
                      <a:pt x="28" y="12"/>
                    </a:lnTo>
                    <a:lnTo>
                      <a:pt x="26" y="8"/>
                    </a:lnTo>
                    <a:lnTo>
                      <a:pt x="23" y="4"/>
                    </a:lnTo>
                    <a:lnTo>
                      <a:pt x="17" y="3"/>
                    </a:lnTo>
                    <a:lnTo>
                      <a:pt x="13" y="1"/>
                    </a:lnTo>
                    <a:lnTo>
                      <a:pt x="7" y="0"/>
                    </a:lnTo>
                    <a:lnTo>
                      <a:pt x="3" y="3"/>
                    </a:lnTo>
                    <a:lnTo>
                      <a:pt x="0" y="6"/>
                    </a:lnTo>
                    <a:close/>
                  </a:path>
                </a:pathLst>
              </a:custGeom>
              <a:solidFill>
                <a:srgbClr val="FFCC66"/>
              </a:solidFill>
              <a:ln w="6350">
                <a:solidFill>
                  <a:srgbClr val="000000"/>
                </a:solidFill>
                <a:prstDash val="solid"/>
                <a:round/>
                <a:headEnd/>
                <a:tailEnd/>
              </a:ln>
            </p:spPr>
            <p:txBody>
              <a:bodyPr/>
              <a:lstStyle/>
              <a:p>
                <a:endParaRPr lang="en-US"/>
              </a:p>
            </p:txBody>
          </p:sp>
          <p:sp>
            <p:nvSpPr>
              <p:cNvPr id="23663" name="Freeform 603"/>
              <p:cNvSpPr>
                <a:spLocks noChangeAspect="1"/>
              </p:cNvSpPr>
              <p:nvPr/>
            </p:nvSpPr>
            <p:spPr bwMode="auto">
              <a:xfrm>
                <a:off x="1634" y="3460"/>
                <a:ext cx="72" cy="128"/>
              </a:xfrm>
              <a:custGeom>
                <a:avLst/>
                <a:gdLst>
                  <a:gd name="T0" fmla="*/ 2 w 38"/>
                  <a:gd name="T1" fmla="*/ 0 h 63"/>
                  <a:gd name="T2" fmla="*/ 4 w 38"/>
                  <a:gd name="T3" fmla="*/ 18 h 63"/>
                  <a:gd name="T4" fmla="*/ 4 w 38"/>
                  <a:gd name="T5" fmla="*/ 35 h 63"/>
                  <a:gd name="T6" fmla="*/ 9 w 38"/>
                  <a:gd name="T7" fmla="*/ 49 h 63"/>
                  <a:gd name="T8" fmla="*/ 17 w 38"/>
                  <a:gd name="T9" fmla="*/ 55 h 63"/>
                  <a:gd name="T10" fmla="*/ 25 w 38"/>
                  <a:gd name="T11" fmla="*/ 57 h 63"/>
                  <a:gd name="T12" fmla="*/ 28 w 38"/>
                  <a:gd name="T13" fmla="*/ 59 h 63"/>
                  <a:gd name="T14" fmla="*/ 19 w 38"/>
                  <a:gd name="T15" fmla="*/ 65 h 63"/>
                  <a:gd name="T16" fmla="*/ 8 w 38"/>
                  <a:gd name="T17" fmla="*/ 71 h 63"/>
                  <a:gd name="T18" fmla="*/ 2 w 38"/>
                  <a:gd name="T19" fmla="*/ 81 h 63"/>
                  <a:gd name="T20" fmla="*/ 0 w 38"/>
                  <a:gd name="T21" fmla="*/ 89 h 63"/>
                  <a:gd name="T22" fmla="*/ 8 w 38"/>
                  <a:gd name="T23" fmla="*/ 100 h 63"/>
                  <a:gd name="T24" fmla="*/ 15 w 38"/>
                  <a:gd name="T25" fmla="*/ 106 h 63"/>
                  <a:gd name="T26" fmla="*/ 28 w 38"/>
                  <a:gd name="T27" fmla="*/ 112 h 63"/>
                  <a:gd name="T28" fmla="*/ 36 w 38"/>
                  <a:gd name="T29" fmla="*/ 118 h 63"/>
                  <a:gd name="T30" fmla="*/ 42 w 38"/>
                  <a:gd name="T31" fmla="*/ 116 h 63"/>
                  <a:gd name="T32" fmla="*/ 47 w 38"/>
                  <a:gd name="T33" fmla="*/ 118 h 63"/>
                  <a:gd name="T34" fmla="*/ 55 w 38"/>
                  <a:gd name="T35" fmla="*/ 122 h 63"/>
                  <a:gd name="T36" fmla="*/ 61 w 38"/>
                  <a:gd name="T37" fmla="*/ 124 h 63"/>
                  <a:gd name="T38" fmla="*/ 68 w 38"/>
                  <a:gd name="T39" fmla="*/ 128 h 63"/>
                  <a:gd name="T40" fmla="*/ 72 w 38"/>
                  <a:gd name="T41" fmla="*/ 124 h 63"/>
                  <a:gd name="T42" fmla="*/ 68 w 38"/>
                  <a:gd name="T43" fmla="*/ 118 h 63"/>
                  <a:gd name="T44" fmla="*/ 61 w 38"/>
                  <a:gd name="T45" fmla="*/ 116 h 63"/>
                  <a:gd name="T46" fmla="*/ 51 w 38"/>
                  <a:gd name="T47" fmla="*/ 112 h 63"/>
                  <a:gd name="T48" fmla="*/ 40 w 38"/>
                  <a:gd name="T49" fmla="*/ 106 h 63"/>
                  <a:gd name="T50" fmla="*/ 32 w 38"/>
                  <a:gd name="T51" fmla="*/ 95 h 63"/>
                  <a:gd name="T52" fmla="*/ 25 w 38"/>
                  <a:gd name="T53" fmla="*/ 95 h 63"/>
                  <a:gd name="T54" fmla="*/ 11 w 38"/>
                  <a:gd name="T55" fmla="*/ 89 h 63"/>
                  <a:gd name="T56" fmla="*/ 27 w 38"/>
                  <a:gd name="T57" fmla="*/ 81 h 63"/>
                  <a:gd name="T58" fmla="*/ 40 w 38"/>
                  <a:gd name="T59" fmla="*/ 73 h 63"/>
                  <a:gd name="T60" fmla="*/ 42 w 38"/>
                  <a:gd name="T61" fmla="*/ 65 h 63"/>
                  <a:gd name="T62" fmla="*/ 42 w 38"/>
                  <a:gd name="T63" fmla="*/ 57 h 63"/>
                  <a:gd name="T64" fmla="*/ 36 w 38"/>
                  <a:gd name="T65" fmla="*/ 51 h 63"/>
                  <a:gd name="T66" fmla="*/ 34 w 38"/>
                  <a:gd name="T67" fmla="*/ 43 h 63"/>
                  <a:gd name="T68" fmla="*/ 32 w 38"/>
                  <a:gd name="T69" fmla="*/ 33 h 63"/>
                  <a:gd name="T70" fmla="*/ 25 w 38"/>
                  <a:gd name="T71" fmla="*/ 14 h 63"/>
                  <a:gd name="T72" fmla="*/ 11 w 38"/>
                  <a:gd name="T73" fmla="*/ 4 h 63"/>
                  <a:gd name="T74" fmla="*/ 2 w 38"/>
                  <a:gd name="T75" fmla="*/ 0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 h="63">
                    <a:moveTo>
                      <a:pt x="1" y="0"/>
                    </a:moveTo>
                    <a:lnTo>
                      <a:pt x="2" y="9"/>
                    </a:lnTo>
                    <a:lnTo>
                      <a:pt x="2" y="17"/>
                    </a:lnTo>
                    <a:lnTo>
                      <a:pt x="5" y="24"/>
                    </a:lnTo>
                    <a:lnTo>
                      <a:pt x="9" y="27"/>
                    </a:lnTo>
                    <a:lnTo>
                      <a:pt x="13" y="28"/>
                    </a:lnTo>
                    <a:lnTo>
                      <a:pt x="15" y="29"/>
                    </a:lnTo>
                    <a:lnTo>
                      <a:pt x="10" y="32"/>
                    </a:lnTo>
                    <a:lnTo>
                      <a:pt x="4" y="35"/>
                    </a:lnTo>
                    <a:lnTo>
                      <a:pt x="1" y="40"/>
                    </a:lnTo>
                    <a:lnTo>
                      <a:pt x="0" y="44"/>
                    </a:lnTo>
                    <a:lnTo>
                      <a:pt x="4" y="49"/>
                    </a:lnTo>
                    <a:lnTo>
                      <a:pt x="8" y="52"/>
                    </a:lnTo>
                    <a:lnTo>
                      <a:pt x="15" y="55"/>
                    </a:lnTo>
                    <a:lnTo>
                      <a:pt x="19" y="58"/>
                    </a:lnTo>
                    <a:lnTo>
                      <a:pt x="22" y="57"/>
                    </a:lnTo>
                    <a:lnTo>
                      <a:pt x="25" y="58"/>
                    </a:lnTo>
                    <a:lnTo>
                      <a:pt x="29" y="60"/>
                    </a:lnTo>
                    <a:lnTo>
                      <a:pt x="32" y="61"/>
                    </a:lnTo>
                    <a:lnTo>
                      <a:pt x="36" y="63"/>
                    </a:lnTo>
                    <a:lnTo>
                      <a:pt x="38" y="61"/>
                    </a:lnTo>
                    <a:lnTo>
                      <a:pt x="36" y="58"/>
                    </a:lnTo>
                    <a:lnTo>
                      <a:pt x="32" y="57"/>
                    </a:lnTo>
                    <a:lnTo>
                      <a:pt x="27" y="55"/>
                    </a:lnTo>
                    <a:lnTo>
                      <a:pt x="21" y="52"/>
                    </a:lnTo>
                    <a:lnTo>
                      <a:pt x="17" y="47"/>
                    </a:lnTo>
                    <a:lnTo>
                      <a:pt x="13" y="47"/>
                    </a:lnTo>
                    <a:lnTo>
                      <a:pt x="6" y="44"/>
                    </a:lnTo>
                    <a:lnTo>
                      <a:pt x="14" y="40"/>
                    </a:lnTo>
                    <a:lnTo>
                      <a:pt x="21" y="36"/>
                    </a:lnTo>
                    <a:lnTo>
                      <a:pt x="22" y="32"/>
                    </a:lnTo>
                    <a:lnTo>
                      <a:pt x="22" y="28"/>
                    </a:lnTo>
                    <a:lnTo>
                      <a:pt x="19" y="25"/>
                    </a:lnTo>
                    <a:lnTo>
                      <a:pt x="18" y="21"/>
                    </a:lnTo>
                    <a:lnTo>
                      <a:pt x="17" y="16"/>
                    </a:lnTo>
                    <a:lnTo>
                      <a:pt x="13" y="7"/>
                    </a:lnTo>
                    <a:lnTo>
                      <a:pt x="6" y="2"/>
                    </a:lnTo>
                    <a:lnTo>
                      <a:pt x="1" y="0"/>
                    </a:lnTo>
                    <a:close/>
                  </a:path>
                </a:pathLst>
              </a:custGeom>
              <a:solidFill>
                <a:srgbClr val="FFCC66"/>
              </a:solidFill>
              <a:ln w="6350">
                <a:solidFill>
                  <a:srgbClr val="000000"/>
                </a:solidFill>
                <a:prstDash val="solid"/>
                <a:round/>
                <a:headEnd/>
                <a:tailEnd/>
              </a:ln>
            </p:spPr>
            <p:txBody>
              <a:bodyPr/>
              <a:lstStyle/>
              <a:p>
                <a:endParaRPr lang="en-US"/>
              </a:p>
            </p:txBody>
          </p:sp>
          <p:sp>
            <p:nvSpPr>
              <p:cNvPr id="23664" name="Freeform 604"/>
              <p:cNvSpPr>
                <a:spLocks noChangeAspect="1"/>
              </p:cNvSpPr>
              <p:nvPr/>
            </p:nvSpPr>
            <p:spPr bwMode="auto">
              <a:xfrm>
                <a:off x="1675" y="3436"/>
                <a:ext cx="248" cy="204"/>
              </a:xfrm>
              <a:custGeom>
                <a:avLst/>
                <a:gdLst>
                  <a:gd name="T0" fmla="*/ 0 w 132"/>
                  <a:gd name="T1" fmla="*/ 12 h 101"/>
                  <a:gd name="T2" fmla="*/ 0 w 132"/>
                  <a:gd name="T3" fmla="*/ 24 h 101"/>
                  <a:gd name="T4" fmla="*/ 4 w 132"/>
                  <a:gd name="T5" fmla="*/ 38 h 101"/>
                  <a:gd name="T6" fmla="*/ 13 w 132"/>
                  <a:gd name="T7" fmla="*/ 53 h 101"/>
                  <a:gd name="T8" fmla="*/ 24 w 132"/>
                  <a:gd name="T9" fmla="*/ 63 h 101"/>
                  <a:gd name="T10" fmla="*/ 28 w 132"/>
                  <a:gd name="T11" fmla="*/ 67 h 101"/>
                  <a:gd name="T12" fmla="*/ 36 w 132"/>
                  <a:gd name="T13" fmla="*/ 73 h 101"/>
                  <a:gd name="T14" fmla="*/ 41 w 132"/>
                  <a:gd name="T15" fmla="*/ 77 h 101"/>
                  <a:gd name="T16" fmla="*/ 49 w 132"/>
                  <a:gd name="T17" fmla="*/ 85 h 101"/>
                  <a:gd name="T18" fmla="*/ 58 w 132"/>
                  <a:gd name="T19" fmla="*/ 95 h 101"/>
                  <a:gd name="T20" fmla="*/ 68 w 132"/>
                  <a:gd name="T21" fmla="*/ 103 h 101"/>
                  <a:gd name="T22" fmla="*/ 75 w 132"/>
                  <a:gd name="T23" fmla="*/ 107 h 101"/>
                  <a:gd name="T24" fmla="*/ 88 w 132"/>
                  <a:gd name="T25" fmla="*/ 107 h 101"/>
                  <a:gd name="T26" fmla="*/ 105 w 132"/>
                  <a:gd name="T27" fmla="*/ 105 h 101"/>
                  <a:gd name="T28" fmla="*/ 118 w 132"/>
                  <a:gd name="T29" fmla="*/ 105 h 101"/>
                  <a:gd name="T30" fmla="*/ 126 w 132"/>
                  <a:gd name="T31" fmla="*/ 107 h 101"/>
                  <a:gd name="T32" fmla="*/ 132 w 132"/>
                  <a:gd name="T33" fmla="*/ 119 h 101"/>
                  <a:gd name="T34" fmla="*/ 137 w 132"/>
                  <a:gd name="T35" fmla="*/ 135 h 101"/>
                  <a:gd name="T36" fmla="*/ 141 w 132"/>
                  <a:gd name="T37" fmla="*/ 147 h 101"/>
                  <a:gd name="T38" fmla="*/ 145 w 132"/>
                  <a:gd name="T39" fmla="*/ 156 h 101"/>
                  <a:gd name="T40" fmla="*/ 152 w 132"/>
                  <a:gd name="T41" fmla="*/ 168 h 101"/>
                  <a:gd name="T42" fmla="*/ 173 w 132"/>
                  <a:gd name="T43" fmla="*/ 174 h 101"/>
                  <a:gd name="T44" fmla="*/ 188 w 132"/>
                  <a:gd name="T45" fmla="*/ 182 h 101"/>
                  <a:gd name="T46" fmla="*/ 210 w 132"/>
                  <a:gd name="T47" fmla="*/ 184 h 101"/>
                  <a:gd name="T48" fmla="*/ 225 w 132"/>
                  <a:gd name="T49" fmla="*/ 188 h 101"/>
                  <a:gd name="T50" fmla="*/ 239 w 132"/>
                  <a:gd name="T51" fmla="*/ 184 h 101"/>
                  <a:gd name="T52" fmla="*/ 246 w 132"/>
                  <a:gd name="T53" fmla="*/ 192 h 101"/>
                  <a:gd name="T54" fmla="*/ 239 w 132"/>
                  <a:gd name="T55" fmla="*/ 204 h 101"/>
                  <a:gd name="T56" fmla="*/ 248 w 132"/>
                  <a:gd name="T57" fmla="*/ 198 h 101"/>
                  <a:gd name="T58" fmla="*/ 248 w 132"/>
                  <a:gd name="T59" fmla="*/ 190 h 101"/>
                  <a:gd name="T60" fmla="*/ 242 w 132"/>
                  <a:gd name="T61" fmla="*/ 180 h 101"/>
                  <a:gd name="T62" fmla="*/ 229 w 132"/>
                  <a:gd name="T63" fmla="*/ 176 h 101"/>
                  <a:gd name="T64" fmla="*/ 214 w 132"/>
                  <a:gd name="T65" fmla="*/ 176 h 101"/>
                  <a:gd name="T66" fmla="*/ 194 w 132"/>
                  <a:gd name="T67" fmla="*/ 174 h 101"/>
                  <a:gd name="T68" fmla="*/ 175 w 132"/>
                  <a:gd name="T69" fmla="*/ 166 h 101"/>
                  <a:gd name="T70" fmla="*/ 162 w 132"/>
                  <a:gd name="T71" fmla="*/ 154 h 101"/>
                  <a:gd name="T72" fmla="*/ 148 w 132"/>
                  <a:gd name="T73" fmla="*/ 133 h 101"/>
                  <a:gd name="T74" fmla="*/ 141 w 132"/>
                  <a:gd name="T75" fmla="*/ 111 h 101"/>
                  <a:gd name="T76" fmla="*/ 126 w 132"/>
                  <a:gd name="T77" fmla="*/ 97 h 101"/>
                  <a:gd name="T78" fmla="*/ 109 w 132"/>
                  <a:gd name="T79" fmla="*/ 87 h 101"/>
                  <a:gd name="T80" fmla="*/ 92 w 132"/>
                  <a:gd name="T81" fmla="*/ 85 h 101"/>
                  <a:gd name="T82" fmla="*/ 83 w 132"/>
                  <a:gd name="T83" fmla="*/ 81 h 101"/>
                  <a:gd name="T84" fmla="*/ 75 w 132"/>
                  <a:gd name="T85" fmla="*/ 67 h 101"/>
                  <a:gd name="T86" fmla="*/ 70 w 132"/>
                  <a:gd name="T87" fmla="*/ 50 h 101"/>
                  <a:gd name="T88" fmla="*/ 64 w 132"/>
                  <a:gd name="T89" fmla="*/ 42 h 101"/>
                  <a:gd name="T90" fmla="*/ 47 w 132"/>
                  <a:gd name="T91" fmla="*/ 50 h 101"/>
                  <a:gd name="T92" fmla="*/ 38 w 132"/>
                  <a:gd name="T93" fmla="*/ 55 h 101"/>
                  <a:gd name="T94" fmla="*/ 36 w 132"/>
                  <a:gd name="T95" fmla="*/ 38 h 101"/>
                  <a:gd name="T96" fmla="*/ 26 w 132"/>
                  <a:gd name="T97" fmla="*/ 22 h 101"/>
                  <a:gd name="T98" fmla="*/ 21 w 132"/>
                  <a:gd name="T99" fmla="*/ 12 h 101"/>
                  <a:gd name="T100" fmla="*/ 13 w 132"/>
                  <a:gd name="T101" fmla="*/ 0 h 101"/>
                  <a:gd name="T102" fmla="*/ 4 w 132"/>
                  <a:gd name="T103" fmla="*/ 6 h 101"/>
                  <a:gd name="T104" fmla="*/ 0 w 132"/>
                  <a:gd name="T105" fmla="*/ 12 h 1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01">
                    <a:moveTo>
                      <a:pt x="0" y="6"/>
                    </a:moveTo>
                    <a:lnTo>
                      <a:pt x="0" y="12"/>
                    </a:lnTo>
                    <a:lnTo>
                      <a:pt x="2" y="19"/>
                    </a:lnTo>
                    <a:lnTo>
                      <a:pt x="7" y="26"/>
                    </a:lnTo>
                    <a:lnTo>
                      <a:pt x="13" y="31"/>
                    </a:lnTo>
                    <a:lnTo>
                      <a:pt x="15" y="33"/>
                    </a:lnTo>
                    <a:lnTo>
                      <a:pt x="19" y="36"/>
                    </a:lnTo>
                    <a:lnTo>
                      <a:pt x="22" y="38"/>
                    </a:lnTo>
                    <a:lnTo>
                      <a:pt x="26" y="42"/>
                    </a:lnTo>
                    <a:lnTo>
                      <a:pt x="31" y="47"/>
                    </a:lnTo>
                    <a:lnTo>
                      <a:pt x="36" y="51"/>
                    </a:lnTo>
                    <a:lnTo>
                      <a:pt x="40" y="53"/>
                    </a:lnTo>
                    <a:lnTo>
                      <a:pt x="47" y="53"/>
                    </a:lnTo>
                    <a:lnTo>
                      <a:pt x="56" y="52"/>
                    </a:lnTo>
                    <a:lnTo>
                      <a:pt x="63" y="52"/>
                    </a:lnTo>
                    <a:lnTo>
                      <a:pt x="67" y="53"/>
                    </a:lnTo>
                    <a:lnTo>
                      <a:pt x="70" y="59"/>
                    </a:lnTo>
                    <a:lnTo>
                      <a:pt x="73" y="67"/>
                    </a:lnTo>
                    <a:lnTo>
                      <a:pt x="75" y="73"/>
                    </a:lnTo>
                    <a:lnTo>
                      <a:pt x="77" y="77"/>
                    </a:lnTo>
                    <a:lnTo>
                      <a:pt x="81" y="83"/>
                    </a:lnTo>
                    <a:lnTo>
                      <a:pt x="92" y="86"/>
                    </a:lnTo>
                    <a:lnTo>
                      <a:pt x="100" y="90"/>
                    </a:lnTo>
                    <a:lnTo>
                      <a:pt x="112" y="91"/>
                    </a:lnTo>
                    <a:lnTo>
                      <a:pt x="120" y="93"/>
                    </a:lnTo>
                    <a:lnTo>
                      <a:pt x="127" y="91"/>
                    </a:lnTo>
                    <a:lnTo>
                      <a:pt x="131" y="95"/>
                    </a:lnTo>
                    <a:lnTo>
                      <a:pt x="127" y="101"/>
                    </a:lnTo>
                    <a:lnTo>
                      <a:pt x="132" y="98"/>
                    </a:lnTo>
                    <a:lnTo>
                      <a:pt x="132" y="94"/>
                    </a:lnTo>
                    <a:lnTo>
                      <a:pt x="129" y="89"/>
                    </a:lnTo>
                    <a:lnTo>
                      <a:pt x="122" y="87"/>
                    </a:lnTo>
                    <a:lnTo>
                      <a:pt x="114" y="87"/>
                    </a:lnTo>
                    <a:lnTo>
                      <a:pt x="103" y="86"/>
                    </a:lnTo>
                    <a:lnTo>
                      <a:pt x="93" y="82"/>
                    </a:lnTo>
                    <a:lnTo>
                      <a:pt x="86" y="76"/>
                    </a:lnTo>
                    <a:lnTo>
                      <a:pt x="79" y="66"/>
                    </a:lnTo>
                    <a:lnTo>
                      <a:pt x="75" y="55"/>
                    </a:lnTo>
                    <a:lnTo>
                      <a:pt x="67" y="48"/>
                    </a:lnTo>
                    <a:lnTo>
                      <a:pt x="58" y="43"/>
                    </a:lnTo>
                    <a:lnTo>
                      <a:pt x="49" y="42"/>
                    </a:lnTo>
                    <a:lnTo>
                      <a:pt x="44" y="40"/>
                    </a:lnTo>
                    <a:lnTo>
                      <a:pt x="40" y="33"/>
                    </a:lnTo>
                    <a:lnTo>
                      <a:pt x="37" y="25"/>
                    </a:lnTo>
                    <a:lnTo>
                      <a:pt x="34" y="21"/>
                    </a:lnTo>
                    <a:lnTo>
                      <a:pt x="25" y="25"/>
                    </a:lnTo>
                    <a:lnTo>
                      <a:pt x="20" y="27"/>
                    </a:lnTo>
                    <a:lnTo>
                      <a:pt x="19" y="19"/>
                    </a:lnTo>
                    <a:lnTo>
                      <a:pt x="14" y="11"/>
                    </a:lnTo>
                    <a:lnTo>
                      <a:pt x="11" y="6"/>
                    </a:lnTo>
                    <a:lnTo>
                      <a:pt x="7" y="0"/>
                    </a:lnTo>
                    <a:lnTo>
                      <a:pt x="2" y="3"/>
                    </a:lnTo>
                    <a:lnTo>
                      <a:pt x="0" y="6"/>
                    </a:lnTo>
                    <a:close/>
                  </a:path>
                </a:pathLst>
              </a:custGeom>
              <a:solidFill>
                <a:srgbClr val="FFCC66"/>
              </a:solidFill>
              <a:ln w="6350">
                <a:solidFill>
                  <a:srgbClr val="000000"/>
                </a:solidFill>
                <a:prstDash val="solid"/>
                <a:round/>
                <a:headEnd/>
                <a:tailEnd/>
              </a:ln>
            </p:spPr>
            <p:txBody>
              <a:bodyPr/>
              <a:lstStyle/>
              <a:p>
                <a:endParaRPr lang="en-US"/>
              </a:p>
            </p:txBody>
          </p:sp>
          <p:sp>
            <p:nvSpPr>
              <p:cNvPr id="23665" name="Freeform 605"/>
              <p:cNvSpPr>
                <a:spLocks noChangeAspect="1"/>
              </p:cNvSpPr>
              <p:nvPr/>
            </p:nvSpPr>
            <p:spPr bwMode="auto">
              <a:xfrm>
                <a:off x="1675" y="3427"/>
                <a:ext cx="248" cy="188"/>
              </a:xfrm>
              <a:custGeom>
                <a:avLst/>
                <a:gdLst>
                  <a:gd name="T0" fmla="*/ 54 w 132"/>
                  <a:gd name="T1" fmla="*/ 6 h 93"/>
                  <a:gd name="T2" fmla="*/ 71 w 132"/>
                  <a:gd name="T3" fmla="*/ 24 h 93"/>
                  <a:gd name="T4" fmla="*/ 83 w 132"/>
                  <a:gd name="T5" fmla="*/ 46 h 93"/>
                  <a:gd name="T6" fmla="*/ 81 w 132"/>
                  <a:gd name="T7" fmla="*/ 71 h 93"/>
                  <a:gd name="T8" fmla="*/ 86 w 132"/>
                  <a:gd name="T9" fmla="*/ 81 h 93"/>
                  <a:gd name="T10" fmla="*/ 103 w 132"/>
                  <a:gd name="T11" fmla="*/ 77 h 93"/>
                  <a:gd name="T12" fmla="*/ 124 w 132"/>
                  <a:gd name="T13" fmla="*/ 87 h 93"/>
                  <a:gd name="T14" fmla="*/ 137 w 132"/>
                  <a:gd name="T15" fmla="*/ 95 h 93"/>
                  <a:gd name="T16" fmla="*/ 147 w 132"/>
                  <a:gd name="T17" fmla="*/ 115 h 93"/>
                  <a:gd name="T18" fmla="*/ 158 w 132"/>
                  <a:gd name="T19" fmla="*/ 137 h 93"/>
                  <a:gd name="T20" fmla="*/ 167 w 132"/>
                  <a:gd name="T21" fmla="*/ 152 h 93"/>
                  <a:gd name="T22" fmla="*/ 180 w 132"/>
                  <a:gd name="T23" fmla="*/ 162 h 93"/>
                  <a:gd name="T24" fmla="*/ 201 w 132"/>
                  <a:gd name="T25" fmla="*/ 168 h 93"/>
                  <a:gd name="T26" fmla="*/ 224 w 132"/>
                  <a:gd name="T27" fmla="*/ 170 h 93"/>
                  <a:gd name="T28" fmla="*/ 239 w 132"/>
                  <a:gd name="T29" fmla="*/ 168 h 93"/>
                  <a:gd name="T30" fmla="*/ 248 w 132"/>
                  <a:gd name="T31" fmla="*/ 174 h 93"/>
                  <a:gd name="T32" fmla="*/ 248 w 132"/>
                  <a:gd name="T33" fmla="*/ 186 h 93"/>
                  <a:gd name="T34" fmla="*/ 242 w 132"/>
                  <a:gd name="T35" fmla="*/ 188 h 93"/>
                  <a:gd name="T36" fmla="*/ 244 w 132"/>
                  <a:gd name="T37" fmla="*/ 180 h 93"/>
                  <a:gd name="T38" fmla="*/ 240 w 132"/>
                  <a:gd name="T39" fmla="*/ 174 h 93"/>
                  <a:gd name="T40" fmla="*/ 235 w 132"/>
                  <a:gd name="T41" fmla="*/ 178 h 93"/>
                  <a:gd name="T42" fmla="*/ 222 w 132"/>
                  <a:gd name="T43" fmla="*/ 180 h 93"/>
                  <a:gd name="T44" fmla="*/ 203 w 132"/>
                  <a:gd name="T45" fmla="*/ 180 h 93"/>
                  <a:gd name="T46" fmla="*/ 180 w 132"/>
                  <a:gd name="T47" fmla="*/ 174 h 93"/>
                  <a:gd name="T48" fmla="*/ 167 w 132"/>
                  <a:gd name="T49" fmla="*/ 164 h 93"/>
                  <a:gd name="T50" fmla="*/ 158 w 132"/>
                  <a:gd name="T51" fmla="*/ 152 h 93"/>
                  <a:gd name="T52" fmla="*/ 147 w 132"/>
                  <a:gd name="T53" fmla="*/ 137 h 93"/>
                  <a:gd name="T54" fmla="*/ 135 w 132"/>
                  <a:gd name="T55" fmla="*/ 121 h 93"/>
                  <a:gd name="T56" fmla="*/ 126 w 132"/>
                  <a:gd name="T57" fmla="*/ 105 h 93"/>
                  <a:gd name="T58" fmla="*/ 107 w 132"/>
                  <a:gd name="T59" fmla="*/ 97 h 93"/>
                  <a:gd name="T60" fmla="*/ 79 w 132"/>
                  <a:gd name="T61" fmla="*/ 85 h 93"/>
                  <a:gd name="T62" fmla="*/ 62 w 132"/>
                  <a:gd name="T63" fmla="*/ 81 h 93"/>
                  <a:gd name="T64" fmla="*/ 38 w 132"/>
                  <a:gd name="T65" fmla="*/ 69 h 93"/>
                  <a:gd name="T66" fmla="*/ 19 w 132"/>
                  <a:gd name="T67" fmla="*/ 49 h 93"/>
                  <a:gd name="T68" fmla="*/ 11 w 132"/>
                  <a:gd name="T69" fmla="*/ 30 h 93"/>
                  <a:gd name="T70" fmla="*/ 0 w 132"/>
                  <a:gd name="T71" fmla="*/ 6 h 93"/>
                  <a:gd name="T72" fmla="*/ 4 w 132"/>
                  <a:gd name="T73" fmla="*/ 0 h 93"/>
                  <a:gd name="T74" fmla="*/ 26 w 132"/>
                  <a:gd name="T75" fmla="*/ 0 h 93"/>
                  <a:gd name="T76" fmla="*/ 54 w 132"/>
                  <a:gd name="T77" fmla="*/ 6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2" h="93">
                    <a:moveTo>
                      <a:pt x="29" y="3"/>
                    </a:moveTo>
                    <a:lnTo>
                      <a:pt x="38" y="12"/>
                    </a:lnTo>
                    <a:lnTo>
                      <a:pt x="44" y="23"/>
                    </a:lnTo>
                    <a:lnTo>
                      <a:pt x="43" y="35"/>
                    </a:lnTo>
                    <a:lnTo>
                      <a:pt x="46" y="40"/>
                    </a:lnTo>
                    <a:lnTo>
                      <a:pt x="55" y="38"/>
                    </a:lnTo>
                    <a:lnTo>
                      <a:pt x="66" y="43"/>
                    </a:lnTo>
                    <a:lnTo>
                      <a:pt x="73" y="47"/>
                    </a:lnTo>
                    <a:lnTo>
                      <a:pt x="78" y="57"/>
                    </a:lnTo>
                    <a:lnTo>
                      <a:pt x="84" y="68"/>
                    </a:lnTo>
                    <a:lnTo>
                      <a:pt x="89" y="75"/>
                    </a:lnTo>
                    <a:lnTo>
                      <a:pt x="96" y="80"/>
                    </a:lnTo>
                    <a:lnTo>
                      <a:pt x="107" y="83"/>
                    </a:lnTo>
                    <a:lnTo>
                      <a:pt x="119" y="84"/>
                    </a:lnTo>
                    <a:lnTo>
                      <a:pt x="127" y="83"/>
                    </a:lnTo>
                    <a:lnTo>
                      <a:pt x="132" y="86"/>
                    </a:lnTo>
                    <a:lnTo>
                      <a:pt x="132" y="92"/>
                    </a:lnTo>
                    <a:lnTo>
                      <a:pt x="129" y="93"/>
                    </a:lnTo>
                    <a:lnTo>
                      <a:pt x="130" y="89"/>
                    </a:lnTo>
                    <a:lnTo>
                      <a:pt x="128" y="86"/>
                    </a:lnTo>
                    <a:lnTo>
                      <a:pt x="125" y="88"/>
                    </a:lnTo>
                    <a:lnTo>
                      <a:pt x="118" y="89"/>
                    </a:lnTo>
                    <a:lnTo>
                      <a:pt x="108" y="89"/>
                    </a:lnTo>
                    <a:lnTo>
                      <a:pt x="96" y="86"/>
                    </a:lnTo>
                    <a:lnTo>
                      <a:pt x="89" y="81"/>
                    </a:lnTo>
                    <a:lnTo>
                      <a:pt x="84" y="75"/>
                    </a:lnTo>
                    <a:lnTo>
                      <a:pt x="78" y="68"/>
                    </a:lnTo>
                    <a:lnTo>
                      <a:pt x="72" y="60"/>
                    </a:lnTo>
                    <a:lnTo>
                      <a:pt x="67" y="52"/>
                    </a:lnTo>
                    <a:lnTo>
                      <a:pt x="57" y="48"/>
                    </a:lnTo>
                    <a:lnTo>
                      <a:pt x="42" y="42"/>
                    </a:lnTo>
                    <a:lnTo>
                      <a:pt x="33" y="40"/>
                    </a:lnTo>
                    <a:lnTo>
                      <a:pt x="20" y="34"/>
                    </a:lnTo>
                    <a:lnTo>
                      <a:pt x="10" y="24"/>
                    </a:lnTo>
                    <a:lnTo>
                      <a:pt x="6" y="15"/>
                    </a:lnTo>
                    <a:lnTo>
                      <a:pt x="0" y="3"/>
                    </a:lnTo>
                    <a:lnTo>
                      <a:pt x="2" y="0"/>
                    </a:lnTo>
                    <a:lnTo>
                      <a:pt x="14" y="0"/>
                    </a:lnTo>
                    <a:lnTo>
                      <a:pt x="29" y="3"/>
                    </a:lnTo>
                    <a:close/>
                  </a:path>
                </a:pathLst>
              </a:custGeom>
              <a:solidFill>
                <a:srgbClr val="FFCC66"/>
              </a:solidFill>
              <a:ln w="6350">
                <a:solidFill>
                  <a:srgbClr val="000000"/>
                </a:solidFill>
                <a:prstDash val="solid"/>
                <a:round/>
                <a:headEnd/>
                <a:tailEnd/>
              </a:ln>
            </p:spPr>
            <p:txBody>
              <a:bodyPr/>
              <a:lstStyle/>
              <a:p>
                <a:endParaRPr lang="en-US"/>
              </a:p>
            </p:txBody>
          </p:sp>
          <p:sp>
            <p:nvSpPr>
              <p:cNvPr id="23666" name="Freeform 606"/>
              <p:cNvSpPr>
                <a:spLocks noChangeAspect="1"/>
              </p:cNvSpPr>
              <p:nvPr/>
            </p:nvSpPr>
            <p:spPr bwMode="auto">
              <a:xfrm>
                <a:off x="1628" y="3370"/>
                <a:ext cx="352" cy="170"/>
              </a:xfrm>
              <a:custGeom>
                <a:avLst/>
                <a:gdLst>
                  <a:gd name="T0" fmla="*/ 4 w 187"/>
                  <a:gd name="T1" fmla="*/ 123 h 84"/>
                  <a:gd name="T2" fmla="*/ 2 w 187"/>
                  <a:gd name="T3" fmla="*/ 95 h 84"/>
                  <a:gd name="T4" fmla="*/ 11 w 187"/>
                  <a:gd name="T5" fmla="*/ 71 h 84"/>
                  <a:gd name="T6" fmla="*/ 36 w 187"/>
                  <a:gd name="T7" fmla="*/ 53 h 84"/>
                  <a:gd name="T8" fmla="*/ 58 w 187"/>
                  <a:gd name="T9" fmla="*/ 36 h 84"/>
                  <a:gd name="T10" fmla="*/ 77 w 187"/>
                  <a:gd name="T11" fmla="*/ 26 h 84"/>
                  <a:gd name="T12" fmla="*/ 96 w 187"/>
                  <a:gd name="T13" fmla="*/ 20 h 84"/>
                  <a:gd name="T14" fmla="*/ 111 w 187"/>
                  <a:gd name="T15" fmla="*/ 14 h 84"/>
                  <a:gd name="T16" fmla="*/ 119 w 187"/>
                  <a:gd name="T17" fmla="*/ 14 h 84"/>
                  <a:gd name="T18" fmla="*/ 134 w 187"/>
                  <a:gd name="T19" fmla="*/ 6 h 84"/>
                  <a:gd name="T20" fmla="*/ 143 w 187"/>
                  <a:gd name="T21" fmla="*/ 10 h 84"/>
                  <a:gd name="T22" fmla="*/ 156 w 187"/>
                  <a:gd name="T23" fmla="*/ 4 h 84"/>
                  <a:gd name="T24" fmla="*/ 186 w 187"/>
                  <a:gd name="T25" fmla="*/ 0 h 84"/>
                  <a:gd name="T26" fmla="*/ 218 w 187"/>
                  <a:gd name="T27" fmla="*/ 0 h 84"/>
                  <a:gd name="T28" fmla="*/ 250 w 187"/>
                  <a:gd name="T29" fmla="*/ 4 h 84"/>
                  <a:gd name="T30" fmla="*/ 280 w 187"/>
                  <a:gd name="T31" fmla="*/ 12 h 84"/>
                  <a:gd name="T32" fmla="*/ 307 w 187"/>
                  <a:gd name="T33" fmla="*/ 30 h 84"/>
                  <a:gd name="T34" fmla="*/ 331 w 187"/>
                  <a:gd name="T35" fmla="*/ 53 h 84"/>
                  <a:gd name="T36" fmla="*/ 341 w 187"/>
                  <a:gd name="T37" fmla="*/ 67 h 84"/>
                  <a:gd name="T38" fmla="*/ 350 w 187"/>
                  <a:gd name="T39" fmla="*/ 89 h 84"/>
                  <a:gd name="T40" fmla="*/ 352 w 187"/>
                  <a:gd name="T41" fmla="*/ 111 h 84"/>
                  <a:gd name="T42" fmla="*/ 337 w 187"/>
                  <a:gd name="T43" fmla="*/ 132 h 84"/>
                  <a:gd name="T44" fmla="*/ 329 w 187"/>
                  <a:gd name="T45" fmla="*/ 140 h 84"/>
                  <a:gd name="T46" fmla="*/ 312 w 187"/>
                  <a:gd name="T47" fmla="*/ 156 h 84"/>
                  <a:gd name="T48" fmla="*/ 292 w 187"/>
                  <a:gd name="T49" fmla="*/ 164 h 84"/>
                  <a:gd name="T50" fmla="*/ 262 w 187"/>
                  <a:gd name="T51" fmla="*/ 170 h 84"/>
                  <a:gd name="T52" fmla="*/ 226 w 187"/>
                  <a:gd name="T53" fmla="*/ 166 h 84"/>
                  <a:gd name="T54" fmla="*/ 198 w 187"/>
                  <a:gd name="T55" fmla="*/ 152 h 84"/>
                  <a:gd name="T56" fmla="*/ 175 w 187"/>
                  <a:gd name="T57" fmla="*/ 140 h 84"/>
                  <a:gd name="T58" fmla="*/ 156 w 187"/>
                  <a:gd name="T59" fmla="*/ 123 h 84"/>
                  <a:gd name="T60" fmla="*/ 143 w 187"/>
                  <a:gd name="T61" fmla="*/ 113 h 84"/>
                  <a:gd name="T62" fmla="*/ 115 w 187"/>
                  <a:gd name="T63" fmla="*/ 93 h 84"/>
                  <a:gd name="T64" fmla="*/ 55 w 187"/>
                  <a:gd name="T65" fmla="*/ 95 h 84"/>
                  <a:gd name="T66" fmla="*/ 28 w 187"/>
                  <a:gd name="T67" fmla="*/ 115 h 84"/>
                  <a:gd name="T68" fmla="*/ 11 w 187"/>
                  <a:gd name="T69" fmla="*/ 13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7" h="84">
                    <a:moveTo>
                      <a:pt x="6" y="65"/>
                    </a:moveTo>
                    <a:lnTo>
                      <a:pt x="2" y="61"/>
                    </a:lnTo>
                    <a:lnTo>
                      <a:pt x="0" y="54"/>
                    </a:lnTo>
                    <a:lnTo>
                      <a:pt x="1" y="47"/>
                    </a:lnTo>
                    <a:lnTo>
                      <a:pt x="2" y="41"/>
                    </a:lnTo>
                    <a:lnTo>
                      <a:pt x="6" y="35"/>
                    </a:lnTo>
                    <a:lnTo>
                      <a:pt x="11" y="30"/>
                    </a:lnTo>
                    <a:lnTo>
                      <a:pt x="19" y="26"/>
                    </a:lnTo>
                    <a:lnTo>
                      <a:pt x="27" y="21"/>
                    </a:lnTo>
                    <a:lnTo>
                      <a:pt x="31" y="18"/>
                    </a:lnTo>
                    <a:lnTo>
                      <a:pt x="36" y="16"/>
                    </a:lnTo>
                    <a:lnTo>
                      <a:pt x="41" y="13"/>
                    </a:lnTo>
                    <a:lnTo>
                      <a:pt x="45" y="12"/>
                    </a:lnTo>
                    <a:lnTo>
                      <a:pt x="51" y="10"/>
                    </a:lnTo>
                    <a:lnTo>
                      <a:pt x="55" y="8"/>
                    </a:lnTo>
                    <a:lnTo>
                      <a:pt x="59" y="7"/>
                    </a:lnTo>
                    <a:lnTo>
                      <a:pt x="59" y="9"/>
                    </a:lnTo>
                    <a:lnTo>
                      <a:pt x="63" y="7"/>
                    </a:lnTo>
                    <a:lnTo>
                      <a:pt x="67" y="5"/>
                    </a:lnTo>
                    <a:lnTo>
                      <a:pt x="71" y="3"/>
                    </a:lnTo>
                    <a:lnTo>
                      <a:pt x="70" y="6"/>
                    </a:lnTo>
                    <a:lnTo>
                      <a:pt x="76" y="5"/>
                    </a:lnTo>
                    <a:lnTo>
                      <a:pt x="78" y="3"/>
                    </a:lnTo>
                    <a:lnTo>
                      <a:pt x="83" y="2"/>
                    </a:lnTo>
                    <a:lnTo>
                      <a:pt x="90" y="1"/>
                    </a:lnTo>
                    <a:lnTo>
                      <a:pt x="99" y="0"/>
                    </a:lnTo>
                    <a:lnTo>
                      <a:pt x="107" y="0"/>
                    </a:lnTo>
                    <a:lnTo>
                      <a:pt x="116" y="0"/>
                    </a:lnTo>
                    <a:lnTo>
                      <a:pt x="125" y="0"/>
                    </a:lnTo>
                    <a:lnTo>
                      <a:pt x="133" y="2"/>
                    </a:lnTo>
                    <a:lnTo>
                      <a:pt x="141" y="3"/>
                    </a:lnTo>
                    <a:lnTo>
                      <a:pt x="149" y="6"/>
                    </a:lnTo>
                    <a:lnTo>
                      <a:pt x="158" y="11"/>
                    </a:lnTo>
                    <a:lnTo>
                      <a:pt x="163" y="15"/>
                    </a:lnTo>
                    <a:lnTo>
                      <a:pt x="171" y="21"/>
                    </a:lnTo>
                    <a:lnTo>
                      <a:pt x="176" y="26"/>
                    </a:lnTo>
                    <a:lnTo>
                      <a:pt x="178" y="29"/>
                    </a:lnTo>
                    <a:lnTo>
                      <a:pt x="181" y="33"/>
                    </a:lnTo>
                    <a:lnTo>
                      <a:pt x="183" y="40"/>
                    </a:lnTo>
                    <a:lnTo>
                      <a:pt x="186" y="44"/>
                    </a:lnTo>
                    <a:lnTo>
                      <a:pt x="187" y="49"/>
                    </a:lnTo>
                    <a:lnTo>
                      <a:pt x="187" y="55"/>
                    </a:lnTo>
                    <a:lnTo>
                      <a:pt x="183" y="61"/>
                    </a:lnTo>
                    <a:lnTo>
                      <a:pt x="179" y="65"/>
                    </a:lnTo>
                    <a:lnTo>
                      <a:pt x="177" y="68"/>
                    </a:lnTo>
                    <a:lnTo>
                      <a:pt x="175" y="69"/>
                    </a:lnTo>
                    <a:lnTo>
                      <a:pt x="171" y="73"/>
                    </a:lnTo>
                    <a:lnTo>
                      <a:pt x="166" y="77"/>
                    </a:lnTo>
                    <a:lnTo>
                      <a:pt x="160" y="79"/>
                    </a:lnTo>
                    <a:lnTo>
                      <a:pt x="155" y="81"/>
                    </a:lnTo>
                    <a:lnTo>
                      <a:pt x="147" y="83"/>
                    </a:lnTo>
                    <a:lnTo>
                      <a:pt x="139" y="84"/>
                    </a:lnTo>
                    <a:lnTo>
                      <a:pt x="128" y="83"/>
                    </a:lnTo>
                    <a:lnTo>
                      <a:pt x="120" y="82"/>
                    </a:lnTo>
                    <a:lnTo>
                      <a:pt x="113" y="77"/>
                    </a:lnTo>
                    <a:lnTo>
                      <a:pt x="105" y="75"/>
                    </a:lnTo>
                    <a:lnTo>
                      <a:pt x="99" y="73"/>
                    </a:lnTo>
                    <a:lnTo>
                      <a:pt x="93" y="69"/>
                    </a:lnTo>
                    <a:lnTo>
                      <a:pt x="87" y="65"/>
                    </a:lnTo>
                    <a:lnTo>
                      <a:pt x="83" y="61"/>
                    </a:lnTo>
                    <a:lnTo>
                      <a:pt x="78" y="57"/>
                    </a:lnTo>
                    <a:lnTo>
                      <a:pt x="76" y="56"/>
                    </a:lnTo>
                    <a:lnTo>
                      <a:pt x="71" y="51"/>
                    </a:lnTo>
                    <a:lnTo>
                      <a:pt x="61" y="46"/>
                    </a:lnTo>
                    <a:lnTo>
                      <a:pt x="44" y="44"/>
                    </a:lnTo>
                    <a:lnTo>
                      <a:pt x="29" y="47"/>
                    </a:lnTo>
                    <a:lnTo>
                      <a:pt x="22" y="51"/>
                    </a:lnTo>
                    <a:lnTo>
                      <a:pt x="15" y="57"/>
                    </a:lnTo>
                    <a:lnTo>
                      <a:pt x="7" y="61"/>
                    </a:lnTo>
                    <a:lnTo>
                      <a:pt x="6" y="65"/>
                    </a:lnTo>
                    <a:close/>
                  </a:path>
                </a:pathLst>
              </a:custGeom>
              <a:solidFill>
                <a:srgbClr val="FFCC66"/>
              </a:solidFill>
              <a:ln w="6350">
                <a:solidFill>
                  <a:srgbClr val="000000"/>
                </a:solidFill>
                <a:prstDash val="solid"/>
                <a:round/>
                <a:headEnd/>
                <a:tailEnd/>
              </a:ln>
            </p:spPr>
            <p:txBody>
              <a:bodyPr/>
              <a:lstStyle/>
              <a:p>
                <a:endParaRPr lang="en-US"/>
              </a:p>
            </p:txBody>
          </p:sp>
          <p:sp>
            <p:nvSpPr>
              <p:cNvPr id="23667" name="Freeform 607"/>
              <p:cNvSpPr>
                <a:spLocks noChangeAspect="1"/>
              </p:cNvSpPr>
              <p:nvPr/>
            </p:nvSpPr>
            <p:spPr bwMode="auto">
              <a:xfrm>
                <a:off x="1634" y="3423"/>
                <a:ext cx="42" cy="37"/>
              </a:xfrm>
              <a:custGeom>
                <a:avLst/>
                <a:gdLst>
                  <a:gd name="T0" fmla="*/ 36 w 14"/>
                  <a:gd name="T1" fmla="*/ 0 h 17"/>
                  <a:gd name="T2" fmla="*/ 21 w 14"/>
                  <a:gd name="T3" fmla="*/ 4 h 17"/>
                  <a:gd name="T4" fmla="*/ 9 w 14"/>
                  <a:gd name="T5" fmla="*/ 11 h 17"/>
                  <a:gd name="T6" fmla="*/ 3 w 14"/>
                  <a:gd name="T7" fmla="*/ 20 h 17"/>
                  <a:gd name="T8" fmla="*/ 0 w 14"/>
                  <a:gd name="T9" fmla="*/ 35 h 17"/>
                  <a:gd name="T10" fmla="*/ 9 w 14"/>
                  <a:gd name="T11" fmla="*/ 37 h 17"/>
                  <a:gd name="T12" fmla="*/ 24 w 14"/>
                  <a:gd name="T13" fmla="*/ 30 h 17"/>
                  <a:gd name="T14" fmla="*/ 24 w 14"/>
                  <a:gd name="T15" fmla="*/ 22 h 17"/>
                  <a:gd name="T16" fmla="*/ 33 w 14"/>
                  <a:gd name="T17" fmla="*/ 13 h 17"/>
                  <a:gd name="T18" fmla="*/ 42 w 14"/>
                  <a:gd name="T19" fmla="*/ 9 h 17"/>
                  <a:gd name="T20" fmla="*/ 39 w 14"/>
                  <a:gd name="T21" fmla="*/ 22 h 17"/>
                  <a:gd name="T22" fmla="*/ 30 w 14"/>
                  <a:gd name="T23" fmla="*/ 28 h 17"/>
                  <a:gd name="T24" fmla="*/ 36 w 14"/>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lnTo>
                      <a:pt x="12" y="0"/>
                    </a:lnTo>
                    <a:close/>
                  </a:path>
                </a:pathLst>
              </a:custGeom>
              <a:solidFill>
                <a:srgbClr val="FFCC66"/>
              </a:solidFill>
              <a:ln w="9525">
                <a:noFill/>
                <a:round/>
                <a:headEnd/>
                <a:tailEnd/>
              </a:ln>
            </p:spPr>
            <p:txBody>
              <a:bodyPr/>
              <a:lstStyle/>
              <a:p>
                <a:endParaRPr lang="en-US"/>
              </a:p>
            </p:txBody>
          </p:sp>
          <p:sp>
            <p:nvSpPr>
              <p:cNvPr id="23668" name="Freeform 608"/>
              <p:cNvSpPr>
                <a:spLocks noChangeAspect="1"/>
              </p:cNvSpPr>
              <p:nvPr/>
            </p:nvSpPr>
            <p:spPr bwMode="auto">
              <a:xfrm>
                <a:off x="1634" y="3423"/>
                <a:ext cx="42" cy="37"/>
              </a:xfrm>
              <a:custGeom>
                <a:avLst/>
                <a:gdLst>
                  <a:gd name="T0" fmla="*/ 36 w 14"/>
                  <a:gd name="T1" fmla="*/ 0 h 17"/>
                  <a:gd name="T2" fmla="*/ 21 w 14"/>
                  <a:gd name="T3" fmla="*/ 4 h 17"/>
                  <a:gd name="T4" fmla="*/ 9 w 14"/>
                  <a:gd name="T5" fmla="*/ 11 h 17"/>
                  <a:gd name="T6" fmla="*/ 3 w 14"/>
                  <a:gd name="T7" fmla="*/ 20 h 17"/>
                  <a:gd name="T8" fmla="*/ 0 w 14"/>
                  <a:gd name="T9" fmla="*/ 35 h 17"/>
                  <a:gd name="T10" fmla="*/ 9 w 14"/>
                  <a:gd name="T11" fmla="*/ 37 h 17"/>
                  <a:gd name="T12" fmla="*/ 24 w 14"/>
                  <a:gd name="T13" fmla="*/ 30 h 17"/>
                  <a:gd name="T14" fmla="*/ 24 w 14"/>
                  <a:gd name="T15" fmla="*/ 22 h 17"/>
                  <a:gd name="T16" fmla="*/ 33 w 14"/>
                  <a:gd name="T17" fmla="*/ 13 h 17"/>
                  <a:gd name="T18" fmla="*/ 42 w 14"/>
                  <a:gd name="T19" fmla="*/ 9 h 17"/>
                  <a:gd name="T20" fmla="*/ 39 w 14"/>
                  <a:gd name="T21" fmla="*/ 22 h 17"/>
                  <a:gd name="T22" fmla="*/ 30 w 14"/>
                  <a:gd name="T23" fmla="*/ 28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path>
                </a:pathLst>
              </a:custGeom>
              <a:solidFill>
                <a:srgbClr val="FFCC66"/>
              </a:solidFill>
              <a:ln w="6350">
                <a:solidFill>
                  <a:srgbClr val="000000"/>
                </a:solidFill>
                <a:prstDash val="solid"/>
                <a:round/>
                <a:headEnd/>
                <a:tailEnd/>
              </a:ln>
            </p:spPr>
            <p:txBody>
              <a:bodyPr/>
              <a:lstStyle/>
              <a:p>
                <a:endParaRPr lang="en-US"/>
              </a:p>
            </p:txBody>
          </p:sp>
          <p:sp>
            <p:nvSpPr>
              <p:cNvPr id="23669" name="Freeform 609"/>
              <p:cNvSpPr>
                <a:spLocks noChangeAspect="1"/>
              </p:cNvSpPr>
              <p:nvPr/>
            </p:nvSpPr>
            <p:spPr bwMode="auto">
              <a:xfrm>
                <a:off x="1634" y="3423"/>
                <a:ext cx="42" cy="37"/>
              </a:xfrm>
              <a:custGeom>
                <a:avLst/>
                <a:gdLst>
                  <a:gd name="T0" fmla="*/ 36 w 14"/>
                  <a:gd name="T1" fmla="*/ 0 h 17"/>
                  <a:gd name="T2" fmla="*/ 21 w 14"/>
                  <a:gd name="T3" fmla="*/ 4 h 17"/>
                  <a:gd name="T4" fmla="*/ 9 w 14"/>
                  <a:gd name="T5" fmla="*/ 11 h 17"/>
                  <a:gd name="T6" fmla="*/ 3 w 14"/>
                  <a:gd name="T7" fmla="*/ 20 h 17"/>
                  <a:gd name="T8" fmla="*/ 0 w 14"/>
                  <a:gd name="T9" fmla="*/ 35 h 17"/>
                  <a:gd name="T10" fmla="*/ 9 w 14"/>
                  <a:gd name="T11" fmla="*/ 37 h 17"/>
                  <a:gd name="T12" fmla="*/ 24 w 14"/>
                  <a:gd name="T13" fmla="*/ 30 h 17"/>
                  <a:gd name="T14" fmla="*/ 24 w 14"/>
                  <a:gd name="T15" fmla="*/ 22 h 17"/>
                  <a:gd name="T16" fmla="*/ 33 w 14"/>
                  <a:gd name="T17" fmla="*/ 13 h 17"/>
                  <a:gd name="T18" fmla="*/ 42 w 14"/>
                  <a:gd name="T19" fmla="*/ 9 h 17"/>
                  <a:gd name="T20" fmla="*/ 39 w 14"/>
                  <a:gd name="T21" fmla="*/ 22 h 17"/>
                  <a:gd name="T22" fmla="*/ 30 w 14"/>
                  <a:gd name="T23" fmla="*/ 28 h 17"/>
                  <a:gd name="T24" fmla="*/ 36 w 14"/>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lnTo>
                      <a:pt x="12" y="0"/>
                    </a:lnTo>
                    <a:close/>
                  </a:path>
                </a:pathLst>
              </a:custGeom>
              <a:solidFill>
                <a:srgbClr val="FFCC66"/>
              </a:solidFill>
              <a:ln w="9525">
                <a:noFill/>
                <a:round/>
                <a:headEnd/>
                <a:tailEnd/>
              </a:ln>
            </p:spPr>
            <p:txBody>
              <a:bodyPr/>
              <a:lstStyle/>
              <a:p>
                <a:endParaRPr lang="en-US"/>
              </a:p>
            </p:txBody>
          </p:sp>
          <p:sp>
            <p:nvSpPr>
              <p:cNvPr id="23670" name="Freeform 610"/>
              <p:cNvSpPr>
                <a:spLocks noChangeAspect="1"/>
              </p:cNvSpPr>
              <p:nvPr/>
            </p:nvSpPr>
            <p:spPr bwMode="auto">
              <a:xfrm>
                <a:off x="1634" y="3423"/>
                <a:ext cx="42" cy="37"/>
              </a:xfrm>
              <a:custGeom>
                <a:avLst/>
                <a:gdLst>
                  <a:gd name="T0" fmla="*/ 36 w 14"/>
                  <a:gd name="T1" fmla="*/ 0 h 17"/>
                  <a:gd name="T2" fmla="*/ 21 w 14"/>
                  <a:gd name="T3" fmla="*/ 4 h 17"/>
                  <a:gd name="T4" fmla="*/ 9 w 14"/>
                  <a:gd name="T5" fmla="*/ 11 h 17"/>
                  <a:gd name="T6" fmla="*/ 3 w 14"/>
                  <a:gd name="T7" fmla="*/ 20 h 17"/>
                  <a:gd name="T8" fmla="*/ 0 w 14"/>
                  <a:gd name="T9" fmla="*/ 35 h 17"/>
                  <a:gd name="T10" fmla="*/ 9 w 14"/>
                  <a:gd name="T11" fmla="*/ 37 h 17"/>
                  <a:gd name="T12" fmla="*/ 24 w 14"/>
                  <a:gd name="T13" fmla="*/ 30 h 17"/>
                  <a:gd name="T14" fmla="*/ 24 w 14"/>
                  <a:gd name="T15" fmla="*/ 22 h 17"/>
                  <a:gd name="T16" fmla="*/ 33 w 14"/>
                  <a:gd name="T17" fmla="*/ 13 h 17"/>
                  <a:gd name="T18" fmla="*/ 42 w 14"/>
                  <a:gd name="T19" fmla="*/ 9 h 17"/>
                  <a:gd name="T20" fmla="*/ 39 w 14"/>
                  <a:gd name="T21" fmla="*/ 22 h 17"/>
                  <a:gd name="T22" fmla="*/ 30 w 14"/>
                  <a:gd name="T23" fmla="*/ 28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7">
                    <a:moveTo>
                      <a:pt x="12" y="0"/>
                    </a:moveTo>
                    <a:lnTo>
                      <a:pt x="7" y="2"/>
                    </a:lnTo>
                    <a:lnTo>
                      <a:pt x="3" y="5"/>
                    </a:lnTo>
                    <a:lnTo>
                      <a:pt x="1" y="9"/>
                    </a:lnTo>
                    <a:lnTo>
                      <a:pt x="0" y="16"/>
                    </a:lnTo>
                    <a:lnTo>
                      <a:pt x="3" y="17"/>
                    </a:lnTo>
                    <a:lnTo>
                      <a:pt x="8" y="14"/>
                    </a:lnTo>
                    <a:lnTo>
                      <a:pt x="8" y="10"/>
                    </a:lnTo>
                    <a:lnTo>
                      <a:pt x="11" y="6"/>
                    </a:lnTo>
                    <a:lnTo>
                      <a:pt x="14" y="4"/>
                    </a:lnTo>
                    <a:lnTo>
                      <a:pt x="13" y="10"/>
                    </a:lnTo>
                    <a:lnTo>
                      <a:pt x="10" y="13"/>
                    </a:lnTo>
                  </a:path>
                </a:pathLst>
              </a:custGeom>
              <a:solidFill>
                <a:srgbClr val="FFCC66"/>
              </a:solidFill>
              <a:ln w="6350">
                <a:solidFill>
                  <a:srgbClr val="000000"/>
                </a:solidFill>
                <a:prstDash val="solid"/>
                <a:round/>
                <a:headEnd/>
                <a:tailEnd/>
              </a:ln>
            </p:spPr>
            <p:txBody>
              <a:bodyPr/>
              <a:lstStyle/>
              <a:p>
                <a:endParaRPr lang="en-US"/>
              </a:p>
            </p:txBody>
          </p:sp>
          <p:sp>
            <p:nvSpPr>
              <p:cNvPr id="23671" name="Freeform 611"/>
              <p:cNvSpPr>
                <a:spLocks noChangeAspect="1"/>
              </p:cNvSpPr>
              <p:nvPr/>
            </p:nvSpPr>
            <p:spPr bwMode="auto">
              <a:xfrm>
                <a:off x="1742" y="3374"/>
                <a:ext cx="41" cy="83"/>
              </a:xfrm>
              <a:custGeom>
                <a:avLst/>
                <a:gdLst>
                  <a:gd name="T0" fmla="*/ 39 w 18"/>
                  <a:gd name="T1" fmla="*/ 0 h 41"/>
                  <a:gd name="T2" fmla="*/ 36 w 18"/>
                  <a:gd name="T3" fmla="*/ 12 h 41"/>
                  <a:gd name="T4" fmla="*/ 36 w 18"/>
                  <a:gd name="T5" fmla="*/ 24 h 41"/>
                  <a:gd name="T6" fmla="*/ 41 w 18"/>
                  <a:gd name="T7" fmla="*/ 43 h 41"/>
                  <a:gd name="T8" fmla="*/ 39 w 18"/>
                  <a:gd name="T9" fmla="*/ 63 h 41"/>
                  <a:gd name="T10" fmla="*/ 18 w 18"/>
                  <a:gd name="T11" fmla="*/ 79 h 41"/>
                  <a:gd name="T12" fmla="*/ 0 w 18"/>
                  <a:gd name="T13" fmla="*/ 83 h 41"/>
                  <a:gd name="T14" fmla="*/ 39 w 18"/>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41">
                    <a:moveTo>
                      <a:pt x="17" y="0"/>
                    </a:moveTo>
                    <a:lnTo>
                      <a:pt x="16" y="6"/>
                    </a:lnTo>
                    <a:lnTo>
                      <a:pt x="16" y="12"/>
                    </a:lnTo>
                    <a:lnTo>
                      <a:pt x="18" y="21"/>
                    </a:lnTo>
                    <a:lnTo>
                      <a:pt x="17" y="31"/>
                    </a:lnTo>
                    <a:lnTo>
                      <a:pt x="8" y="39"/>
                    </a:lnTo>
                    <a:lnTo>
                      <a:pt x="0" y="41"/>
                    </a:lnTo>
                    <a:lnTo>
                      <a:pt x="17" y="0"/>
                    </a:lnTo>
                    <a:close/>
                  </a:path>
                </a:pathLst>
              </a:custGeom>
              <a:solidFill>
                <a:srgbClr val="FFCC66"/>
              </a:solidFill>
              <a:ln w="9525">
                <a:noFill/>
                <a:round/>
                <a:headEnd/>
                <a:tailEnd/>
              </a:ln>
            </p:spPr>
            <p:txBody>
              <a:bodyPr/>
              <a:lstStyle/>
              <a:p>
                <a:endParaRPr lang="en-US"/>
              </a:p>
            </p:txBody>
          </p:sp>
          <p:sp>
            <p:nvSpPr>
              <p:cNvPr id="23672" name="Freeform 612"/>
              <p:cNvSpPr>
                <a:spLocks noChangeAspect="1"/>
              </p:cNvSpPr>
              <p:nvPr/>
            </p:nvSpPr>
            <p:spPr bwMode="auto">
              <a:xfrm>
                <a:off x="1742" y="3374"/>
                <a:ext cx="41" cy="83"/>
              </a:xfrm>
              <a:custGeom>
                <a:avLst/>
                <a:gdLst>
                  <a:gd name="T0" fmla="*/ 39 w 18"/>
                  <a:gd name="T1" fmla="*/ 0 h 41"/>
                  <a:gd name="T2" fmla="*/ 36 w 18"/>
                  <a:gd name="T3" fmla="*/ 12 h 41"/>
                  <a:gd name="T4" fmla="*/ 36 w 18"/>
                  <a:gd name="T5" fmla="*/ 24 h 41"/>
                  <a:gd name="T6" fmla="*/ 41 w 18"/>
                  <a:gd name="T7" fmla="*/ 43 h 41"/>
                  <a:gd name="T8" fmla="*/ 39 w 18"/>
                  <a:gd name="T9" fmla="*/ 63 h 41"/>
                  <a:gd name="T10" fmla="*/ 18 w 18"/>
                  <a:gd name="T11" fmla="*/ 79 h 41"/>
                  <a:gd name="T12" fmla="*/ 0 w 18"/>
                  <a:gd name="T13" fmla="*/ 83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1">
                    <a:moveTo>
                      <a:pt x="17" y="0"/>
                    </a:moveTo>
                    <a:lnTo>
                      <a:pt x="16" y="6"/>
                    </a:lnTo>
                    <a:lnTo>
                      <a:pt x="16" y="12"/>
                    </a:lnTo>
                    <a:lnTo>
                      <a:pt x="18" y="21"/>
                    </a:lnTo>
                    <a:lnTo>
                      <a:pt x="17" y="31"/>
                    </a:lnTo>
                    <a:lnTo>
                      <a:pt x="8" y="39"/>
                    </a:lnTo>
                    <a:lnTo>
                      <a:pt x="0" y="41"/>
                    </a:lnTo>
                  </a:path>
                </a:pathLst>
              </a:custGeom>
              <a:solidFill>
                <a:srgbClr val="FFCC66"/>
              </a:solidFill>
              <a:ln w="6350">
                <a:solidFill>
                  <a:srgbClr val="000000"/>
                </a:solidFill>
                <a:prstDash val="solid"/>
                <a:round/>
                <a:headEnd/>
                <a:tailEnd/>
              </a:ln>
            </p:spPr>
            <p:txBody>
              <a:bodyPr/>
              <a:lstStyle/>
              <a:p>
                <a:endParaRPr lang="en-US"/>
              </a:p>
            </p:txBody>
          </p:sp>
          <p:sp>
            <p:nvSpPr>
              <p:cNvPr id="23673" name="Freeform 613"/>
              <p:cNvSpPr>
                <a:spLocks noChangeAspect="1"/>
              </p:cNvSpPr>
              <p:nvPr/>
            </p:nvSpPr>
            <p:spPr bwMode="auto">
              <a:xfrm>
                <a:off x="1742" y="3374"/>
                <a:ext cx="41" cy="83"/>
              </a:xfrm>
              <a:custGeom>
                <a:avLst/>
                <a:gdLst>
                  <a:gd name="T0" fmla="*/ 39 w 18"/>
                  <a:gd name="T1" fmla="*/ 0 h 41"/>
                  <a:gd name="T2" fmla="*/ 36 w 18"/>
                  <a:gd name="T3" fmla="*/ 12 h 41"/>
                  <a:gd name="T4" fmla="*/ 36 w 18"/>
                  <a:gd name="T5" fmla="*/ 24 h 41"/>
                  <a:gd name="T6" fmla="*/ 41 w 18"/>
                  <a:gd name="T7" fmla="*/ 43 h 41"/>
                  <a:gd name="T8" fmla="*/ 39 w 18"/>
                  <a:gd name="T9" fmla="*/ 63 h 41"/>
                  <a:gd name="T10" fmla="*/ 18 w 18"/>
                  <a:gd name="T11" fmla="*/ 79 h 41"/>
                  <a:gd name="T12" fmla="*/ 0 w 18"/>
                  <a:gd name="T13" fmla="*/ 83 h 41"/>
                  <a:gd name="T14" fmla="*/ 39 w 18"/>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41">
                    <a:moveTo>
                      <a:pt x="17" y="0"/>
                    </a:moveTo>
                    <a:lnTo>
                      <a:pt x="16" y="6"/>
                    </a:lnTo>
                    <a:lnTo>
                      <a:pt x="16" y="12"/>
                    </a:lnTo>
                    <a:lnTo>
                      <a:pt x="18" y="21"/>
                    </a:lnTo>
                    <a:lnTo>
                      <a:pt x="17" y="31"/>
                    </a:lnTo>
                    <a:lnTo>
                      <a:pt x="8" y="39"/>
                    </a:lnTo>
                    <a:lnTo>
                      <a:pt x="0" y="41"/>
                    </a:lnTo>
                    <a:lnTo>
                      <a:pt x="17" y="0"/>
                    </a:lnTo>
                    <a:close/>
                  </a:path>
                </a:pathLst>
              </a:custGeom>
              <a:solidFill>
                <a:srgbClr val="FFCC66"/>
              </a:solidFill>
              <a:ln w="9525">
                <a:noFill/>
                <a:round/>
                <a:headEnd/>
                <a:tailEnd/>
              </a:ln>
            </p:spPr>
            <p:txBody>
              <a:bodyPr/>
              <a:lstStyle/>
              <a:p>
                <a:endParaRPr lang="en-US"/>
              </a:p>
            </p:txBody>
          </p:sp>
          <p:sp>
            <p:nvSpPr>
              <p:cNvPr id="23674" name="Freeform 614"/>
              <p:cNvSpPr>
                <a:spLocks noChangeAspect="1"/>
              </p:cNvSpPr>
              <p:nvPr/>
            </p:nvSpPr>
            <p:spPr bwMode="auto">
              <a:xfrm>
                <a:off x="1742" y="3374"/>
                <a:ext cx="41" cy="83"/>
              </a:xfrm>
              <a:custGeom>
                <a:avLst/>
                <a:gdLst>
                  <a:gd name="T0" fmla="*/ 39 w 18"/>
                  <a:gd name="T1" fmla="*/ 0 h 41"/>
                  <a:gd name="T2" fmla="*/ 36 w 18"/>
                  <a:gd name="T3" fmla="*/ 12 h 41"/>
                  <a:gd name="T4" fmla="*/ 36 w 18"/>
                  <a:gd name="T5" fmla="*/ 24 h 41"/>
                  <a:gd name="T6" fmla="*/ 41 w 18"/>
                  <a:gd name="T7" fmla="*/ 43 h 41"/>
                  <a:gd name="T8" fmla="*/ 39 w 18"/>
                  <a:gd name="T9" fmla="*/ 63 h 41"/>
                  <a:gd name="T10" fmla="*/ 18 w 18"/>
                  <a:gd name="T11" fmla="*/ 79 h 41"/>
                  <a:gd name="T12" fmla="*/ 0 w 18"/>
                  <a:gd name="T13" fmla="*/ 83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1">
                    <a:moveTo>
                      <a:pt x="17" y="0"/>
                    </a:moveTo>
                    <a:lnTo>
                      <a:pt x="16" y="6"/>
                    </a:lnTo>
                    <a:lnTo>
                      <a:pt x="16" y="12"/>
                    </a:lnTo>
                    <a:lnTo>
                      <a:pt x="18" y="21"/>
                    </a:lnTo>
                    <a:lnTo>
                      <a:pt x="17" y="31"/>
                    </a:lnTo>
                    <a:lnTo>
                      <a:pt x="8" y="39"/>
                    </a:lnTo>
                    <a:lnTo>
                      <a:pt x="0" y="41"/>
                    </a:lnTo>
                  </a:path>
                </a:pathLst>
              </a:custGeom>
              <a:solidFill>
                <a:srgbClr val="FFCC66"/>
              </a:solidFill>
              <a:ln w="6350">
                <a:solidFill>
                  <a:srgbClr val="000000"/>
                </a:solidFill>
                <a:prstDash val="solid"/>
                <a:round/>
                <a:headEnd/>
                <a:tailEnd/>
              </a:ln>
            </p:spPr>
            <p:txBody>
              <a:bodyPr/>
              <a:lstStyle/>
              <a:p>
                <a:endParaRPr lang="en-US"/>
              </a:p>
            </p:txBody>
          </p:sp>
          <p:sp>
            <p:nvSpPr>
              <p:cNvPr id="23675" name="Freeform 615"/>
              <p:cNvSpPr>
                <a:spLocks noChangeAspect="1"/>
              </p:cNvSpPr>
              <p:nvPr/>
            </p:nvSpPr>
            <p:spPr bwMode="auto">
              <a:xfrm>
                <a:off x="1760" y="3374"/>
                <a:ext cx="41" cy="128"/>
              </a:xfrm>
              <a:custGeom>
                <a:avLst/>
                <a:gdLst>
                  <a:gd name="T0" fmla="*/ 41 w 19"/>
                  <a:gd name="T1" fmla="*/ 0 h 63"/>
                  <a:gd name="T2" fmla="*/ 37 w 19"/>
                  <a:gd name="T3" fmla="*/ 14 h 63"/>
                  <a:gd name="T4" fmla="*/ 37 w 19"/>
                  <a:gd name="T5" fmla="*/ 30 h 63"/>
                  <a:gd name="T6" fmla="*/ 37 w 19"/>
                  <a:gd name="T7" fmla="*/ 49 h 63"/>
                  <a:gd name="T8" fmla="*/ 37 w 19"/>
                  <a:gd name="T9" fmla="*/ 67 h 63"/>
                  <a:gd name="T10" fmla="*/ 26 w 19"/>
                  <a:gd name="T11" fmla="*/ 81 h 63"/>
                  <a:gd name="T12" fmla="*/ 13 w 19"/>
                  <a:gd name="T13" fmla="*/ 91 h 63"/>
                  <a:gd name="T14" fmla="*/ 4 w 19"/>
                  <a:gd name="T15" fmla="*/ 112 h 63"/>
                  <a:gd name="T16" fmla="*/ 0 w 19"/>
                  <a:gd name="T17" fmla="*/ 128 h 63"/>
                  <a:gd name="T18" fmla="*/ 41 w 19"/>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63">
                    <a:moveTo>
                      <a:pt x="19" y="0"/>
                    </a:moveTo>
                    <a:lnTo>
                      <a:pt x="17" y="7"/>
                    </a:lnTo>
                    <a:lnTo>
                      <a:pt x="17" y="15"/>
                    </a:lnTo>
                    <a:lnTo>
                      <a:pt x="17" y="24"/>
                    </a:lnTo>
                    <a:lnTo>
                      <a:pt x="17" y="33"/>
                    </a:lnTo>
                    <a:lnTo>
                      <a:pt x="12" y="40"/>
                    </a:lnTo>
                    <a:lnTo>
                      <a:pt x="6" y="45"/>
                    </a:lnTo>
                    <a:lnTo>
                      <a:pt x="2" y="55"/>
                    </a:lnTo>
                    <a:lnTo>
                      <a:pt x="0" y="63"/>
                    </a:lnTo>
                    <a:lnTo>
                      <a:pt x="19" y="0"/>
                    </a:lnTo>
                    <a:close/>
                  </a:path>
                </a:pathLst>
              </a:custGeom>
              <a:solidFill>
                <a:srgbClr val="FFCC66"/>
              </a:solidFill>
              <a:ln w="9525">
                <a:noFill/>
                <a:round/>
                <a:headEnd/>
                <a:tailEnd/>
              </a:ln>
            </p:spPr>
            <p:txBody>
              <a:bodyPr/>
              <a:lstStyle/>
              <a:p>
                <a:endParaRPr lang="en-US"/>
              </a:p>
            </p:txBody>
          </p:sp>
          <p:sp>
            <p:nvSpPr>
              <p:cNvPr id="23676" name="Freeform 616"/>
              <p:cNvSpPr>
                <a:spLocks noChangeAspect="1"/>
              </p:cNvSpPr>
              <p:nvPr/>
            </p:nvSpPr>
            <p:spPr bwMode="auto">
              <a:xfrm>
                <a:off x="1760" y="3374"/>
                <a:ext cx="41" cy="128"/>
              </a:xfrm>
              <a:custGeom>
                <a:avLst/>
                <a:gdLst>
                  <a:gd name="T0" fmla="*/ 41 w 19"/>
                  <a:gd name="T1" fmla="*/ 0 h 63"/>
                  <a:gd name="T2" fmla="*/ 37 w 19"/>
                  <a:gd name="T3" fmla="*/ 14 h 63"/>
                  <a:gd name="T4" fmla="*/ 37 w 19"/>
                  <a:gd name="T5" fmla="*/ 30 h 63"/>
                  <a:gd name="T6" fmla="*/ 37 w 19"/>
                  <a:gd name="T7" fmla="*/ 49 h 63"/>
                  <a:gd name="T8" fmla="*/ 37 w 19"/>
                  <a:gd name="T9" fmla="*/ 67 h 63"/>
                  <a:gd name="T10" fmla="*/ 26 w 19"/>
                  <a:gd name="T11" fmla="*/ 81 h 63"/>
                  <a:gd name="T12" fmla="*/ 13 w 19"/>
                  <a:gd name="T13" fmla="*/ 91 h 63"/>
                  <a:gd name="T14" fmla="*/ 4 w 19"/>
                  <a:gd name="T15" fmla="*/ 112 h 63"/>
                  <a:gd name="T16" fmla="*/ 0 w 19"/>
                  <a:gd name="T17" fmla="*/ 128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3">
                    <a:moveTo>
                      <a:pt x="19" y="0"/>
                    </a:moveTo>
                    <a:lnTo>
                      <a:pt x="17" y="7"/>
                    </a:lnTo>
                    <a:lnTo>
                      <a:pt x="17" y="15"/>
                    </a:lnTo>
                    <a:lnTo>
                      <a:pt x="17" y="24"/>
                    </a:lnTo>
                    <a:lnTo>
                      <a:pt x="17" y="33"/>
                    </a:lnTo>
                    <a:lnTo>
                      <a:pt x="12" y="40"/>
                    </a:lnTo>
                    <a:lnTo>
                      <a:pt x="6" y="45"/>
                    </a:lnTo>
                    <a:lnTo>
                      <a:pt x="2" y="55"/>
                    </a:lnTo>
                    <a:lnTo>
                      <a:pt x="0" y="63"/>
                    </a:lnTo>
                  </a:path>
                </a:pathLst>
              </a:custGeom>
              <a:solidFill>
                <a:srgbClr val="FFCC66"/>
              </a:solidFill>
              <a:ln w="6350">
                <a:solidFill>
                  <a:srgbClr val="000000"/>
                </a:solidFill>
                <a:prstDash val="solid"/>
                <a:round/>
                <a:headEnd/>
                <a:tailEnd/>
              </a:ln>
            </p:spPr>
            <p:txBody>
              <a:bodyPr/>
              <a:lstStyle/>
              <a:p>
                <a:endParaRPr lang="en-US"/>
              </a:p>
            </p:txBody>
          </p:sp>
          <p:sp>
            <p:nvSpPr>
              <p:cNvPr id="23677" name="Freeform 617"/>
              <p:cNvSpPr>
                <a:spLocks noChangeAspect="1"/>
              </p:cNvSpPr>
              <p:nvPr/>
            </p:nvSpPr>
            <p:spPr bwMode="auto">
              <a:xfrm>
                <a:off x="1760" y="3374"/>
                <a:ext cx="41" cy="128"/>
              </a:xfrm>
              <a:custGeom>
                <a:avLst/>
                <a:gdLst>
                  <a:gd name="T0" fmla="*/ 41 w 19"/>
                  <a:gd name="T1" fmla="*/ 0 h 63"/>
                  <a:gd name="T2" fmla="*/ 37 w 19"/>
                  <a:gd name="T3" fmla="*/ 14 h 63"/>
                  <a:gd name="T4" fmla="*/ 37 w 19"/>
                  <a:gd name="T5" fmla="*/ 30 h 63"/>
                  <a:gd name="T6" fmla="*/ 37 w 19"/>
                  <a:gd name="T7" fmla="*/ 49 h 63"/>
                  <a:gd name="T8" fmla="*/ 37 w 19"/>
                  <a:gd name="T9" fmla="*/ 67 h 63"/>
                  <a:gd name="T10" fmla="*/ 26 w 19"/>
                  <a:gd name="T11" fmla="*/ 81 h 63"/>
                  <a:gd name="T12" fmla="*/ 13 w 19"/>
                  <a:gd name="T13" fmla="*/ 91 h 63"/>
                  <a:gd name="T14" fmla="*/ 4 w 19"/>
                  <a:gd name="T15" fmla="*/ 112 h 63"/>
                  <a:gd name="T16" fmla="*/ 0 w 19"/>
                  <a:gd name="T17" fmla="*/ 128 h 63"/>
                  <a:gd name="T18" fmla="*/ 41 w 19"/>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63">
                    <a:moveTo>
                      <a:pt x="19" y="0"/>
                    </a:moveTo>
                    <a:lnTo>
                      <a:pt x="17" y="7"/>
                    </a:lnTo>
                    <a:lnTo>
                      <a:pt x="17" y="15"/>
                    </a:lnTo>
                    <a:lnTo>
                      <a:pt x="17" y="24"/>
                    </a:lnTo>
                    <a:lnTo>
                      <a:pt x="17" y="33"/>
                    </a:lnTo>
                    <a:lnTo>
                      <a:pt x="12" y="40"/>
                    </a:lnTo>
                    <a:lnTo>
                      <a:pt x="6" y="45"/>
                    </a:lnTo>
                    <a:lnTo>
                      <a:pt x="2" y="55"/>
                    </a:lnTo>
                    <a:lnTo>
                      <a:pt x="0" y="63"/>
                    </a:lnTo>
                    <a:lnTo>
                      <a:pt x="19" y="0"/>
                    </a:lnTo>
                    <a:close/>
                  </a:path>
                </a:pathLst>
              </a:custGeom>
              <a:solidFill>
                <a:srgbClr val="FFCC66"/>
              </a:solidFill>
              <a:ln w="9525">
                <a:noFill/>
                <a:round/>
                <a:headEnd/>
                <a:tailEnd/>
              </a:ln>
            </p:spPr>
            <p:txBody>
              <a:bodyPr/>
              <a:lstStyle/>
              <a:p>
                <a:endParaRPr lang="en-US"/>
              </a:p>
            </p:txBody>
          </p:sp>
          <p:sp>
            <p:nvSpPr>
              <p:cNvPr id="23678" name="Freeform 618"/>
              <p:cNvSpPr>
                <a:spLocks noChangeAspect="1"/>
              </p:cNvSpPr>
              <p:nvPr/>
            </p:nvSpPr>
            <p:spPr bwMode="auto">
              <a:xfrm>
                <a:off x="1760" y="3374"/>
                <a:ext cx="41" cy="128"/>
              </a:xfrm>
              <a:custGeom>
                <a:avLst/>
                <a:gdLst>
                  <a:gd name="T0" fmla="*/ 41 w 19"/>
                  <a:gd name="T1" fmla="*/ 0 h 63"/>
                  <a:gd name="T2" fmla="*/ 37 w 19"/>
                  <a:gd name="T3" fmla="*/ 14 h 63"/>
                  <a:gd name="T4" fmla="*/ 37 w 19"/>
                  <a:gd name="T5" fmla="*/ 30 h 63"/>
                  <a:gd name="T6" fmla="*/ 37 w 19"/>
                  <a:gd name="T7" fmla="*/ 49 h 63"/>
                  <a:gd name="T8" fmla="*/ 37 w 19"/>
                  <a:gd name="T9" fmla="*/ 67 h 63"/>
                  <a:gd name="T10" fmla="*/ 26 w 19"/>
                  <a:gd name="T11" fmla="*/ 81 h 63"/>
                  <a:gd name="T12" fmla="*/ 13 w 19"/>
                  <a:gd name="T13" fmla="*/ 91 h 63"/>
                  <a:gd name="T14" fmla="*/ 4 w 19"/>
                  <a:gd name="T15" fmla="*/ 112 h 63"/>
                  <a:gd name="T16" fmla="*/ 0 w 19"/>
                  <a:gd name="T17" fmla="*/ 128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3">
                    <a:moveTo>
                      <a:pt x="19" y="0"/>
                    </a:moveTo>
                    <a:lnTo>
                      <a:pt x="17" y="7"/>
                    </a:lnTo>
                    <a:lnTo>
                      <a:pt x="17" y="15"/>
                    </a:lnTo>
                    <a:lnTo>
                      <a:pt x="17" y="24"/>
                    </a:lnTo>
                    <a:lnTo>
                      <a:pt x="17" y="33"/>
                    </a:lnTo>
                    <a:lnTo>
                      <a:pt x="12" y="40"/>
                    </a:lnTo>
                    <a:lnTo>
                      <a:pt x="6" y="45"/>
                    </a:lnTo>
                    <a:lnTo>
                      <a:pt x="2" y="55"/>
                    </a:lnTo>
                    <a:lnTo>
                      <a:pt x="0" y="63"/>
                    </a:lnTo>
                  </a:path>
                </a:pathLst>
              </a:custGeom>
              <a:solidFill>
                <a:srgbClr val="FFCC66"/>
              </a:solidFill>
              <a:ln w="6350">
                <a:solidFill>
                  <a:srgbClr val="000000"/>
                </a:solidFill>
                <a:prstDash val="solid"/>
                <a:round/>
                <a:headEnd/>
                <a:tailEnd/>
              </a:ln>
            </p:spPr>
            <p:txBody>
              <a:bodyPr/>
              <a:lstStyle/>
              <a:p>
                <a:endParaRPr lang="en-US"/>
              </a:p>
            </p:txBody>
          </p:sp>
          <p:sp>
            <p:nvSpPr>
              <p:cNvPr id="23679" name="Freeform 619"/>
              <p:cNvSpPr>
                <a:spLocks noChangeAspect="1"/>
              </p:cNvSpPr>
              <p:nvPr/>
            </p:nvSpPr>
            <p:spPr bwMode="auto">
              <a:xfrm>
                <a:off x="1780" y="3380"/>
                <a:ext cx="43" cy="120"/>
              </a:xfrm>
              <a:custGeom>
                <a:avLst/>
                <a:gdLst>
                  <a:gd name="T0" fmla="*/ 43 w 19"/>
                  <a:gd name="T1" fmla="*/ 0 h 59"/>
                  <a:gd name="T2" fmla="*/ 36 w 19"/>
                  <a:gd name="T3" fmla="*/ 16 h 59"/>
                  <a:gd name="T4" fmla="*/ 36 w 19"/>
                  <a:gd name="T5" fmla="*/ 37 h 59"/>
                  <a:gd name="T6" fmla="*/ 36 w 19"/>
                  <a:gd name="T7" fmla="*/ 63 h 59"/>
                  <a:gd name="T8" fmla="*/ 27 w 19"/>
                  <a:gd name="T9" fmla="*/ 75 h 59"/>
                  <a:gd name="T10" fmla="*/ 11 w 19"/>
                  <a:gd name="T11" fmla="*/ 89 h 59"/>
                  <a:gd name="T12" fmla="*/ 0 w 19"/>
                  <a:gd name="T13" fmla="*/ 114 h 59"/>
                  <a:gd name="T14" fmla="*/ 0 w 19"/>
                  <a:gd name="T15" fmla="*/ 120 h 59"/>
                  <a:gd name="T16" fmla="*/ 43 w 19"/>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9">
                    <a:moveTo>
                      <a:pt x="19" y="0"/>
                    </a:moveTo>
                    <a:lnTo>
                      <a:pt x="16" y="8"/>
                    </a:lnTo>
                    <a:lnTo>
                      <a:pt x="16" y="18"/>
                    </a:lnTo>
                    <a:lnTo>
                      <a:pt x="16" y="31"/>
                    </a:lnTo>
                    <a:lnTo>
                      <a:pt x="12" y="37"/>
                    </a:lnTo>
                    <a:lnTo>
                      <a:pt x="5" y="44"/>
                    </a:lnTo>
                    <a:lnTo>
                      <a:pt x="0" y="56"/>
                    </a:lnTo>
                    <a:lnTo>
                      <a:pt x="0" y="59"/>
                    </a:lnTo>
                    <a:lnTo>
                      <a:pt x="19" y="0"/>
                    </a:lnTo>
                    <a:close/>
                  </a:path>
                </a:pathLst>
              </a:custGeom>
              <a:solidFill>
                <a:srgbClr val="FFCC66"/>
              </a:solidFill>
              <a:ln w="9525">
                <a:noFill/>
                <a:round/>
                <a:headEnd/>
                <a:tailEnd/>
              </a:ln>
            </p:spPr>
            <p:txBody>
              <a:bodyPr/>
              <a:lstStyle/>
              <a:p>
                <a:endParaRPr lang="en-US"/>
              </a:p>
            </p:txBody>
          </p:sp>
          <p:sp>
            <p:nvSpPr>
              <p:cNvPr id="23680" name="Freeform 620"/>
              <p:cNvSpPr>
                <a:spLocks noChangeAspect="1"/>
              </p:cNvSpPr>
              <p:nvPr/>
            </p:nvSpPr>
            <p:spPr bwMode="auto">
              <a:xfrm>
                <a:off x="1780" y="3380"/>
                <a:ext cx="43" cy="120"/>
              </a:xfrm>
              <a:custGeom>
                <a:avLst/>
                <a:gdLst>
                  <a:gd name="T0" fmla="*/ 43 w 19"/>
                  <a:gd name="T1" fmla="*/ 0 h 59"/>
                  <a:gd name="T2" fmla="*/ 36 w 19"/>
                  <a:gd name="T3" fmla="*/ 16 h 59"/>
                  <a:gd name="T4" fmla="*/ 36 w 19"/>
                  <a:gd name="T5" fmla="*/ 37 h 59"/>
                  <a:gd name="T6" fmla="*/ 36 w 19"/>
                  <a:gd name="T7" fmla="*/ 63 h 59"/>
                  <a:gd name="T8" fmla="*/ 27 w 19"/>
                  <a:gd name="T9" fmla="*/ 75 h 59"/>
                  <a:gd name="T10" fmla="*/ 11 w 19"/>
                  <a:gd name="T11" fmla="*/ 89 h 59"/>
                  <a:gd name="T12" fmla="*/ 0 w 19"/>
                  <a:gd name="T13" fmla="*/ 114 h 59"/>
                  <a:gd name="T14" fmla="*/ 0 w 19"/>
                  <a:gd name="T15" fmla="*/ 120 h 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59">
                    <a:moveTo>
                      <a:pt x="19" y="0"/>
                    </a:moveTo>
                    <a:lnTo>
                      <a:pt x="16" y="8"/>
                    </a:lnTo>
                    <a:lnTo>
                      <a:pt x="16" y="18"/>
                    </a:lnTo>
                    <a:lnTo>
                      <a:pt x="16" y="31"/>
                    </a:lnTo>
                    <a:lnTo>
                      <a:pt x="12" y="37"/>
                    </a:lnTo>
                    <a:lnTo>
                      <a:pt x="5" y="44"/>
                    </a:lnTo>
                    <a:lnTo>
                      <a:pt x="0" y="56"/>
                    </a:lnTo>
                    <a:lnTo>
                      <a:pt x="0" y="59"/>
                    </a:lnTo>
                  </a:path>
                </a:pathLst>
              </a:custGeom>
              <a:solidFill>
                <a:srgbClr val="FFCC66"/>
              </a:solidFill>
              <a:ln w="6350">
                <a:solidFill>
                  <a:srgbClr val="000000"/>
                </a:solidFill>
                <a:prstDash val="solid"/>
                <a:round/>
                <a:headEnd/>
                <a:tailEnd/>
              </a:ln>
            </p:spPr>
            <p:txBody>
              <a:bodyPr/>
              <a:lstStyle/>
              <a:p>
                <a:endParaRPr lang="en-US"/>
              </a:p>
            </p:txBody>
          </p:sp>
          <p:sp>
            <p:nvSpPr>
              <p:cNvPr id="23681" name="Freeform 621"/>
              <p:cNvSpPr>
                <a:spLocks noChangeAspect="1"/>
              </p:cNvSpPr>
              <p:nvPr/>
            </p:nvSpPr>
            <p:spPr bwMode="auto">
              <a:xfrm>
                <a:off x="1780" y="3380"/>
                <a:ext cx="43" cy="120"/>
              </a:xfrm>
              <a:custGeom>
                <a:avLst/>
                <a:gdLst>
                  <a:gd name="T0" fmla="*/ 43 w 19"/>
                  <a:gd name="T1" fmla="*/ 0 h 59"/>
                  <a:gd name="T2" fmla="*/ 36 w 19"/>
                  <a:gd name="T3" fmla="*/ 16 h 59"/>
                  <a:gd name="T4" fmla="*/ 36 w 19"/>
                  <a:gd name="T5" fmla="*/ 37 h 59"/>
                  <a:gd name="T6" fmla="*/ 36 w 19"/>
                  <a:gd name="T7" fmla="*/ 63 h 59"/>
                  <a:gd name="T8" fmla="*/ 27 w 19"/>
                  <a:gd name="T9" fmla="*/ 75 h 59"/>
                  <a:gd name="T10" fmla="*/ 11 w 19"/>
                  <a:gd name="T11" fmla="*/ 89 h 59"/>
                  <a:gd name="T12" fmla="*/ 0 w 19"/>
                  <a:gd name="T13" fmla="*/ 114 h 59"/>
                  <a:gd name="T14" fmla="*/ 0 w 19"/>
                  <a:gd name="T15" fmla="*/ 120 h 59"/>
                  <a:gd name="T16" fmla="*/ 43 w 19"/>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9">
                    <a:moveTo>
                      <a:pt x="19" y="0"/>
                    </a:moveTo>
                    <a:lnTo>
                      <a:pt x="16" y="8"/>
                    </a:lnTo>
                    <a:lnTo>
                      <a:pt x="16" y="18"/>
                    </a:lnTo>
                    <a:lnTo>
                      <a:pt x="16" y="31"/>
                    </a:lnTo>
                    <a:lnTo>
                      <a:pt x="12" y="37"/>
                    </a:lnTo>
                    <a:lnTo>
                      <a:pt x="5" y="44"/>
                    </a:lnTo>
                    <a:lnTo>
                      <a:pt x="0" y="56"/>
                    </a:lnTo>
                    <a:lnTo>
                      <a:pt x="0" y="59"/>
                    </a:lnTo>
                    <a:lnTo>
                      <a:pt x="19" y="0"/>
                    </a:lnTo>
                    <a:close/>
                  </a:path>
                </a:pathLst>
              </a:custGeom>
              <a:solidFill>
                <a:srgbClr val="FFCC66"/>
              </a:solidFill>
              <a:ln w="9525">
                <a:noFill/>
                <a:round/>
                <a:headEnd/>
                <a:tailEnd/>
              </a:ln>
            </p:spPr>
            <p:txBody>
              <a:bodyPr/>
              <a:lstStyle/>
              <a:p>
                <a:endParaRPr lang="en-US"/>
              </a:p>
            </p:txBody>
          </p:sp>
          <p:sp>
            <p:nvSpPr>
              <p:cNvPr id="23682" name="Freeform 622"/>
              <p:cNvSpPr>
                <a:spLocks noChangeAspect="1"/>
              </p:cNvSpPr>
              <p:nvPr/>
            </p:nvSpPr>
            <p:spPr bwMode="auto">
              <a:xfrm>
                <a:off x="1780" y="3380"/>
                <a:ext cx="43" cy="120"/>
              </a:xfrm>
              <a:custGeom>
                <a:avLst/>
                <a:gdLst>
                  <a:gd name="T0" fmla="*/ 43 w 19"/>
                  <a:gd name="T1" fmla="*/ 0 h 59"/>
                  <a:gd name="T2" fmla="*/ 36 w 19"/>
                  <a:gd name="T3" fmla="*/ 16 h 59"/>
                  <a:gd name="T4" fmla="*/ 36 w 19"/>
                  <a:gd name="T5" fmla="*/ 37 h 59"/>
                  <a:gd name="T6" fmla="*/ 36 w 19"/>
                  <a:gd name="T7" fmla="*/ 63 h 59"/>
                  <a:gd name="T8" fmla="*/ 27 w 19"/>
                  <a:gd name="T9" fmla="*/ 75 h 59"/>
                  <a:gd name="T10" fmla="*/ 11 w 19"/>
                  <a:gd name="T11" fmla="*/ 89 h 59"/>
                  <a:gd name="T12" fmla="*/ 0 w 19"/>
                  <a:gd name="T13" fmla="*/ 114 h 59"/>
                  <a:gd name="T14" fmla="*/ 0 w 19"/>
                  <a:gd name="T15" fmla="*/ 120 h 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59">
                    <a:moveTo>
                      <a:pt x="19" y="0"/>
                    </a:moveTo>
                    <a:lnTo>
                      <a:pt x="16" y="8"/>
                    </a:lnTo>
                    <a:lnTo>
                      <a:pt x="16" y="18"/>
                    </a:lnTo>
                    <a:lnTo>
                      <a:pt x="16" y="31"/>
                    </a:lnTo>
                    <a:lnTo>
                      <a:pt x="12" y="37"/>
                    </a:lnTo>
                    <a:lnTo>
                      <a:pt x="5" y="44"/>
                    </a:lnTo>
                    <a:lnTo>
                      <a:pt x="0" y="56"/>
                    </a:lnTo>
                    <a:lnTo>
                      <a:pt x="0" y="59"/>
                    </a:lnTo>
                  </a:path>
                </a:pathLst>
              </a:custGeom>
              <a:solidFill>
                <a:srgbClr val="FFCC66"/>
              </a:solidFill>
              <a:ln w="6350">
                <a:solidFill>
                  <a:srgbClr val="000000"/>
                </a:solidFill>
                <a:prstDash val="solid"/>
                <a:round/>
                <a:headEnd/>
                <a:tailEnd/>
              </a:ln>
            </p:spPr>
            <p:txBody>
              <a:bodyPr/>
              <a:lstStyle/>
              <a:p>
                <a:endParaRPr lang="en-US"/>
              </a:p>
            </p:txBody>
          </p:sp>
          <p:sp>
            <p:nvSpPr>
              <p:cNvPr id="23683" name="Freeform 623"/>
              <p:cNvSpPr>
                <a:spLocks noChangeAspect="1"/>
              </p:cNvSpPr>
              <p:nvPr/>
            </p:nvSpPr>
            <p:spPr bwMode="auto">
              <a:xfrm>
                <a:off x="1799" y="3388"/>
                <a:ext cx="42" cy="109"/>
              </a:xfrm>
              <a:custGeom>
                <a:avLst/>
                <a:gdLst>
                  <a:gd name="T0" fmla="*/ 42 w 18"/>
                  <a:gd name="T1" fmla="*/ 0 h 54"/>
                  <a:gd name="T2" fmla="*/ 35 w 18"/>
                  <a:gd name="T3" fmla="*/ 6 h 54"/>
                  <a:gd name="T4" fmla="*/ 35 w 18"/>
                  <a:gd name="T5" fmla="*/ 16 h 54"/>
                  <a:gd name="T6" fmla="*/ 35 w 18"/>
                  <a:gd name="T7" fmla="*/ 28 h 54"/>
                  <a:gd name="T8" fmla="*/ 35 w 18"/>
                  <a:gd name="T9" fmla="*/ 50 h 54"/>
                  <a:gd name="T10" fmla="*/ 23 w 18"/>
                  <a:gd name="T11" fmla="*/ 67 h 54"/>
                  <a:gd name="T12" fmla="*/ 7 w 18"/>
                  <a:gd name="T13" fmla="*/ 77 h 54"/>
                  <a:gd name="T14" fmla="*/ 5 w 18"/>
                  <a:gd name="T15" fmla="*/ 97 h 54"/>
                  <a:gd name="T16" fmla="*/ 0 w 18"/>
                  <a:gd name="T17" fmla="*/ 109 h 54"/>
                  <a:gd name="T18" fmla="*/ 42 w 18"/>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54">
                    <a:moveTo>
                      <a:pt x="18" y="0"/>
                    </a:moveTo>
                    <a:lnTo>
                      <a:pt x="15" y="3"/>
                    </a:lnTo>
                    <a:lnTo>
                      <a:pt x="15" y="8"/>
                    </a:lnTo>
                    <a:lnTo>
                      <a:pt x="15" y="14"/>
                    </a:lnTo>
                    <a:lnTo>
                      <a:pt x="15" y="25"/>
                    </a:lnTo>
                    <a:lnTo>
                      <a:pt x="10" y="33"/>
                    </a:lnTo>
                    <a:lnTo>
                      <a:pt x="3" y="38"/>
                    </a:lnTo>
                    <a:lnTo>
                      <a:pt x="2" y="48"/>
                    </a:lnTo>
                    <a:lnTo>
                      <a:pt x="0" y="54"/>
                    </a:lnTo>
                    <a:lnTo>
                      <a:pt x="18" y="0"/>
                    </a:lnTo>
                    <a:close/>
                  </a:path>
                </a:pathLst>
              </a:custGeom>
              <a:solidFill>
                <a:srgbClr val="FFCC66"/>
              </a:solidFill>
              <a:ln w="9525">
                <a:noFill/>
                <a:round/>
                <a:headEnd/>
                <a:tailEnd/>
              </a:ln>
            </p:spPr>
            <p:txBody>
              <a:bodyPr/>
              <a:lstStyle/>
              <a:p>
                <a:endParaRPr lang="en-US"/>
              </a:p>
            </p:txBody>
          </p:sp>
          <p:sp>
            <p:nvSpPr>
              <p:cNvPr id="23684" name="Freeform 624"/>
              <p:cNvSpPr>
                <a:spLocks noChangeAspect="1"/>
              </p:cNvSpPr>
              <p:nvPr/>
            </p:nvSpPr>
            <p:spPr bwMode="auto">
              <a:xfrm>
                <a:off x="1799" y="3388"/>
                <a:ext cx="42" cy="109"/>
              </a:xfrm>
              <a:custGeom>
                <a:avLst/>
                <a:gdLst>
                  <a:gd name="T0" fmla="*/ 42 w 18"/>
                  <a:gd name="T1" fmla="*/ 0 h 54"/>
                  <a:gd name="T2" fmla="*/ 35 w 18"/>
                  <a:gd name="T3" fmla="*/ 6 h 54"/>
                  <a:gd name="T4" fmla="*/ 35 w 18"/>
                  <a:gd name="T5" fmla="*/ 16 h 54"/>
                  <a:gd name="T6" fmla="*/ 35 w 18"/>
                  <a:gd name="T7" fmla="*/ 28 h 54"/>
                  <a:gd name="T8" fmla="*/ 35 w 18"/>
                  <a:gd name="T9" fmla="*/ 50 h 54"/>
                  <a:gd name="T10" fmla="*/ 23 w 18"/>
                  <a:gd name="T11" fmla="*/ 67 h 54"/>
                  <a:gd name="T12" fmla="*/ 7 w 18"/>
                  <a:gd name="T13" fmla="*/ 77 h 54"/>
                  <a:gd name="T14" fmla="*/ 5 w 18"/>
                  <a:gd name="T15" fmla="*/ 97 h 54"/>
                  <a:gd name="T16" fmla="*/ 0 w 18"/>
                  <a:gd name="T17" fmla="*/ 109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4">
                    <a:moveTo>
                      <a:pt x="18" y="0"/>
                    </a:moveTo>
                    <a:lnTo>
                      <a:pt x="15" y="3"/>
                    </a:lnTo>
                    <a:lnTo>
                      <a:pt x="15" y="8"/>
                    </a:lnTo>
                    <a:lnTo>
                      <a:pt x="15" y="14"/>
                    </a:lnTo>
                    <a:lnTo>
                      <a:pt x="15" y="25"/>
                    </a:lnTo>
                    <a:lnTo>
                      <a:pt x="10" y="33"/>
                    </a:lnTo>
                    <a:lnTo>
                      <a:pt x="3" y="38"/>
                    </a:lnTo>
                    <a:lnTo>
                      <a:pt x="2" y="48"/>
                    </a:lnTo>
                    <a:lnTo>
                      <a:pt x="0" y="54"/>
                    </a:lnTo>
                  </a:path>
                </a:pathLst>
              </a:custGeom>
              <a:solidFill>
                <a:srgbClr val="FFCC66"/>
              </a:solidFill>
              <a:ln w="6350">
                <a:solidFill>
                  <a:srgbClr val="000000"/>
                </a:solidFill>
                <a:prstDash val="solid"/>
                <a:round/>
                <a:headEnd/>
                <a:tailEnd/>
              </a:ln>
            </p:spPr>
            <p:txBody>
              <a:bodyPr/>
              <a:lstStyle/>
              <a:p>
                <a:endParaRPr lang="en-US"/>
              </a:p>
            </p:txBody>
          </p:sp>
          <p:sp>
            <p:nvSpPr>
              <p:cNvPr id="23685" name="Freeform 625"/>
              <p:cNvSpPr>
                <a:spLocks noChangeAspect="1"/>
              </p:cNvSpPr>
              <p:nvPr/>
            </p:nvSpPr>
            <p:spPr bwMode="auto">
              <a:xfrm>
                <a:off x="1799" y="3388"/>
                <a:ext cx="42" cy="109"/>
              </a:xfrm>
              <a:custGeom>
                <a:avLst/>
                <a:gdLst>
                  <a:gd name="T0" fmla="*/ 42 w 18"/>
                  <a:gd name="T1" fmla="*/ 0 h 54"/>
                  <a:gd name="T2" fmla="*/ 35 w 18"/>
                  <a:gd name="T3" fmla="*/ 6 h 54"/>
                  <a:gd name="T4" fmla="*/ 35 w 18"/>
                  <a:gd name="T5" fmla="*/ 16 h 54"/>
                  <a:gd name="T6" fmla="*/ 35 w 18"/>
                  <a:gd name="T7" fmla="*/ 28 h 54"/>
                  <a:gd name="T8" fmla="*/ 35 w 18"/>
                  <a:gd name="T9" fmla="*/ 50 h 54"/>
                  <a:gd name="T10" fmla="*/ 23 w 18"/>
                  <a:gd name="T11" fmla="*/ 67 h 54"/>
                  <a:gd name="T12" fmla="*/ 7 w 18"/>
                  <a:gd name="T13" fmla="*/ 77 h 54"/>
                  <a:gd name="T14" fmla="*/ 5 w 18"/>
                  <a:gd name="T15" fmla="*/ 97 h 54"/>
                  <a:gd name="T16" fmla="*/ 0 w 18"/>
                  <a:gd name="T17" fmla="*/ 109 h 54"/>
                  <a:gd name="T18" fmla="*/ 42 w 18"/>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54">
                    <a:moveTo>
                      <a:pt x="18" y="0"/>
                    </a:moveTo>
                    <a:lnTo>
                      <a:pt x="15" y="3"/>
                    </a:lnTo>
                    <a:lnTo>
                      <a:pt x="15" y="8"/>
                    </a:lnTo>
                    <a:lnTo>
                      <a:pt x="15" y="14"/>
                    </a:lnTo>
                    <a:lnTo>
                      <a:pt x="15" y="25"/>
                    </a:lnTo>
                    <a:lnTo>
                      <a:pt x="10" y="33"/>
                    </a:lnTo>
                    <a:lnTo>
                      <a:pt x="3" y="38"/>
                    </a:lnTo>
                    <a:lnTo>
                      <a:pt x="2" y="48"/>
                    </a:lnTo>
                    <a:lnTo>
                      <a:pt x="0" y="54"/>
                    </a:lnTo>
                    <a:lnTo>
                      <a:pt x="18" y="0"/>
                    </a:lnTo>
                    <a:close/>
                  </a:path>
                </a:pathLst>
              </a:custGeom>
              <a:solidFill>
                <a:srgbClr val="FFCC66"/>
              </a:solidFill>
              <a:ln w="9525">
                <a:noFill/>
                <a:round/>
                <a:headEnd/>
                <a:tailEnd/>
              </a:ln>
            </p:spPr>
            <p:txBody>
              <a:bodyPr/>
              <a:lstStyle/>
              <a:p>
                <a:endParaRPr lang="en-US"/>
              </a:p>
            </p:txBody>
          </p:sp>
          <p:sp>
            <p:nvSpPr>
              <p:cNvPr id="23686" name="Freeform 626"/>
              <p:cNvSpPr>
                <a:spLocks noChangeAspect="1"/>
              </p:cNvSpPr>
              <p:nvPr/>
            </p:nvSpPr>
            <p:spPr bwMode="auto">
              <a:xfrm>
                <a:off x="1799" y="3388"/>
                <a:ext cx="42" cy="109"/>
              </a:xfrm>
              <a:custGeom>
                <a:avLst/>
                <a:gdLst>
                  <a:gd name="T0" fmla="*/ 42 w 18"/>
                  <a:gd name="T1" fmla="*/ 0 h 54"/>
                  <a:gd name="T2" fmla="*/ 35 w 18"/>
                  <a:gd name="T3" fmla="*/ 6 h 54"/>
                  <a:gd name="T4" fmla="*/ 35 w 18"/>
                  <a:gd name="T5" fmla="*/ 16 h 54"/>
                  <a:gd name="T6" fmla="*/ 35 w 18"/>
                  <a:gd name="T7" fmla="*/ 28 h 54"/>
                  <a:gd name="T8" fmla="*/ 35 w 18"/>
                  <a:gd name="T9" fmla="*/ 50 h 54"/>
                  <a:gd name="T10" fmla="*/ 23 w 18"/>
                  <a:gd name="T11" fmla="*/ 67 h 54"/>
                  <a:gd name="T12" fmla="*/ 7 w 18"/>
                  <a:gd name="T13" fmla="*/ 77 h 54"/>
                  <a:gd name="T14" fmla="*/ 5 w 18"/>
                  <a:gd name="T15" fmla="*/ 97 h 54"/>
                  <a:gd name="T16" fmla="*/ 0 w 18"/>
                  <a:gd name="T17" fmla="*/ 109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4">
                    <a:moveTo>
                      <a:pt x="18" y="0"/>
                    </a:moveTo>
                    <a:lnTo>
                      <a:pt x="15" y="3"/>
                    </a:lnTo>
                    <a:lnTo>
                      <a:pt x="15" y="8"/>
                    </a:lnTo>
                    <a:lnTo>
                      <a:pt x="15" y="14"/>
                    </a:lnTo>
                    <a:lnTo>
                      <a:pt x="15" y="25"/>
                    </a:lnTo>
                    <a:lnTo>
                      <a:pt x="10" y="33"/>
                    </a:lnTo>
                    <a:lnTo>
                      <a:pt x="3" y="38"/>
                    </a:lnTo>
                    <a:lnTo>
                      <a:pt x="2" y="48"/>
                    </a:lnTo>
                    <a:lnTo>
                      <a:pt x="0" y="54"/>
                    </a:lnTo>
                  </a:path>
                </a:pathLst>
              </a:custGeom>
              <a:solidFill>
                <a:srgbClr val="FFCC66"/>
              </a:solidFill>
              <a:ln w="6350">
                <a:solidFill>
                  <a:srgbClr val="000000"/>
                </a:solidFill>
                <a:prstDash val="solid"/>
                <a:round/>
                <a:headEnd/>
                <a:tailEnd/>
              </a:ln>
            </p:spPr>
            <p:txBody>
              <a:bodyPr/>
              <a:lstStyle/>
              <a:p>
                <a:endParaRPr lang="en-US"/>
              </a:p>
            </p:txBody>
          </p:sp>
          <p:sp>
            <p:nvSpPr>
              <p:cNvPr id="23687" name="Freeform 627"/>
              <p:cNvSpPr>
                <a:spLocks noChangeAspect="1"/>
              </p:cNvSpPr>
              <p:nvPr/>
            </p:nvSpPr>
            <p:spPr bwMode="auto">
              <a:xfrm>
                <a:off x="1815" y="3399"/>
                <a:ext cx="42" cy="97"/>
              </a:xfrm>
              <a:custGeom>
                <a:avLst/>
                <a:gdLst>
                  <a:gd name="T0" fmla="*/ 42 w 15"/>
                  <a:gd name="T1" fmla="*/ 0 h 48"/>
                  <a:gd name="T2" fmla="*/ 36 w 15"/>
                  <a:gd name="T3" fmla="*/ 2 h 48"/>
                  <a:gd name="T4" fmla="*/ 34 w 15"/>
                  <a:gd name="T5" fmla="*/ 12 h 48"/>
                  <a:gd name="T6" fmla="*/ 36 w 15"/>
                  <a:gd name="T7" fmla="*/ 30 h 48"/>
                  <a:gd name="T8" fmla="*/ 34 w 15"/>
                  <a:gd name="T9" fmla="*/ 51 h 48"/>
                  <a:gd name="T10" fmla="*/ 17 w 15"/>
                  <a:gd name="T11" fmla="*/ 61 h 48"/>
                  <a:gd name="T12" fmla="*/ 0 w 15"/>
                  <a:gd name="T13" fmla="*/ 89 h 48"/>
                  <a:gd name="T14" fmla="*/ 0 w 15"/>
                  <a:gd name="T15" fmla="*/ 97 h 48"/>
                  <a:gd name="T16" fmla="*/ 42 w 15"/>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48">
                    <a:moveTo>
                      <a:pt x="15" y="0"/>
                    </a:moveTo>
                    <a:lnTo>
                      <a:pt x="13" y="1"/>
                    </a:lnTo>
                    <a:lnTo>
                      <a:pt x="12" y="6"/>
                    </a:lnTo>
                    <a:lnTo>
                      <a:pt x="13" y="15"/>
                    </a:lnTo>
                    <a:lnTo>
                      <a:pt x="12" y="25"/>
                    </a:lnTo>
                    <a:lnTo>
                      <a:pt x="6" y="30"/>
                    </a:lnTo>
                    <a:lnTo>
                      <a:pt x="0" y="44"/>
                    </a:lnTo>
                    <a:lnTo>
                      <a:pt x="0" y="48"/>
                    </a:lnTo>
                    <a:lnTo>
                      <a:pt x="15" y="0"/>
                    </a:lnTo>
                    <a:close/>
                  </a:path>
                </a:pathLst>
              </a:custGeom>
              <a:solidFill>
                <a:srgbClr val="FFCC66"/>
              </a:solidFill>
              <a:ln w="9525">
                <a:noFill/>
                <a:round/>
                <a:headEnd/>
                <a:tailEnd/>
              </a:ln>
            </p:spPr>
            <p:txBody>
              <a:bodyPr/>
              <a:lstStyle/>
              <a:p>
                <a:endParaRPr lang="en-US"/>
              </a:p>
            </p:txBody>
          </p:sp>
          <p:sp>
            <p:nvSpPr>
              <p:cNvPr id="23688" name="Freeform 628"/>
              <p:cNvSpPr>
                <a:spLocks noChangeAspect="1"/>
              </p:cNvSpPr>
              <p:nvPr/>
            </p:nvSpPr>
            <p:spPr bwMode="auto">
              <a:xfrm>
                <a:off x="1815" y="3399"/>
                <a:ext cx="42" cy="97"/>
              </a:xfrm>
              <a:custGeom>
                <a:avLst/>
                <a:gdLst>
                  <a:gd name="T0" fmla="*/ 42 w 15"/>
                  <a:gd name="T1" fmla="*/ 0 h 48"/>
                  <a:gd name="T2" fmla="*/ 36 w 15"/>
                  <a:gd name="T3" fmla="*/ 2 h 48"/>
                  <a:gd name="T4" fmla="*/ 34 w 15"/>
                  <a:gd name="T5" fmla="*/ 12 h 48"/>
                  <a:gd name="T6" fmla="*/ 36 w 15"/>
                  <a:gd name="T7" fmla="*/ 30 h 48"/>
                  <a:gd name="T8" fmla="*/ 34 w 15"/>
                  <a:gd name="T9" fmla="*/ 51 h 48"/>
                  <a:gd name="T10" fmla="*/ 17 w 15"/>
                  <a:gd name="T11" fmla="*/ 61 h 48"/>
                  <a:gd name="T12" fmla="*/ 0 w 15"/>
                  <a:gd name="T13" fmla="*/ 89 h 48"/>
                  <a:gd name="T14" fmla="*/ 0 w 15"/>
                  <a:gd name="T15" fmla="*/ 97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8">
                    <a:moveTo>
                      <a:pt x="15" y="0"/>
                    </a:moveTo>
                    <a:lnTo>
                      <a:pt x="13" y="1"/>
                    </a:lnTo>
                    <a:lnTo>
                      <a:pt x="12" y="6"/>
                    </a:lnTo>
                    <a:lnTo>
                      <a:pt x="13" y="15"/>
                    </a:lnTo>
                    <a:lnTo>
                      <a:pt x="12" y="25"/>
                    </a:lnTo>
                    <a:lnTo>
                      <a:pt x="6" y="30"/>
                    </a:lnTo>
                    <a:lnTo>
                      <a:pt x="0" y="44"/>
                    </a:lnTo>
                    <a:lnTo>
                      <a:pt x="0" y="48"/>
                    </a:lnTo>
                  </a:path>
                </a:pathLst>
              </a:custGeom>
              <a:solidFill>
                <a:srgbClr val="FFCC66"/>
              </a:solidFill>
              <a:ln w="6350">
                <a:solidFill>
                  <a:srgbClr val="000000"/>
                </a:solidFill>
                <a:prstDash val="solid"/>
                <a:round/>
                <a:headEnd/>
                <a:tailEnd/>
              </a:ln>
            </p:spPr>
            <p:txBody>
              <a:bodyPr/>
              <a:lstStyle/>
              <a:p>
                <a:endParaRPr lang="en-US"/>
              </a:p>
            </p:txBody>
          </p:sp>
          <p:sp>
            <p:nvSpPr>
              <p:cNvPr id="23689" name="Freeform 629"/>
              <p:cNvSpPr>
                <a:spLocks noChangeAspect="1"/>
              </p:cNvSpPr>
              <p:nvPr/>
            </p:nvSpPr>
            <p:spPr bwMode="auto">
              <a:xfrm>
                <a:off x="1815" y="3399"/>
                <a:ext cx="42" cy="97"/>
              </a:xfrm>
              <a:custGeom>
                <a:avLst/>
                <a:gdLst>
                  <a:gd name="T0" fmla="*/ 42 w 15"/>
                  <a:gd name="T1" fmla="*/ 0 h 48"/>
                  <a:gd name="T2" fmla="*/ 36 w 15"/>
                  <a:gd name="T3" fmla="*/ 2 h 48"/>
                  <a:gd name="T4" fmla="*/ 34 w 15"/>
                  <a:gd name="T5" fmla="*/ 12 h 48"/>
                  <a:gd name="T6" fmla="*/ 36 w 15"/>
                  <a:gd name="T7" fmla="*/ 30 h 48"/>
                  <a:gd name="T8" fmla="*/ 34 w 15"/>
                  <a:gd name="T9" fmla="*/ 51 h 48"/>
                  <a:gd name="T10" fmla="*/ 17 w 15"/>
                  <a:gd name="T11" fmla="*/ 61 h 48"/>
                  <a:gd name="T12" fmla="*/ 0 w 15"/>
                  <a:gd name="T13" fmla="*/ 89 h 48"/>
                  <a:gd name="T14" fmla="*/ 0 w 15"/>
                  <a:gd name="T15" fmla="*/ 97 h 48"/>
                  <a:gd name="T16" fmla="*/ 42 w 15"/>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48">
                    <a:moveTo>
                      <a:pt x="15" y="0"/>
                    </a:moveTo>
                    <a:lnTo>
                      <a:pt x="13" y="1"/>
                    </a:lnTo>
                    <a:lnTo>
                      <a:pt x="12" y="6"/>
                    </a:lnTo>
                    <a:lnTo>
                      <a:pt x="13" y="15"/>
                    </a:lnTo>
                    <a:lnTo>
                      <a:pt x="12" y="25"/>
                    </a:lnTo>
                    <a:lnTo>
                      <a:pt x="6" y="30"/>
                    </a:lnTo>
                    <a:lnTo>
                      <a:pt x="0" y="44"/>
                    </a:lnTo>
                    <a:lnTo>
                      <a:pt x="0" y="48"/>
                    </a:lnTo>
                    <a:lnTo>
                      <a:pt x="15" y="0"/>
                    </a:lnTo>
                    <a:close/>
                  </a:path>
                </a:pathLst>
              </a:custGeom>
              <a:solidFill>
                <a:srgbClr val="FFCC66"/>
              </a:solidFill>
              <a:ln w="9525">
                <a:noFill/>
                <a:round/>
                <a:headEnd/>
                <a:tailEnd/>
              </a:ln>
            </p:spPr>
            <p:txBody>
              <a:bodyPr/>
              <a:lstStyle/>
              <a:p>
                <a:endParaRPr lang="en-US"/>
              </a:p>
            </p:txBody>
          </p:sp>
          <p:sp>
            <p:nvSpPr>
              <p:cNvPr id="23690" name="Freeform 630"/>
              <p:cNvSpPr>
                <a:spLocks noChangeAspect="1"/>
              </p:cNvSpPr>
              <p:nvPr/>
            </p:nvSpPr>
            <p:spPr bwMode="auto">
              <a:xfrm>
                <a:off x="1815" y="3399"/>
                <a:ext cx="42" cy="97"/>
              </a:xfrm>
              <a:custGeom>
                <a:avLst/>
                <a:gdLst>
                  <a:gd name="T0" fmla="*/ 42 w 15"/>
                  <a:gd name="T1" fmla="*/ 0 h 48"/>
                  <a:gd name="T2" fmla="*/ 36 w 15"/>
                  <a:gd name="T3" fmla="*/ 2 h 48"/>
                  <a:gd name="T4" fmla="*/ 34 w 15"/>
                  <a:gd name="T5" fmla="*/ 12 h 48"/>
                  <a:gd name="T6" fmla="*/ 36 w 15"/>
                  <a:gd name="T7" fmla="*/ 30 h 48"/>
                  <a:gd name="T8" fmla="*/ 34 w 15"/>
                  <a:gd name="T9" fmla="*/ 51 h 48"/>
                  <a:gd name="T10" fmla="*/ 17 w 15"/>
                  <a:gd name="T11" fmla="*/ 61 h 48"/>
                  <a:gd name="T12" fmla="*/ 0 w 15"/>
                  <a:gd name="T13" fmla="*/ 89 h 48"/>
                  <a:gd name="T14" fmla="*/ 0 w 15"/>
                  <a:gd name="T15" fmla="*/ 97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8">
                    <a:moveTo>
                      <a:pt x="15" y="0"/>
                    </a:moveTo>
                    <a:lnTo>
                      <a:pt x="13" y="1"/>
                    </a:lnTo>
                    <a:lnTo>
                      <a:pt x="12" y="6"/>
                    </a:lnTo>
                    <a:lnTo>
                      <a:pt x="13" y="15"/>
                    </a:lnTo>
                    <a:lnTo>
                      <a:pt x="12" y="25"/>
                    </a:lnTo>
                    <a:lnTo>
                      <a:pt x="6" y="30"/>
                    </a:lnTo>
                    <a:lnTo>
                      <a:pt x="0" y="44"/>
                    </a:lnTo>
                    <a:lnTo>
                      <a:pt x="0" y="48"/>
                    </a:lnTo>
                  </a:path>
                </a:pathLst>
              </a:custGeom>
              <a:solidFill>
                <a:srgbClr val="FFCC66"/>
              </a:solidFill>
              <a:ln w="6350">
                <a:solidFill>
                  <a:srgbClr val="000000"/>
                </a:solidFill>
                <a:prstDash val="solid"/>
                <a:round/>
                <a:headEnd/>
                <a:tailEnd/>
              </a:ln>
            </p:spPr>
            <p:txBody>
              <a:bodyPr/>
              <a:lstStyle/>
              <a:p>
                <a:endParaRPr lang="en-US"/>
              </a:p>
            </p:txBody>
          </p:sp>
          <p:sp>
            <p:nvSpPr>
              <p:cNvPr id="23691" name="Freeform 631"/>
              <p:cNvSpPr>
                <a:spLocks noChangeAspect="1"/>
              </p:cNvSpPr>
              <p:nvPr/>
            </p:nvSpPr>
            <p:spPr bwMode="auto">
              <a:xfrm>
                <a:off x="1832" y="3410"/>
                <a:ext cx="42" cy="75"/>
              </a:xfrm>
              <a:custGeom>
                <a:avLst/>
                <a:gdLst>
                  <a:gd name="T0" fmla="*/ 42 w 11"/>
                  <a:gd name="T1" fmla="*/ 0 h 37"/>
                  <a:gd name="T2" fmla="*/ 34 w 11"/>
                  <a:gd name="T3" fmla="*/ 10 h 37"/>
                  <a:gd name="T4" fmla="*/ 34 w 11"/>
                  <a:gd name="T5" fmla="*/ 22 h 37"/>
                  <a:gd name="T6" fmla="*/ 15 w 11"/>
                  <a:gd name="T7" fmla="*/ 39 h 37"/>
                  <a:gd name="T8" fmla="*/ 0 w 11"/>
                  <a:gd name="T9" fmla="*/ 43 h 37"/>
                  <a:gd name="T10" fmla="*/ 4 w 11"/>
                  <a:gd name="T11" fmla="*/ 61 h 37"/>
                  <a:gd name="T12" fmla="*/ 0 w 11"/>
                  <a:gd name="T13" fmla="*/ 75 h 37"/>
                  <a:gd name="T14" fmla="*/ 42 w 11"/>
                  <a:gd name="T15" fmla="*/ 0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37">
                    <a:moveTo>
                      <a:pt x="11" y="0"/>
                    </a:moveTo>
                    <a:lnTo>
                      <a:pt x="9" y="5"/>
                    </a:lnTo>
                    <a:lnTo>
                      <a:pt x="9" y="11"/>
                    </a:lnTo>
                    <a:lnTo>
                      <a:pt x="4" y="19"/>
                    </a:lnTo>
                    <a:lnTo>
                      <a:pt x="0" y="21"/>
                    </a:lnTo>
                    <a:lnTo>
                      <a:pt x="1" y="30"/>
                    </a:lnTo>
                    <a:lnTo>
                      <a:pt x="0" y="37"/>
                    </a:lnTo>
                    <a:lnTo>
                      <a:pt x="11" y="0"/>
                    </a:lnTo>
                    <a:close/>
                  </a:path>
                </a:pathLst>
              </a:custGeom>
              <a:solidFill>
                <a:srgbClr val="FFCC66"/>
              </a:solidFill>
              <a:ln w="9525">
                <a:noFill/>
                <a:round/>
                <a:headEnd/>
                <a:tailEnd/>
              </a:ln>
            </p:spPr>
            <p:txBody>
              <a:bodyPr/>
              <a:lstStyle/>
              <a:p>
                <a:endParaRPr lang="en-US"/>
              </a:p>
            </p:txBody>
          </p:sp>
          <p:sp>
            <p:nvSpPr>
              <p:cNvPr id="23692" name="Freeform 632"/>
              <p:cNvSpPr>
                <a:spLocks noChangeAspect="1"/>
              </p:cNvSpPr>
              <p:nvPr/>
            </p:nvSpPr>
            <p:spPr bwMode="auto">
              <a:xfrm>
                <a:off x="1832" y="3410"/>
                <a:ext cx="42" cy="75"/>
              </a:xfrm>
              <a:custGeom>
                <a:avLst/>
                <a:gdLst>
                  <a:gd name="T0" fmla="*/ 42 w 11"/>
                  <a:gd name="T1" fmla="*/ 0 h 37"/>
                  <a:gd name="T2" fmla="*/ 34 w 11"/>
                  <a:gd name="T3" fmla="*/ 10 h 37"/>
                  <a:gd name="T4" fmla="*/ 34 w 11"/>
                  <a:gd name="T5" fmla="*/ 22 h 37"/>
                  <a:gd name="T6" fmla="*/ 15 w 11"/>
                  <a:gd name="T7" fmla="*/ 39 h 37"/>
                  <a:gd name="T8" fmla="*/ 0 w 11"/>
                  <a:gd name="T9" fmla="*/ 43 h 37"/>
                  <a:gd name="T10" fmla="*/ 4 w 11"/>
                  <a:gd name="T11" fmla="*/ 61 h 37"/>
                  <a:gd name="T12" fmla="*/ 0 w 11"/>
                  <a:gd name="T13" fmla="*/ 75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37">
                    <a:moveTo>
                      <a:pt x="11" y="0"/>
                    </a:moveTo>
                    <a:lnTo>
                      <a:pt x="9" y="5"/>
                    </a:lnTo>
                    <a:lnTo>
                      <a:pt x="9" y="11"/>
                    </a:lnTo>
                    <a:lnTo>
                      <a:pt x="4" y="19"/>
                    </a:lnTo>
                    <a:lnTo>
                      <a:pt x="0" y="21"/>
                    </a:lnTo>
                    <a:lnTo>
                      <a:pt x="1" y="30"/>
                    </a:lnTo>
                    <a:lnTo>
                      <a:pt x="0" y="37"/>
                    </a:lnTo>
                  </a:path>
                </a:pathLst>
              </a:custGeom>
              <a:solidFill>
                <a:srgbClr val="FFCC66"/>
              </a:solidFill>
              <a:ln w="6350">
                <a:solidFill>
                  <a:srgbClr val="000000"/>
                </a:solidFill>
                <a:prstDash val="solid"/>
                <a:round/>
                <a:headEnd/>
                <a:tailEnd/>
              </a:ln>
            </p:spPr>
            <p:txBody>
              <a:bodyPr/>
              <a:lstStyle/>
              <a:p>
                <a:endParaRPr lang="en-US"/>
              </a:p>
            </p:txBody>
          </p:sp>
          <p:sp>
            <p:nvSpPr>
              <p:cNvPr id="23693" name="Freeform 633"/>
              <p:cNvSpPr>
                <a:spLocks noChangeAspect="1"/>
              </p:cNvSpPr>
              <p:nvPr/>
            </p:nvSpPr>
            <p:spPr bwMode="auto">
              <a:xfrm>
                <a:off x="1832" y="3410"/>
                <a:ext cx="42" cy="75"/>
              </a:xfrm>
              <a:custGeom>
                <a:avLst/>
                <a:gdLst>
                  <a:gd name="T0" fmla="*/ 42 w 11"/>
                  <a:gd name="T1" fmla="*/ 0 h 37"/>
                  <a:gd name="T2" fmla="*/ 34 w 11"/>
                  <a:gd name="T3" fmla="*/ 10 h 37"/>
                  <a:gd name="T4" fmla="*/ 34 w 11"/>
                  <a:gd name="T5" fmla="*/ 22 h 37"/>
                  <a:gd name="T6" fmla="*/ 15 w 11"/>
                  <a:gd name="T7" fmla="*/ 39 h 37"/>
                  <a:gd name="T8" fmla="*/ 0 w 11"/>
                  <a:gd name="T9" fmla="*/ 43 h 37"/>
                  <a:gd name="T10" fmla="*/ 4 w 11"/>
                  <a:gd name="T11" fmla="*/ 61 h 37"/>
                  <a:gd name="T12" fmla="*/ 0 w 11"/>
                  <a:gd name="T13" fmla="*/ 75 h 37"/>
                  <a:gd name="T14" fmla="*/ 42 w 11"/>
                  <a:gd name="T15" fmla="*/ 0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37">
                    <a:moveTo>
                      <a:pt x="11" y="0"/>
                    </a:moveTo>
                    <a:lnTo>
                      <a:pt x="9" y="5"/>
                    </a:lnTo>
                    <a:lnTo>
                      <a:pt x="9" y="11"/>
                    </a:lnTo>
                    <a:lnTo>
                      <a:pt x="4" y="19"/>
                    </a:lnTo>
                    <a:lnTo>
                      <a:pt x="0" y="21"/>
                    </a:lnTo>
                    <a:lnTo>
                      <a:pt x="1" y="30"/>
                    </a:lnTo>
                    <a:lnTo>
                      <a:pt x="0" y="37"/>
                    </a:lnTo>
                    <a:lnTo>
                      <a:pt x="11" y="0"/>
                    </a:lnTo>
                    <a:close/>
                  </a:path>
                </a:pathLst>
              </a:custGeom>
              <a:solidFill>
                <a:srgbClr val="FFCC66"/>
              </a:solidFill>
              <a:ln w="9525">
                <a:noFill/>
                <a:round/>
                <a:headEnd/>
                <a:tailEnd/>
              </a:ln>
            </p:spPr>
            <p:txBody>
              <a:bodyPr/>
              <a:lstStyle/>
              <a:p>
                <a:endParaRPr lang="en-US"/>
              </a:p>
            </p:txBody>
          </p:sp>
          <p:sp>
            <p:nvSpPr>
              <p:cNvPr id="23694" name="Freeform 634"/>
              <p:cNvSpPr>
                <a:spLocks noChangeAspect="1"/>
              </p:cNvSpPr>
              <p:nvPr/>
            </p:nvSpPr>
            <p:spPr bwMode="auto">
              <a:xfrm>
                <a:off x="1832" y="3410"/>
                <a:ext cx="42" cy="75"/>
              </a:xfrm>
              <a:custGeom>
                <a:avLst/>
                <a:gdLst>
                  <a:gd name="T0" fmla="*/ 42 w 11"/>
                  <a:gd name="T1" fmla="*/ 0 h 37"/>
                  <a:gd name="T2" fmla="*/ 34 w 11"/>
                  <a:gd name="T3" fmla="*/ 10 h 37"/>
                  <a:gd name="T4" fmla="*/ 34 w 11"/>
                  <a:gd name="T5" fmla="*/ 22 h 37"/>
                  <a:gd name="T6" fmla="*/ 15 w 11"/>
                  <a:gd name="T7" fmla="*/ 39 h 37"/>
                  <a:gd name="T8" fmla="*/ 0 w 11"/>
                  <a:gd name="T9" fmla="*/ 43 h 37"/>
                  <a:gd name="T10" fmla="*/ 4 w 11"/>
                  <a:gd name="T11" fmla="*/ 61 h 37"/>
                  <a:gd name="T12" fmla="*/ 0 w 11"/>
                  <a:gd name="T13" fmla="*/ 75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37">
                    <a:moveTo>
                      <a:pt x="11" y="0"/>
                    </a:moveTo>
                    <a:lnTo>
                      <a:pt x="9" y="5"/>
                    </a:lnTo>
                    <a:lnTo>
                      <a:pt x="9" y="11"/>
                    </a:lnTo>
                    <a:lnTo>
                      <a:pt x="4" y="19"/>
                    </a:lnTo>
                    <a:lnTo>
                      <a:pt x="0" y="21"/>
                    </a:lnTo>
                    <a:lnTo>
                      <a:pt x="1" y="30"/>
                    </a:lnTo>
                    <a:lnTo>
                      <a:pt x="0" y="37"/>
                    </a:lnTo>
                  </a:path>
                </a:pathLst>
              </a:custGeom>
              <a:solidFill>
                <a:srgbClr val="FFCC66"/>
              </a:solidFill>
              <a:ln w="6350">
                <a:solidFill>
                  <a:srgbClr val="000000"/>
                </a:solidFill>
                <a:prstDash val="solid"/>
                <a:round/>
                <a:headEnd/>
                <a:tailEnd/>
              </a:ln>
            </p:spPr>
            <p:txBody>
              <a:bodyPr/>
              <a:lstStyle/>
              <a:p>
                <a:endParaRPr lang="en-US"/>
              </a:p>
            </p:txBody>
          </p:sp>
          <p:sp>
            <p:nvSpPr>
              <p:cNvPr id="23695" name="Freeform 635"/>
              <p:cNvSpPr>
                <a:spLocks noChangeAspect="1"/>
              </p:cNvSpPr>
              <p:nvPr/>
            </p:nvSpPr>
            <p:spPr bwMode="auto">
              <a:xfrm>
                <a:off x="1634" y="3373"/>
                <a:ext cx="149" cy="129"/>
              </a:xfrm>
              <a:custGeom>
                <a:avLst/>
                <a:gdLst>
                  <a:gd name="T0" fmla="*/ 147 w 79"/>
                  <a:gd name="T1" fmla="*/ 0 h 64"/>
                  <a:gd name="T2" fmla="*/ 149 w 79"/>
                  <a:gd name="T3" fmla="*/ 8 h 64"/>
                  <a:gd name="T4" fmla="*/ 143 w 79"/>
                  <a:gd name="T5" fmla="*/ 20 h 64"/>
                  <a:gd name="T6" fmla="*/ 134 w 79"/>
                  <a:gd name="T7" fmla="*/ 28 h 64"/>
                  <a:gd name="T8" fmla="*/ 130 w 79"/>
                  <a:gd name="T9" fmla="*/ 30 h 64"/>
                  <a:gd name="T10" fmla="*/ 134 w 79"/>
                  <a:gd name="T11" fmla="*/ 42 h 64"/>
                  <a:gd name="T12" fmla="*/ 138 w 79"/>
                  <a:gd name="T13" fmla="*/ 54 h 64"/>
                  <a:gd name="T14" fmla="*/ 134 w 79"/>
                  <a:gd name="T15" fmla="*/ 69 h 64"/>
                  <a:gd name="T16" fmla="*/ 130 w 79"/>
                  <a:gd name="T17" fmla="*/ 79 h 64"/>
                  <a:gd name="T18" fmla="*/ 128 w 79"/>
                  <a:gd name="T19" fmla="*/ 85 h 64"/>
                  <a:gd name="T20" fmla="*/ 134 w 79"/>
                  <a:gd name="T21" fmla="*/ 93 h 64"/>
                  <a:gd name="T22" fmla="*/ 134 w 79"/>
                  <a:gd name="T23" fmla="*/ 103 h 64"/>
                  <a:gd name="T24" fmla="*/ 130 w 79"/>
                  <a:gd name="T25" fmla="*/ 113 h 64"/>
                  <a:gd name="T26" fmla="*/ 117 w 79"/>
                  <a:gd name="T27" fmla="*/ 113 h 64"/>
                  <a:gd name="T28" fmla="*/ 109 w 79"/>
                  <a:gd name="T29" fmla="*/ 103 h 64"/>
                  <a:gd name="T30" fmla="*/ 104 w 79"/>
                  <a:gd name="T31" fmla="*/ 95 h 64"/>
                  <a:gd name="T32" fmla="*/ 104 w 79"/>
                  <a:gd name="T33" fmla="*/ 89 h 64"/>
                  <a:gd name="T34" fmla="*/ 100 w 79"/>
                  <a:gd name="T35" fmla="*/ 85 h 64"/>
                  <a:gd name="T36" fmla="*/ 98 w 79"/>
                  <a:gd name="T37" fmla="*/ 97 h 64"/>
                  <a:gd name="T38" fmla="*/ 87 w 79"/>
                  <a:gd name="T39" fmla="*/ 101 h 64"/>
                  <a:gd name="T40" fmla="*/ 81 w 79"/>
                  <a:gd name="T41" fmla="*/ 101 h 64"/>
                  <a:gd name="T42" fmla="*/ 75 w 79"/>
                  <a:gd name="T43" fmla="*/ 93 h 64"/>
                  <a:gd name="T44" fmla="*/ 74 w 79"/>
                  <a:gd name="T45" fmla="*/ 85 h 64"/>
                  <a:gd name="T46" fmla="*/ 77 w 79"/>
                  <a:gd name="T47" fmla="*/ 89 h 64"/>
                  <a:gd name="T48" fmla="*/ 75 w 79"/>
                  <a:gd name="T49" fmla="*/ 99 h 64"/>
                  <a:gd name="T50" fmla="*/ 68 w 79"/>
                  <a:gd name="T51" fmla="*/ 105 h 64"/>
                  <a:gd name="T52" fmla="*/ 58 w 79"/>
                  <a:gd name="T53" fmla="*/ 113 h 64"/>
                  <a:gd name="T54" fmla="*/ 55 w 79"/>
                  <a:gd name="T55" fmla="*/ 107 h 64"/>
                  <a:gd name="T56" fmla="*/ 51 w 79"/>
                  <a:gd name="T57" fmla="*/ 99 h 64"/>
                  <a:gd name="T58" fmla="*/ 45 w 79"/>
                  <a:gd name="T59" fmla="*/ 101 h 64"/>
                  <a:gd name="T60" fmla="*/ 41 w 79"/>
                  <a:gd name="T61" fmla="*/ 107 h 64"/>
                  <a:gd name="T62" fmla="*/ 28 w 79"/>
                  <a:gd name="T63" fmla="*/ 113 h 64"/>
                  <a:gd name="T64" fmla="*/ 23 w 79"/>
                  <a:gd name="T65" fmla="*/ 117 h 64"/>
                  <a:gd name="T66" fmla="*/ 15 w 79"/>
                  <a:gd name="T67" fmla="*/ 119 h 64"/>
                  <a:gd name="T68" fmla="*/ 11 w 79"/>
                  <a:gd name="T69" fmla="*/ 123 h 64"/>
                  <a:gd name="T70" fmla="*/ 6 w 79"/>
                  <a:gd name="T71" fmla="*/ 125 h 64"/>
                  <a:gd name="T72" fmla="*/ 4 w 79"/>
                  <a:gd name="T73" fmla="*/ 129 h 64"/>
                  <a:gd name="T74" fmla="*/ 0 w 79"/>
                  <a:gd name="T75" fmla="*/ 127 h 64"/>
                  <a:gd name="T76" fmla="*/ 0 w 79"/>
                  <a:gd name="T77" fmla="*/ 117 h 64"/>
                  <a:gd name="T78" fmla="*/ 6 w 79"/>
                  <a:gd name="T79" fmla="*/ 113 h 64"/>
                  <a:gd name="T80" fmla="*/ 11 w 79"/>
                  <a:gd name="T81" fmla="*/ 107 h 64"/>
                  <a:gd name="T82" fmla="*/ 21 w 79"/>
                  <a:gd name="T83" fmla="*/ 105 h 64"/>
                  <a:gd name="T84" fmla="*/ 26 w 79"/>
                  <a:gd name="T85" fmla="*/ 97 h 64"/>
                  <a:gd name="T86" fmla="*/ 30 w 79"/>
                  <a:gd name="T87" fmla="*/ 89 h 64"/>
                  <a:gd name="T88" fmla="*/ 30 w 79"/>
                  <a:gd name="T89" fmla="*/ 77 h 64"/>
                  <a:gd name="T90" fmla="*/ 28 w 79"/>
                  <a:gd name="T91" fmla="*/ 65 h 64"/>
                  <a:gd name="T92" fmla="*/ 25 w 79"/>
                  <a:gd name="T93" fmla="*/ 56 h 64"/>
                  <a:gd name="T94" fmla="*/ 34 w 79"/>
                  <a:gd name="T95" fmla="*/ 46 h 64"/>
                  <a:gd name="T96" fmla="*/ 49 w 79"/>
                  <a:gd name="T97" fmla="*/ 38 h 64"/>
                  <a:gd name="T98" fmla="*/ 72 w 79"/>
                  <a:gd name="T99" fmla="*/ 28 h 64"/>
                  <a:gd name="T100" fmla="*/ 89 w 79"/>
                  <a:gd name="T101" fmla="*/ 22 h 64"/>
                  <a:gd name="T102" fmla="*/ 109 w 79"/>
                  <a:gd name="T103" fmla="*/ 18 h 64"/>
                  <a:gd name="T104" fmla="*/ 134 w 79"/>
                  <a:gd name="T105" fmla="*/ 12 h 64"/>
                  <a:gd name="T106" fmla="*/ 147 w 79"/>
                  <a:gd name="T107" fmla="*/ 0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9" h="64">
                    <a:moveTo>
                      <a:pt x="78" y="0"/>
                    </a:moveTo>
                    <a:lnTo>
                      <a:pt x="79" y="4"/>
                    </a:lnTo>
                    <a:lnTo>
                      <a:pt x="76" y="10"/>
                    </a:lnTo>
                    <a:lnTo>
                      <a:pt x="71" y="14"/>
                    </a:lnTo>
                    <a:lnTo>
                      <a:pt x="69" y="15"/>
                    </a:lnTo>
                    <a:lnTo>
                      <a:pt x="71" y="21"/>
                    </a:lnTo>
                    <a:lnTo>
                      <a:pt x="73" y="27"/>
                    </a:lnTo>
                    <a:lnTo>
                      <a:pt x="71" y="34"/>
                    </a:lnTo>
                    <a:lnTo>
                      <a:pt x="69" y="39"/>
                    </a:lnTo>
                    <a:lnTo>
                      <a:pt x="68" y="42"/>
                    </a:lnTo>
                    <a:lnTo>
                      <a:pt x="71" y="46"/>
                    </a:lnTo>
                    <a:lnTo>
                      <a:pt x="71" y="51"/>
                    </a:lnTo>
                    <a:lnTo>
                      <a:pt x="69" y="56"/>
                    </a:lnTo>
                    <a:lnTo>
                      <a:pt x="62" y="56"/>
                    </a:lnTo>
                    <a:lnTo>
                      <a:pt x="58" y="51"/>
                    </a:lnTo>
                    <a:lnTo>
                      <a:pt x="55" y="47"/>
                    </a:lnTo>
                    <a:lnTo>
                      <a:pt x="55" y="44"/>
                    </a:lnTo>
                    <a:lnTo>
                      <a:pt x="53" y="42"/>
                    </a:lnTo>
                    <a:lnTo>
                      <a:pt x="52" y="48"/>
                    </a:lnTo>
                    <a:lnTo>
                      <a:pt x="46" y="50"/>
                    </a:lnTo>
                    <a:lnTo>
                      <a:pt x="43" y="50"/>
                    </a:lnTo>
                    <a:lnTo>
                      <a:pt x="40" y="46"/>
                    </a:lnTo>
                    <a:lnTo>
                      <a:pt x="39" y="42"/>
                    </a:lnTo>
                    <a:lnTo>
                      <a:pt x="41" y="44"/>
                    </a:lnTo>
                    <a:lnTo>
                      <a:pt x="40" y="49"/>
                    </a:lnTo>
                    <a:lnTo>
                      <a:pt x="36" y="52"/>
                    </a:lnTo>
                    <a:lnTo>
                      <a:pt x="31" y="56"/>
                    </a:lnTo>
                    <a:lnTo>
                      <a:pt x="29" y="53"/>
                    </a:lnTo>
                    <a:lnTo>
                      <a:pt x="27" y="49"/>
                    </a:lnTo>
                    <a:lnTo>
                      <a:pt x="24" y="50"/>
                    </a:lnTo>
                    <a:lnTo>
                      <a:pt x="22" y="53"/>
                    </a:lnTo>
                    <a:lnTo>
                      <a:pt x="15" y="56"/>
                    </a:lnTo>
                    <a:lnTo>
                      <a:pt x="12" y="58"/>
                    </a:lnTo>
                    <a:lnTo>
                      <a:pt x="8" y="59"/>
                    </a:lnTo>
                    <a:lnTo>
                      <a:pt x="6" y="61"/>
                    </a:lnTo>
                    <a:lnTo>
                      <a:pt x="3" y="62"/>
                    </a:lnTo>
                    <a:lnTo>
                      <a:pt x="2" y="64"/>
                    </a:lnTo>
                    <a:lnTo>
                      <a:pt x="0" y="63"/>
                    </a:lnTo>
                    <a:lnTo>
                      <a:pt x="0" y="58"/>
                    </a:lnTo>
                    <a:lnTo>
                      <a:pt x="3" y="56"/>
                    </a:lnTo>
                    <a:lnTo>
                      <a:pt x="6" y="53"/>
                    </a:lnTo>
                    <a:lnTo>
                      <a:pt x="11" y="52"/>
                    </a:lnTo>
                    <a:lnTo>
                      <a:pt x="14" y="48"/>
                    </a:lnTo>
                    <a:lnTo>
                      <a:pt x="16" y="44"/>
                    </a:lnTo>
                    <a:lnTo>
                      <a:pt x="16" y="38"/>
                    </a:lnTo>
                    <a:lnTo>
                      <a:pt x="15" y="32"/>
                    </a:lnTo>
                    <a:lnTo>
                      <a:pt x="13" y="28"/>
                    </a:lnTo>
                    <a:lnTo>
                      <a:pt x="18" y="23"/>
                    </a:lnTo>
                    <a:lnTo>
                      <a:pt x="26" y="19"/>
                    </a:lnTo>
                    <a:lnTo>
                      <a:pt x="38" y="14"/>
                    </a:lnTo>
                    <a:lnTo>
                      <a:pt x="47" y="11"/>
                    </a:lnTo>
                    <a:lnTo>
                      <a:pt x="58" y="9"/>
                    </a:lnTo>
                    <a:lnTo>
                      <a:pt x="71" y="6"/>
                    </a:lnTo>
                    <a:lnTo>
                      <a:pt x="78" y="0"/>
                    </a:lnTo>
                    <a:close/>
                  </a:path>
                </a:pathLst>
              </a:custGeom>
              <a:solidFill>
                <a:srgbClr val="FFCC66"/>
              </a:solidFill>
              <a:ln w="6350">
                <a:solidFill>
                  <a:srgbClr val="000000"/>
                </a:solidFill>
                <a:prstDash val="solid"/>
                <a:round/>
                <a:headEnd/>
                <a:tailEnd/>
              </a:ln>
            </p:spPr>
            <p:txBody>
              <a:bodyPr/>
              <a:lstStyle/>
              <a:p>
                <a:endParaRPr lang="en-US"/>
              </a:p>
            </p:txBody>
          </p:sp>
          <p:sp>
            <p:nvSpPr>
              <p:cNvPr id="23696" name="Freeform 636"/>
              <p:cNvSpPr>
                <a:spLocks noChangeAspect="1"/>
              </p:cNvSpPr>
              <p:nvPr/>
            </p:nvSpPr>
            <p:spPr bwMode="auto">
              <a:xfrm>
                <a:off x="1644" y="3429"/>
                <a:ext cx="42" cy="37"/>
              </a:xfrm>
              <a:custGeom>
                <a:avLst/>
                <a:gdLst>
                  <a:gd name="T0" fmla="*/ 42 w 6"/>
                  <a:gd name="T1" fmla="*/ 0 h 10"/>
                  <a:gd name="T2" fmla="*/ 21 w 6"/>
                  <a:gd name="T3" fmla="*/ 4 h 10"/>
                  <a:gd name="T4" fmla="*/ 0 w 6"/>
                  <a:gd name="T5" fmla="*/ 19 h 10"/>
                  <a:gd name="T6" fmla="*/ 0 w 6"/>
                  <a:gd name="T7" fmla="*/ 37 h 10"/>
                  <a:gd name="T8" fmla="*/ 21 w 6"/>
                  <a:gd name="T9" fmla="*/ 30 h 10"/>
                  <a:gd name="T10" fmla="*/ 35 w 6"/>
                  <a:gd name="T11" fmla="*/ 19 h 10"/>
                  <a:gd name="T12" fmla="*/ 42 w 6"/>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6" y="0"/>
                    </a:moveTo>
                    <a:lnTo>
                      <a:pt x="3" y="1"/>
                    </a:lnTo>
                    <a:lnTo>
                      <a:pt x="0" y="5"/>
                    </a:lnTo>
                    <a:lnTo>
                      <a:pt x="0" y="10"/>
                    </a:lnTo>
                    <a:lnTo>
                      <a:pt x="3" y="8"/>
                    </a:lnTo>
                    <a:lnTo>
                      <a:pt x="5" y="5"/>
                    </a:lnTo>
                    <a:lnTo>
                      <a:pt x="6" y="0"/>
                    </a:lnTo>
                    <a:close/>
                  </a:path>
                </a:pathLst>
              </a:custGeom>
              <a:solidFill>
                <a:srgbClr val="FFCC66"/>
              </a:solidFill>
              <a:ln w="6350">
                <a:solidFill>
                  <a:srgbClr val="000000"/>
                </a:solidFill>
                <a:prstDash val="solid"/>
                <a:round/>
                <a:headEnd/>
                <a:tailEnd/>
              </a:ln>
            </p:spPr>
            <p:txBody>
              <a:bodyPr/>
              <a:lstStyle/>
              <a:p>
                <a:endParaRPr lang="en-US"/>
              </a:p>
            </p:txBody>
          </p:sp>
        </p:grpSp>
        <p:grpSp>
          <p:nvGrpSpPr>
            <p:cNvPr id="22" name="Group 637"/>
            <p:cNvGrpSpPr>
              <a:grpSpLocks/>
            </p:cNvGrpSpPr>
            <p:nvPr/>
          </p:nvGrpSpPr>
          <p:grpSpPr bwMode="auto">
            <a:xfrm>
              <a:off x="1715" y="2063"/>
              <a:ext cx="286" cy="286"/>
              <a:chOff x="1148" y="2504"/>
              <a:chExt cx="286" cy="286"/>
            </a:xfrm>
          </p:grpSpPr>
          <p:grpSp>
            <p:nvGrpSpPr>
              <p:cNvPr id="23" name="Group 638"/>
              <p:cNvGrpSpPr>
                <a:grpSpLocks noChangeAspect="1"/>
              </p:cNvGrpSpPr>
              <p:nvPr/>
            </p:nvGrpSpPr>
            <p:grpSpPr bwMode="auto">
              <a:xfrm flipH="1">
                <a:off x="1148" y="2507"/>
                <a:ext cx="119" cy="234"/>
                <a:chOff x="2912" y="2008"/>
                <a:chExt cx="340" cy="632"/>
              </a:xfrm>
            </p:grpSpPr>
            <p:sp>
              <p:nvSpPr>
                <p:cNvPr id="23617" name="Arc 639"/>
                <p:cNvSpPr>
                  <a:spLocks noChangeAspect="1"/>
                </p:cNvSpPr>
                <p:nvPr/>
              </p:nvSpPr>
              <p:spPr bwMode="auto">
                <a:xfrm>
                  <a:off x="2968" y="2232"/>
                  <a:ext cx="248" cy="408"/>
                </a:xfrm>
                <a:custGeom>
                  <a:avLst/>
                  <a:gdLst>
                    <a:gd name="T0" fmla="*/ 0 w 21600"/>
                    <a:gd name="T1" fmla="*/ 0 h 21600"/>
                    <a:gd name="T2" fmla="*/ 248 w 21600"/>
                    <a:gd name="T3" fmla="*/ 408 h 21600"/>
                    <a:gd name="T4" fmla="*/ 0 w 21600"/>
                    <a:gd name="T5" fmla="*/ 40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sp>
              <p:nvSpPr>
                <p:cNvPr id="23618" name="Arc 640"/>
                <p:cNvSpPr>
                  <a:spLocks noChangeAspect="1"/>
                </p:cNvSpPr>
                <p:nvPr/>
              </p:nvSpPr>
              <p:spPr bwMode="auto">
                <a:xfrm flipV="1">
                  <a:off x="2912" y="2008"/>
                  <a:ext cx="120" cy="176"/>
                </a:xfrm>
                <a:custGeom>
                  <a:avLst/>
                  <a:gdLst>
                    <a:gd name="T0" fmla="*/ 0 w 21600"/>
                    <a:gd name="T1" fmla="*/ 0 h 21600"/>
                    <a:gd name="T2" fmla="*/ 120 w 21600"/>
                    <a:gd name="T3" fmla="*/ 176 h 21600"/>
                    <a:gd name="T4" fmla="*/ 0 w 21600"/>
                    <a:gd name="T5" fmla="*/ 17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sp>
              <p:nvSpPr>
                <p:cNvPr id="23619" name="Arc 641"/>
                <p:cNvSpPr>
                  <a:spLocks noChangeAspect="1"/>
                </p:cNvSpPr>
                <p:nvPr/>
              </p:nvSpPr>
              <p:spPr bwMode="auto">
                <a:xfrm flipV="1">
                  <a:off x="2944" y="2016"/>
                  <a:ext cx="152" cy="184"/>
                </a:xfrm>
                <a:custGeom>
                  <a:avLst/>
                  <a:gdLst>
                    <a:gd name="T0" fmla="*/ 0 w 21600"/>
                    <a:gd name="T1" fmla="*/ 0 h 21600"/>
                    <a:gd name="T2" fmla="*/ 152 w 21600"/>
                    <a:gd name="T3" fmla="*/ 184 h 21600"/>
                    <a:gd name="T4" fmla="*/ 0 w 21600"/>
                    <a:gd name="T5" fmla="*/ 1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sp>
              <p:nvSpPr>
                <p:cNvPr id="23620" name="Arc 642"/>
                <p:cNvSpPr>
                  <a:spLocks noChangeAspect="1"/>
                </p:cNvSpPr>
                <p:nvPr/>
              </p:nvSpPr>
              <p:spPr bwMode="auto">
                <a:xfrm>
                  <a:off x="2968" y="2208"/>
                  <a:ext cx="284" cy="408"/>
                </a:xfrm>
                <a:custGeom>
                  <a:avLst/>
                  <a:gdLst>
                    <a:gd name="T0" fmla="*/ 0 w 20703"/>
                    <a:gd name="T1" fmla="*/ 0 h 21600"/>
                    <a:gd name="T2" fmla="*/ 284 w 20703"/>
                    <a:gd name="T3" fmla="*/ 292 h 21600"/>
                    <a:gd name="T4" fmla="*/ 0 w 20703"/>
                    <a:gd name="T5" fmla="*/ 408 h 21600"/>
                    <a:gd name="T6" fmla="*/ 0 60000 65536"/>
                    <a:gd name="T7" fmla="*/ 0 60000 65536"/>
                    <a:gd name="T8" fmla="*/ 0 60000 65536"/>
                  </a:gdLst>
                  <a:ahLst/>
                  <a:cxnLst>
                    <a:cxn ang="T6">
                      <a:pos x="T0" y="T1"/>
                    </a:cxn>
                    <a:cxn ang="T7">
                      <a:pos x="T2" y="T3"/>
                    </a:cxn>
                    <a:cxn ang="T8">
                      <a:pos x="T4" y="T5"/>
                    </a:cxn>
                  </a:cxnLst>
                  <a:rect l="0" t="0" r="r" b="b"/>
                  <a:pathLst>
                    <a:path w="20703" h="21600" fill="none" extrusionOk="0">
                      <a:moveTo>
                        <a:pt x="-1" y="0"/>
                      </a:moveTo>
                      <a:cubicBezTo>
                        <a:pt x="9556" y="0"/>
                        <a:pt x="17976" y="6279"/>
                        <a:pt x="20702" y="15439"/>
                      </a:cubicBezTo>
                    </a:path>
                    <a:path w="20703" h="21600" stroke="0" extrusionOk="0">
                      <a:moveTo>
                        <a:pt x="-1" y="0"/>
                      </a:moveTo>
                      <a:cubicBezTo>
                        <a:pt x="9556" y="0"/>
                        <a:pt x="17976" y="6279"/>
                        <a:pt x="20702" y="15439"/>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grpSp>
          <p:grpSp>
            <p:nvGrpSpPr>
              <p:cNvPr id="24" name="Group 643"/>
              <p:cNvGrpSpPr>
                <a:grpSpLocks noChangeAspect="1"/>
              </p:cNvGrpSpPr>
              <p:nvPr/>
            </p:nvGrpSpPr>
            <p:grpSpPr bwMode="auto">
              <a:xfrm>
                <a:off x="1309" y="2504"/>
                <a:ext cx="125" cy="234"/>
                <a:chOff x="2912" y="2008"/>
                <a:chExt cx="340" cy="632"/>
              </a:xfrm>
            </p:grpSpPr>
            <p:sp>
              <p:nvSpPr>
                <p:cNvPr id="23613" name="Arc 644"/>
                <p:cNvSpPr>
                  <a:spLocks noChangeAspect="1"/>
                </p:cNvSpPr>
                <p:nvPr/>
              </p:nvSpPr>
              <p:spPr bwMode="auto">
                <a:xfrm>
                  <a:off x="2968" y="2232"/>
                  <a:ext cx="248" cy="408"/>
                </a:xfrm>
                <a:custGeom>
                  <a:avLst/>
                  <a:gdLst>
                    <a:gd name="T0" fmla="*/ 0 w 21600"/>
                    <a:gd name="T1" fmla="*/ 0 h 21600"/>
                    <a:gd name="T2" fmla="*/ 248 w 21600"/>
                    <a:gd name="T3" fmla="*/ 408 h 21600"/>
                    <a:gd name="T4" fmla="*/ 0 w 21600"/>
                    <a:gd name="T5" fmla="*/ 40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sp>
              <p:nvSpPr>
                <p:cNvPr id="23614" name="Arc 645"/>
                <p:cNvSpPr>
                  <a:spLocks noChangeAspect="1"/>
                </p:cNvSpPr>
                <p:nvPr/>
              </p:nvSpPr>
              <p:spPr bwMode="auto">
                <a:xfrm flipV="1">
                  <a:off x="2912" y="2008"/>
                  <a:ext cx="120" cy="176"/>
                </a:xfrm>
                <a:custGeom>
                  <a:avLst/>
                  <a:gdLst>
                    <a:gd name="T0" fmla="*/ 0 w 21600"/>
                    <a:gd name="T1" fmla="*/ 0 h 21600"/>
                    <a:gd name="T2" fmla="*/ 120 w 21600"/>
                    <a:gd name="T3" fmla="*/ 176 h 21600"/>
                    <a:gd name="T4" fmla="*/ 0 w 21600"/>
                    <a:gd name="T5" fmla="*/ 17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sp>
              <p:nvSpPr>
                <p:cNvPr id="23615" name="Arc 646"/>
                <p:cNvSpPr>
                  <a:spLocks noChangeAspect="1"/>
                </p:cNvSpPr>
                <p:nvPr/>
              </p:nvSpPr>
              <p:spPr bwMode="auto">
                <a:xfrm flipV="1">
                  <a:off x="2944" y="2016"/>
                  <a:ext cx="152" cy="184"/>
                </a:xfrm>
                <a:custGeom>
                  <a:avLst/>
                  <a:gdLst>
                    <a:gd name="T0" fmla="*/ 0 w 21600"/>
                    <a:gd name="T1" fmla="*/ 0 h 21600"/>
                    <a:gd name="T2" fmla="*/ 152 w 21600"/>
                    <a:gd name="T3" fmla="*/ 184 h 21600"/>
                    <a:gd name="T4" fmla="*/ 0 w 21600"/>
                    <a:gd name="T5" fmla="*/ 1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sp>
              <p:nvSpPr>
                <p:cNvPr id="23616" name="Arc 647"/>
                <p:cNvSpPr>
                  <a:spLocks noChangeAspect="1"/>
                </p:cNvSpPr>
                <p:nvPr/>
              </p:nvSpPr>
              <p:spPr bwMode="auto">
                <a:xfrm>
                  <a:off x="2968" y="2208"/>
                  <a:ext cx="284" cy="408"/>
                </a:xfrm>
                <a:custGeom>
                  <a:avLst/>
                  <a:gdLst>
                    <a:gd name="T0" fmla="*/ 0 w 20703"/>
                    <a:gd name="T1" fmla="*/ 0 h 21600"/>
                    <a:gd name="T2" fmla="*/ 284 w 20703"/>
                    <a:gd name="T3" fmla="*/ 292 h 21600"/>
                    <a:gd name="T4" fmla="*/ 0 w 20703"/>
                    <a:gd name="T5" fmla="*/ 408 h 21600"/>
                    <a:gd name="T6" fmla="*/ 0 60000 65536"/>
                    <a:gd name="T7" fmla="*/ 0 60000 65536"/>
                    <a:gd name="T8" fmla="*/ 0 60000 65536"/>
                  </a:gdLst>
                  <a:ahLst/>
                  <a:cxnLst>
                    <a:cxn ang="T6">
                      <a:pos x="T0" y="T1"/>
                    </a:cxn>
                    <a:cxn ang="T7">
                      <a:pos x="T2" y="T3"/>
                    </a:cxn>
                    <a:cxn ang="T8">
                      <a:pos x="T4" y="T5"/>
                    </a:cxn>
                  </a:cxnLst>
                  <a:rect l="0" t="0" r="r" b="b"/>
                  <a:pathLst>
                    <a:path w="20703" h="21600" fill="none" extrusionOk="0">
                      <a:moveTo>
                        <a:pt x="-1" y="0"/>
                      </a:moveTo>
                      <a:cubicBezTo>
                        <a:pt x="9556" y="0"/>
                        <a:pt x="17976" y="6279"/>
                        <a:pt x="20702" y="15439"/>
                      </a:cubicBezTo>
                    </a:path>
                    <a:path w="20703" h="21600" stroke="0" extrusionOk="0">
                      <a:moveTo>
                        <a:pt x="-1" y="0"/>
                      </a:moveTo>
                      <a:cubicBezTo>
                        <a:pt x="9556" y="0"/>
                        <a:pt x="17976" y="6279"/>
                        <a:pt x="20702" y="15439"/>
                      </a:cubicBezTo>
                      <a:lnTo>
                        <a:pt x="0" y="21600"/>
                      </a:lnTo>
                      <a:lnTo>
                        <a:pt x="-1" y="0"/>
                      </a:lnTo>
                      <a:close/>
                    </a:path>
                  </a:pathLst>
                </a:custGeom>
                <a:noFill/>
                <a:ln w="9525">
                  <a:solidFill>
                    <a:schemeClr val="tx1"/>
                  </a:solidFill>
                  <a:round/>
                  <a:headEnd/>
                  <a:tailEnd/>
                </a:ln>
                <a:effectLst/>
              </p:spPr>
              <p:txBody>
                <a:bodyPr wrap="none" anchor="ctr"/>
                <a:lstStyle/>
                <a:p>
                  <a:endParaRPr lang="en-US"/>
                </a:p>
              </p:txBody>
            </p:sp>
          </p:grpSp>
          <p:sp>
            <p:nvSpPr>
              <p:cNvPr id="23609" name="Line 648"/>
              <p:cNvSpPr>
                <a:spLocks noChangeAspect="1" noChangeShapeType="1"/>
              </p:cNvSpPr>
              <p:nvPr/>
            </p:nvSpPr>
            <p:spPr bwMode="auto">
              <a:xfrm rot="10672690">
                <a:off x="1288" y="2539"/>
                <a:ext cx="0" cy="39"/>
              </a:xfrm>
              <a:prstGeom prst="line">
                <a:avLst/>
              </a:prstGeom>
              <a:noFill/>
              <a:ln w="38100">
                <a:solidFill>
                  <a:srgbClr val="000000"/>
                </a:solidFill>
                <a:round/>
                <a:headEnd/>
                <a:tailEnd/>
              </a:ln>
              <a:effectLst/>
            </p:spPr>
            <p:txBody>
              <a:bodyPr wrap="none" anchor="ctr"/>
              <a:lstStyle/>
              <a:p>
                <a:endParaRPr lang="en-US"/>
              </a:p>
            </p:txBody>
          </p:sp>
          <p:sp>
            <p:nvSpPr>
              <p:cNvPr id="23610" name="Line 649"/>
              <p:cNvSpPr>
                <a:spLocks noChangeAspect="1" noChangeShapeType="1"/>
              </p:cNvSpPr>
              <p:nvPr/>
            </p:nvSpPr>
            <p:spPr bwMode="auto">
              <a:xfrm rot="10672690">
                <a:off x="1273" y="2540"/>
                <a:ext cx="0" cy="39"/>
              </a:xfrm>
              <a:prstGeom prst="line">
                <a:avLst/>
              </a:prstGeom>
              <a:noFill/>
              <a:ln w="38100">
                <a:solidFill>
                  <a:srgbClr val="000000"/>
                </a:solidFill>
                <a:round/>
                <a:headEnd/>
                <a:tailEnd/>
              </a:ln>
              <a:effectLst/>
            </p:spPr>
            <p:txBody>
              <a:bodyPr wrap="none" anchor="ctr"/>
              <a:lstStyle/>
              <a:p>
                <a:endParaRPr lang="en-US"/>
              </a:p>
            </p:txBody>
          </p:sp>
          <p:sp>
            <p:nvSpPr>
              <p:cNvPr id="23611" name="Oval 650"/>
              <p:cNvSpPr>
                <a:spLocks noChangeAspect="1" noChangeArrowheads="1"/>
              </p:cNvSpPr>
              <p:nvPr/>
            </p:nvSpPr>
            <p:spPr bwMode="auto">
              <a:xfrm rot="10672690">
                <a:off x="1197" y="2569"/>
                <a:ext cx="193" cy="221"/>
              </a:xfrm>
              <a:prstGeom prst="ellipse">
                <a:avLst/>
              </a:prstGeom>
              <a:solidFill>
                <a:srgbClr val="FFCC66"/>
              </a:solidFill>
              <a:ln w="12700">
                <a:solidFill>
                  <a:srgbClr val="000000"/>
                </a:solidFill>
                <a:round/>
                <a:headEnd/>
                <a:tailEnd/>
              </a:ln>
              <a:effectLst/>
            </p:spPr>
            <p:txBody>
              <a:bodyPr wrap="none" anchor="ctr"/>
              <a:lstStyle/>
              <a:p>
                <a:endParaRPr lang="en-US"/>
              </a:p>
            </p:txBody>
          </p:sp>
          <p:sp>
            <p:nvSpPr>
              <p:cNvPr id="23612" name="Oval 651"/>
              <p:cNvSpPr>
                <a:spLocks noChangeAspect="1" noChangeArrowheads="1"/>
              </p:cNvSpPr>
              <p:nvPr/>
            </p:nvSpPr>
            <p:spPr bwMode="auto">
              <a:xfrm rot="10672690">
                <a:off x="1236" y="2564"/>
                <a:ext cx="103" cy="117"/>
              </a:xfrm>
              <a:prstGeom prst="ellipse">
                <a:avLst/>
              </a:prstGeom>
              <a:solidFill>
                <a:srgbClr val="000066"/>
              </a:solidFill>
              <a:ln w="12700">
                <a:solidFill>
                  <a:srgbClr val="000000"/>
                </a:solidFill>
                <a:round/>
                <a:headEnd/>
                <a:tailEnd/>
              </a:ln>
              <a:effectLst/>
            </p:spPr>
            <p:txBody>
              <a:bodyPr wrap="none" anchor="ctr"/>
              <a:lstStyle/>
              <a:p>
                <a:endParaRPr lang="en-US"/>
              </a:p>
            </p:txBody>
          </p:sp>
        </p:grpSp>
      </p:grpSp>
      <p:sp>
        <p:nvSpPr>
          <p:cNvPr id="23583" name="Freeform 652"/>
          <p:cNvSpPr>
            <a:spLocks/>
          </p:cNvSpPr>
          <p:nvPr/>
        </p:nvSpPr>
        <p:spPr bwMode="auto">
          <a:xfrm>
            <a:off x="5175250" y="3179763"/>
            <a:ext cx="357188" cy="254000"/>
          </a:xfrm>
          <a:custGeom>
            <a:avLst/>
            <a:gdLst>
              <a:gd name="T0" fmla="*/ 49393 w 2249"/>
              <a:gd name="T1" fmla="*/ 17435 h 2025"/>
              <a:gd name="T2" fmla="*/ 63528 w 2249"/>
              <a:gd name="T3" fmla="*/ 24334 h 2025"/>
              <a:gd name="T4" fmla="*/ 82746 w 2249"/>
              <a:gd name="T5" fmla="*/ 43650 h 2025"/>
              <a:gd name="T6" fmla="*/ 107839 w 2249"/>
              <a:gd name="T7" fmla="*/ 71496 h 2025"/>
              <a:gd name="T8" fmla="*/ 133092 w 2249"/>
              <a:gd name="T9" fmla="*/ 91816 h 2025"/>
              <a:gd name="T10" fmla="*/ 166127 w 2249"/>
              <a:gd name="T11" fmla="*/ 104987 h 2025"/>
              <a:gd name="T12" fmla="*/ 210596 w 2249"/>
              <a:gd name="T13" fmla="*/ 107495 h 2025"/>
              <a:gd name="T14" fmla="*/ 261737 w 2249"/>
              <a:gd name="T15" fmla="*/ 97962 h 2025"/>
              <a:gd name="T16" fmla="*/ 301124 w 2249"/>
              <a:gd name="T17" fmla="*/ 84541 h 2025"/>
              <a:gd name="T18" fmla="*/ 328759 w 2249"/>
              <a:gd name="T19" fmla="*/ 70493 h 2025"/>
              <a:gd name="T20" fmla="*/ 344800 w 2249"/>
              <a:gd name="T21" fmla="*/ 58828 h 2025"/>
              <a:gd name="T22" fmla="*/ 352582 w 2249"/>
              <a:gd name="T23" fmla="*/ 60207 h 2025"/>
              <a:gd name="T24" fmla="*/ 357188 w 2249"/>
              <a:gd name="T25" fmla="*/ 76388 h 2025"/>
              <a:gd name="T26" fmla="*/ 349565 w 2249"/>
              <a:gd name="T27" fmla="*/ 94827 h 2025"/>
              <a:gd name="T28" fmla="*/ 334318 w 2249"/>
              <a:gd name="T29" fmla="*/ 108248 h 2025"/>
              <a:gd name="T30" fmla="*/ 313989 w 2249"/>
              <a:gd name="T31" fmla="*/ 119662 h 2025"/>
              <a:gd name="T32" fmla="*/ 316371 w 2249"/>
              <a:gd name="T33" fmla="*/ 124930 h 2025"/>
              <a:gd name="T34" fmla="*/ 336065 w 2249"/>
              <a:gd name="T35" fmla="*/ 123801 h 2025"/>
              <a:gd name="T36" fmla="*/ 343847 w 2249"/>
              <a:gd name="T37" fmla="*/ 118659 h 2025"/>
              <a:gd name="T38" fmla="*/ 337335 w 2249"/>
              <a:gd name="T39" fmla="*/ 136345 h 2025"/>
              <a:gd name="T40" fmla="*/ 322883 w 2249"/>
              <a:gd name="T41" fmla="*/ 147759 h 2025"/>
              <a:gd name="T42" fmla="*/ 313512 w 2249"/>
              <a:gd name="T43" fmla="*/ 158797 h 2025"/>
              <a:gd name="T44" fmla="*/ 316371 w 2249"/>
              <a:gd name="T45" fmla="*/ 161933 h 2025"/>
              <a:gd name="T46" fmla="*/ 316212 w 2249"/>
              <a:gd name="T47" fmla="*/ 171215 h 2025"/>
              <a:gd name="T48" fmla="*/ 297948 w 2249"/>
              <a:gd name="T49" fmla="*/ 187145 h 2025"/>
              <a:gd name="T50" fmla="*/ 280319 w 2249"/>
              <a:gd name="T51" fmla="*/ 196176 h 2025"/>
              <a:gd name="T52" fmla="*/ 279525 w 2249"/>
              <a:gd name="T53" fmla="*/ 199688 h 2025"/>
              <a:gd name="T54" fmla="*/ 263484 w 2249"/>
              <a:gd name="T55" fmla="*/ 221513 h 2025"/>
              <a:gd name="T56" fmla="*/ 245855 w 2249"/>
              <a:gd name="T57" fmla="*/ 236941 h 2025"/>
              <a:gd name="T58" fmla="*/ 219967 w 2249"/>
              <a:gd name="T59" fmla="*/ 249234 h 2025"/>
              <a:gd name="T60" fmla="*/ 185662 w 2249"/>
              <a:gd name="T61" fmla="*/ 254000 h 2025"/>
              <a:gd name="T62" fmla="*/ 147227 w 2249"/>
              <a:gd name="T63" fmla="*/ 247979 h 2025"/>
              <a:gd name="T64" fmla="*/ 135157 w 2249"/>
              <a:gd name="T65" fmla="*/ 241206 h 2025"/>
              <a:gd name="T66" fmla="*/ 131186 w 2249"/>
              <a:gd name="T67" fmla="*/ 232300 h 2025"/>
              <a:gd name="T68" fmla="*/ 87351 w 2249"/>
              <a:gd name="T69" fmla="*/ 213987 h 2025"/>
              <a:gd name="T70" fmla="*/ 60670 w 2249"/>
              <a:gd name="T71" fmla="*/ 193667 h 2025"/>
              <a:gd name="T72" fmla="*/ 46534 w 2249"/>
              <a:gd name="T73" fmla="*/ 172344 h 2025"/>
              <a:gd name="T74" fmla="*/ 40658 w 2249"/>
              <a:gd name="T75" fmla="*/ 144247 h 2025"/>
              <a:gd name="T76" fmla="*/ 42882 w 2249"/>
              <a:gd name="T77" fmla="*/ 67106 h 2025"/>
              <a:gd name="T78" fmla="*/ 39705 w 2249"/>
              <a:gd name="T79" fmla="*/ 44905 h 2025"/>
              <a:gd name="T80" fmla="*/ 38911 w 2249"/>
              <a:gd name="T81" fmla="*/ 47037 h 2025"/>
              <a:gd name="T82" fmla="*/ 37323 w 2249"/>
              <a:gd name="T83" fmla="*/ 59204 h 2025"/>
              <a:gd name="T84" fmla="*/ 31764 w 2249"/>
              <a:gd name="T85" fmla="*/ 65977 h 2025"/>
              <a:gd name="T86" fmla="*/ 25411 w 2249"/>
              <a:gd name="T87" fmla="*/ 64848 h 2025"/>
              <a:gd name="T88" fmla="*/ 22553 w 2249"/>
              <a:gd name="T89" fmla="*/ 53183 h 2025"/>
              <a:gd name="T90" fmla="*/ 21282 w 2249"/>
              <a:gd name="T91" fmla="*/ 40138 h 2025"/>
              <a:gd name="T92" fmla="*/ 16676 w 2249"/>
              <a:gd name="T93" fmla="*/ 42898 h 2025"/>
              <a:gd name="T94" fmla="*/ 11276 w 2249"/>
              <a:gd name="T95" fmla="*/ 45532 h 2025"/>
              <a:gd name="T96" fmla="*/ 4447 w 2249"/>
              <a:gd name="T97" fmla="*/ 49671 h 2025"/>
              <a:gd name="T98" fmla="*/ 635 w 2249"/>
              <a:gd name="T99" fmla="*/ 50298 h 2025"/>
              <a:gd name="T100" fmla="*/ 1112 w 2249"/>
              <a:gd name="T101" fmla="*/ 39135 h 2025"/>
              <a:gd name="T102" fmla="*/ 6988 w 2249"/>
              <a:gd name="T103" fmla="*/ 32361 h 2025"/>
              <a:gd name="T104" fmla="*/ 13341 w 2249"/>
              <a:gd name="T105" fmla="*/ 14174 h 2025"/>
              <a:gd name="T106" fmla="*/ 17470 w 2249"/>
              <a:gd name="T107" fmla="*/ 5644 h 2025"/>
              <a:gd name="T108" fmla="*/ 28429 w 2249"/>
              <a:gd name="T109" fmla="*/ 376 h 2025"/>
              <a:gd name="T110" fmla="*/ 45105 w 2249"/>
              <a:gd name="T111" fmla="*/ 1003 h 2025"/>
              <a:gd name="T112" fmla="*/ 51458 w 2249"/>
              <a:gd name="T113" fmla="*/ 7651 h 2025"/>
              <a:gd name="T114" fmla="*/ 48917 w 2249"/>
              <a:gd name="T115" fmla="*/ 12920 h 2025"/>
              <a:gd name="T116" fmla="*/ 40817 w 2249"/>
              <a:gd name="T117" fmla="*/ 15554 h 2025"/>
              <a:gd name="T118" fmla="*/ 41770 w 2249"/>
              <a:gd name="T119" fmla="*/ 16306 h 20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49" h="2025">
                <a:moveTo>
                  <a:pt x="263" y="130"/>
                </a:moveTo>
                <a:lnTo>
                  <a:pt x="311" y="139"/>
                </a:lnTo>
                <a:lnTo>
                  <a:pt x="356" y="161"/>
                </a:lnTo>
                <a:lnTo>
                  <a:pt x="400" y="194"/>
                </a:lnTo>
                <a:lnTo>
                  <a:pt x="442" y="238"/>
                </a:lnTo>
                <a:lnTo>
                  <a:pt x="521" y="348"/>
                </a:lnTo>
                <a:lnTo>
                  <a:pt x="611" y="478"/>
                </a:lnTo>
                <a:lnTo>
                  <a:pt x="679" y="570"/>
                </a:lnTo>
                <a:lnTo>
                  <a:pt x="754" y="656"/>
                </a:lnTo>
                <a:lnTo>
                  <a:pt x="838" y="732"/>
                </a:lnTo>
                <a:lnTo>
                  <a:pt x="935" y="794"/>
                </a:lnTo>
                <a:lnTo>
                  <a:pt x="1046" y="837"/>
                </a:lnTo>
                <a:lnTo>
                  <a:pt x="1175" y="859"/>
                </a:lnTo>
                <a:lnTo>
                  <a:pt x="1326" y="857"/>
                </a:lnTo>
                <a:lnTo>
                  <a:pt x="1499" y="825"/>
                </a:lnTo>
                <a:lnTo>
                  <a:pt x="1648" y="781"/>
                </a:lnTo>
                <a:lnTo>
                  <a:pt x="1780" y="729"/>
                </a:lnTo>
                <a:lnTo>
                  <a:pt x="1896" y="674"/>
                </a:lnTo>
                <a:lnTo>
                  <a:pt x="1992" y="617"/>
                </a:lnTo>
                <a:lnTo>
                  <a:pt x="2070" y="562"/>
                </a:lnTo>
                <a:lnTo>
                  <a:pt x="2129" y="512"/>
                </a:lnTo>
                <a:lnTo>
                  <a:pt x="2171" y="469"/>
                </a:lnTo>
                <a:lnTo>
                  <a:pt x="2194" y="435"/>
                </a:lnTo>
                <a:lnTo>
                  <a:pt x="2220" y="480"/>
                </a:lnTo>
                <a:lnTo>
                  <a:pt x="2239" y="525"/>
                </a:lnTo>
                <a:lnTo>
                  <a:pt x="2249" y="609"/>
                </a:lnTo>
                <a:lnTo>
                  <a:pt x="2234" y="686"/>
                </a:lnTo>
                <a:lnTo>
                  <a:pt x="2201" y="756"/>
                </a:lnTo>
                <a:lnTo>
                  <a:pt x="2156" y="814"/>
                </a:lnTo>
                <a:lnTo>
                  <a:pt x="2105" y="863"/>
                </a:lnTo>
                <a:lnTo>
                  <a:pt x="2020" y="921"/>
                </a:lnTo>
                <a:lnTo>
                  <a:pt x="1977" y="954"/>
                </a:lnTo>
                <a:lnTo>
                  <a:pt x="1970" y="981"/>
                </a:lnTo>
                <a:lnTo>
                  <a:pt x="1992" y="996"/>
                </a:lnTo>
                <a:lnTo>
                  <a:pt x="2038" y="994"/>
                </a:lnTo>
                <a:lnTo>
                  <a:pt x="2116" y="987"/>
                </a:lnTo>
                <a:lnTo>
                  <a:pt x="2140" y="977"/>
                </a:lnTo>
                <a:lnTo>
                  <a:pt x="2165" y="946"/>
                </a:lnTo>
                <a:lnTo>
                  <a:pt x="2149" y="1026"/>
                </a:lnTo>
                <a:lnTo>
                  <a:pt x="2124" y="1087"/>
                </a:lnTo>
                <a:lnTo>
                  <a:pt x="2084" y="1136"/>
                </a:lnTo>
                <a:lnTo>
                  <a:pt x="2033" y="1178"/>
                </a:lnTo>
                <a:lnTo>
                  <a:pt x="1987" y="1226"/>
                </a:lnTo>
                <a:lnTo>
                  <a:pt x="1974" y="1266"/>
                </a:lnTo>
                <a:lnTo>
                  <a:pt x="1980" y="1281"/>
                </a:lnTo>
                <a:lnTo>
                  <a:pt x="1992" y="1291"/>
                </a:lnTo>
                <a:lnTo>
                  <a:pt x="2038" y="1288"/>
                </a:lnTo>
                <a:lnTo>
                  <a:pt x="1991" y="1365"/>
                </a:lnTo>
                <a:lnTo>
                  <a:pt x="1936" y="1434"/>
                </a:lnTo>
                <a:lnTo>
                  <a:pt x="1876" y="1492"/>
                </a:lnTo>
                <a:lnTo>
                  <a:pt x="1817" y="1534"/>
                </a:lnTo>
                <a:lnTo>
                  <a:pt x="1765" y="1564"/>
                </a:lnTo>
                <a:lnTo>
                  <a:pt x="1758" y="1572"/>
                </a:lnTo>
                <a:lnTo>
                  <a:pt x="1760" y="1592"/>
                </a:lnTo>
                <a:lnTo>
                  <a:pt x="1732" y="1653"/>
                </a:lnTo>
                <a:lnTo>
                  <a:pt x="1659" y="1766"/>
                </a:lnTo>
                <a:lnTo>
                  <a:pt x="1610" y="1828"/>
                </a:lnTo>
                <a:lnTo>
                  <a:pt x="1548" y="1889"/>
                </a:lnTo>
                <a:lnTo>
                  <a:pt x="1473" y="1944"/>
                </a:lnTo>
                <a:lnTo>
                  <a:pt x="1385" y="1987"/>
                </a:lnTo>
                <a:lnTo>
                  <a:pt x="1285" y="2017"/>
                </a:lnTo>
                <a:lnTo>
                  <a:pt x="1169" y="2025"/>
                </a:lnTo>
                <a:lnTo>
                  <a:pt x="1038" y="2011"/>
                </a:lnTo>
                <a:lnTo>
                  <a:pt x="927" y="1977"/>
                </a:lnTo>
                <a:lnTo>
                  <a:pt x="882" y="1951"/>
                </a:lnTo>
                <a:lnTo>
                  <a:pt x="851" y="1923"/>
                </a:lnTo>
                <a:lnTo>
                  <a:pt x="830" y="1889"/>
                </a:lnTo>
                <a:lnTo>
                  <a:pt x="826" y="1852"/>
                </a:lnTo>
                <a:lnTo>
                  <a:pt x="644" y="1765"/>
                </a:lnTo>
                <a:lnTo>
                  <a:pt x="550" y="1706"/>
                </a:lnTo>
                <a:lnTo>
                  <a:pt x="462" y="1633"/>
                </a:lnTo>
                <a:lnTo>
                  <a:pt x="382" y="1544"/>
                </a:lnTo>
                <a:lnTo>
                  <a:pt x="318" y="1436"/>
                </a:lnTo>
                <a:lnTo>
                  <a:pt x="293" y="1374"/>
                </a:lnTo>
                <a:lnTo>
                  <a:pt x="273" y="1306"/>
                </a:lnTo>
                <a:lnTo>
                  <a:pt x="256" y="1150"/>
                </a:lnTo>
                <a:lnTo>
                  <a:pt x="264" y="727"/>
                </a:lnTo>
                <a:lnTo>
                  <a:pt x="270" y="535"/>
                </a:lnTo>
                <a:lnTo>
                  <a:pt x="269" y="424"/>
                </a:lnTo>
                <a:lnTo>
                  <a:pt x="250" y="358"/>
                </a:lnTo>
                <a:lnTo>
                  <a:pt x="243" y="351"/>
                </a:lnTo>
                <a:lnTo>
                  <a:pt x="245" y="375"/>
                </a:lnTo>
                <a:lnTo>
                  <a:pt x="245" y="429"/>
                </a:lnTo>
                <a:lnTo>
                  <a:pt x="235" y="472"/>
                </a:lnTo>
                <a:lnTo>
                  <a:pt x="220" y="506"/>
                </a:lnTo>
                <a:lnTo>
                  <a:pt x="200" y="526"/>
                </a:lnTo>
                <a:lnTo>
                  <a:pt x="179" y="531"/>
                </a:lnTo>
                <a:lnTo>
                  <a:pt x="160" y="517"/>
                </a:lnTo>
                <a:lnTo>
                  <a:pt x="147" y="482"/>
                </a:lnTo>
                <a:lnTo>
                  <a:pt x="142" y="424"/>
                </a:lnTo>
                <a:lnTo>
                  <a:pt x="139" y="335"/>
                </a:lnTo>
                <a:lnTo>
                  <a:pt x="134" y="320"/>
                </a:lnTo>
                <a:lnTo>
                  <a:pt x="127" y="320"/>
                </a:lnTo>
                <a:lnTo>
                  <a:pt x="105" y="342"/>
                </a:lnTo>
                <a:lnTo>
                  <a:pt x="89" y="356"/>
                </a:lnTo>
                <a:lnTo>
                  <a:pt x="71" y="363"/>
                </a:lnTo>
                <a:lnTo>
                  <a:pt x="48" y="375"/>
                </a:lnTo>
                <a:lnTo>
                  <a:pt x="28" y="396"/>
                </a:lnTo>
                <a:lnTo>
                  <a:pt x="10" y="424"/>
                </a:lnTo>
                <a:lnTo>
                  <a:pt x="4" y="401"/>
                </a:lnTo>
                <a:lnTo>
                  <a:pt x="0" y="344"/>
                </a:lnTo>
                <a:lnTo>
                  <a:pt x="7" y="312"/>
                </a:lnTo>
                <a:lnTo>
                  <a:pt x="21" y="283"/>
                </a:lnTo>
                <a:lnTo>
                  <a:pt x="44" y="258"/>
                </a:lnTo>
                <a:lnTo>
                  <a:pt x="83" y="243"/>
                </a:lnTo>
                <a:lnTo>
                  <a:pt x="84" y="113"/>
                </a:lnTo>
                <a:lnTo>
                  <a:pt x="93" y="77"/>
                </a:lnTo>
                <a:lnTo>
                  <a:pt x="110" y="45"/>
                </a:lnTo>
                <a:lnTo>
                  <a:pt x="137" y="20"/>
                </a:lnTo>
                <a:lnTo>
                  <a:pt x="179" y="3"/>
                </a:lnTo>
                <a:lnTo>
                  <a:pt x="257" y="0"/>
                </a:lnTo>
                <a:lnTo>
                  <a:pt x="284" y="8"/>
                </a:lnTo>
                <a:lnTo>
                  <a:pt x="303" y="22"/>
                </a:lnTo>
                <a:lnTo>
                  <a:pt x="324" y="61"/>
                </a:lnTo>
                <a:lnTo>
                  <a:pt x="329" y="106"/>
                </a:lnTo>
                <a:lnTo>
                  <a:pt x="308" y="103"/>
                </a:lnTo>
                <a:lnTo>
                  <a:pt x="278" y="112"/>
                </a:lnTo>
                <a:lnTo>
                  <a:pt x="257" y="124"/>
                </a:lnTo>
                <a:lnTo>
                  <a:pt x="255" y="128"/>
                </a:lnTo>
                <a:lnTo>
                  <a:pt x="263" y="130"/>
                </a:lnTo>
                <a:close/>
              </a:path>
            </a:pathLst>
          </a:custGeom>
          <a:solidFill>
            <a:srgbClr val="800000"/>
          </a:solidFill>
          <a:ln w="9525">
            <a:solidFill>
              <a:schemeClr val="tx1"/>
            </a:solidFill>
            <a:round/>
            <a:headEnd/>
            <a:tailEnd/>
          </a:ln>
        </p:spPr>
        <p:txBody>
          <a:bodyPr/>
          <a:lstStyle/>
          <a:p>
            <a:endParaRPr lang="en-US"/>
          </a:p>
        </p:txBody>
      </p:sp>
      <p:sp>
        <p:nvSpPr>
          <p:cNvPr id="23584" name="Freeform 653"/>
          <p:cNvSpPr>
            <a:spLocks/>
          </p:cNvSpPr>
          <p:nvPr/>
        </p:nvSpPr>
        <p:spPr bwMode="auto">
          <a:xfrm>
            <a:off x="5907088" y="3438525"/>
            <a:ext cx="66675" cy="36513"/>
          </a:xfrm>
          <a:custGeom>
            <a:avLst/>
            <a:gdLst>
              <a:gd name="T0" fmla="*/ 49652 w 423"/>
              <a:gd name="T1" fmla="*/ 0 h 295"/>
              <a:gd name="T2" fmla="*/ 38618 w 423"/>
              <a:gd name="T3" fmla="*/ 0 h 295"/>
              <a:gd name="T4" fmla="*/ 38303 w 423"/>
              <a:gd name="T5" fmla="*/ 9654 h 295"/>
              <a:gd name="T6" fmla="*/ 36254 w 423"/>
              <a:gd name="T7" fmla="*/ 13120 h 295"/>
              <a:gd name="T8" fmla="*/ 32155 w 423"/>
              <a:gd name="T9" fmla="*/ 16214 h 295"/>
              <a:gd name="T10" fmla="*/ 19388 w 423"/>
              <a:gd name="T11" fmla="*/ 22527 h 295"/>
              <a:gd name="T12" fmla="*/ 5832 w 423"/>
              <a:gd name="T13" fmla="*/ 27354 h 295"/>
              <a:gd name="T14" fmla="*/ 1261 w 423"/>
              <a:gd name="T15" fmla="*/ 29582 h 295"/>
              <a:gd name="T16" fmla="*/ 0 w 423"/>
              <a:gd name="T17" fmla="*/ 31067 h 295"/>
              <a:gd name="T18" fmla="*/ 2207 w 423"/>
              <a:gd name="T19" fmla="*/ 31686 h 295"/>
              <a:gd name="T20" fmla="*/ 7566 w 423"/>
              <a:gd name="T21" fmla="*/ 30819 h 295"/>
              <a:gd name="T22" fmla="*/ 24116 w 423"/>
              <a:gd name="T23" fmla="*/ 26487 h 295"/>
              <a:gd name="T24" fmla="*/ 28215 w 423"/>
              <a:gd name="T25" fmla="*/ 26611 h 295"/>
              <a:gd name="T26" fmla="*/ 27427 w 423"/>
              <a:gd name="T27" fmla="*/ 30448 h 295"/>
              <a:gd name="T28" fmla="*/ 25693 w 423"/>
              <a:gd name="T29" fmla="*/ 34780 h 295"/>
              <a:gd name="T30" fmla="*/ 26638 w 423"/>
              <a:gd name="T31" fmla="*/ 36513 h 295"/>
              <a:gd name="T32" fmla="*/ 29791 w 423"/>
              <a:gd name="T33" fmla="*/ 35770 h 295"/>
              <a:gd name="T34" fmla="*/ 34204 w 423"/>
              <a:gd name="T35" fmla="*/ 32305 h 295"/>
              <a:gd name="T36" fmla="*/ 36254 w 423"/>
              <a:gd name="T37" fmla="*/ 29953 h 295"/>
              <a:gd name="T38" fmla="*/ 39091 w 423"/>
              <a:gd name="T39" fmla="*/ 28220 h 295"/>
              <a:gd name="T40" fmla="*/ 44135 w 423"/>
              <a:gd name="T41" fmla="*/ 28096 h 295"/>
              <a:gd name="T42" fmla="*/ 53907 w 423"/>
              <a:gd name="T43" fmla="*/ 29582 h 295"/>
              <a:gd name="T44" fmla="*/ 66675 w 423"/>
              <a:gd name="T45" fmla="*/ 31438 h 295"/>
              <a:gd name="T46" fmla="*/ 66675 w 423"/>
              <a:gd name="T47" fmla="*/ 30448 h 295"/>
              <a:gd name="T48" fmla="*/ 62419 w 423"/>
              <a:gd name="T49" fmla="*/ 28220 h 295"/>
              <a:gd name="T50" fmla="*/ 56902 w 423"/>
              <a:gd name="T51" fmla="*/ 25126 h 295"/>
              <a:gd name="T52" fmla="*/ 52489 w 423"/>
              <a:gd name="T53" fmla="*/ 21908 h 295"/>
              <a:gd name="T54" fmla="*/ 49179 w 423"/>
              <a:gd name="T55" fmla="*/ 18071 h 295"/>
              <a:gd name="T56" fmla="*/ 49652 w 423"/>
              <a:gd name="T57" fmla="*/ 0 h 295"/>
              <a:gd name="T58" fmla="*/ 49652 w 423"/>
              <a:gd name="T59" fmla="*/ 0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3" h="295">
                <a:moveTo>
                  <a:pt x="315" y="0"/>
                </a:moveTo>
                <a:lnTo>
                  <a:pt x="245" y="0"/>
                </a:lnTo>
                <a:lnTo>
                  <a:pt x="243" y="78"/>
                </a:lnTo>
                <a:lnTo>
                  <a:pt x="230" y="106"/>
                </a:lnTo>
                <a:lnTo>
                  <a:pt x="204" y="131"/>
                </a:lnTo>
                <a:lnTo>
                  <a:pt x="123" y="182"/>
                </a:lnTo>
                <a:lnTo>
                  <a:pt x="37" y="221"/>
                </a:lnTo>
                <a:lnTo>
                  <a:pt x="8" y="239"/>
                </a:lnTo>
                <a:lnTo>
                  <a:pt x="0" y="251"/>
                </a:lnTo>
                <a:lnTo>
                  <a:pt x="14" y="256"/>
                </a:lnTo>
                <a:lnTo>
                  <a:pt x="48" y="249"/>
                </a:lnTo>
                <a:lnTo>
                  <a:pt x="153" y="214"/>
                </a:lnTo>
                <a:lnTo>
                  <a:pt x="179" y="215"/>
                </a:lnTo>
                <a:lnTo>
                  <a:pt x="174" y="246"/>
                </a:lnTo>
                <a:lnTo>
                  <a:pt x="163" y="281"/>
                </a:lnTo>
                <a:lnTo>
                  <a:pt x="169" y="295"/>
                </a:lnTo>
                <a:lnTo>
                  <a:pt x="189" y="289"/>
                </a:lnTo>
                <a:lnTo>
                  <a:pt x="217" y="261"/>
                </a:lnTo>
                <a:lnTo>
                  <a:pt x="230" y="242"/>
                </a:lnTo>
                <a:lnTo>
                  <a:pt x="248" y="228"/>
                </a:lnTo>
                <a:lnTo>
                  <a:pt x="280" y="227"/>
                </a:lnTo>
                <a:lnTo>
                  <a:pt x="342" y="239"/>
                </a:lnTo>
                <a:lnTo>
                  <a:pt x="423" y="254"/>
                </a:lnTo>
                <a:lnTo>
                  <a:pt x="423" y="246"/>
                </a:lnTo>
                <a:lnTo>
                  <a:pt x="396" y="228"/>
                </a:lnTo>
                <a:lnTo>
                  <a:pt x="361" y="203"/>
                </a:lnTo>
                <a:lnTo>
                  <a:pt x="333" y="177"/>
                </a:lnTo>
                <a:lnTo>
                  <a:pt x="312" y="146"/>
                </a:lnTo>
                <a:lnTo>
                  <a:pt x="315" y="0"/>
                </a:lnTo>
                <a:close/>
              </a:path>
            </a:pathLst>
          </a:custGeom>
          <a:solidFill>
            <a:srgbClr val="800000"/>
          </a:solidFill>
          <a:ln w="9525">
            <a:solidFill>
              <a:schemeClr val="tx1"/>
            </a:solidFill>
            <a:round/>
            <a:headEnd/>
            <a:tailEnd/>
          </a:ln>
        </p:spPr>
        <p:txBody>
          <a:bodyPr/>
          <a:lstStyle/>
          <a:p>
            <a:endParaRPr lang="en-US"/>
          </a:p>
        </p:txBody>
      </p:sp>
      <p:sp>
        <p:nvSpPr>
          <p:cNvPr id="23585" name="Freeform 654"/>
          <p:cNvSpPr>
            <a:spLocks/>
          </p:cNvSpPr>
          <p:nvPr/>
        </p:nvSpPr>
        <p:spPr bwMode="auto">
          <a:xfrm>
            <a:off x="5789613" y="3206750"/>
            <a:ext cx="9525" cy="6350"/>
          </a:xfrm>
          <a:custGeom>
            <a:avLst/>
            <a:gdLst>
              <a:gd name="T0" fmla="*/ 4669 w 51"/>
              <a:gd name="T1" fmla="*/ 6350 h 43"/>
              <a:gd name="T2" fmla="*/ 8031 w 51"/>
              <a:gd name="T3" fmla="*/ 5612 h 43"/>
              <a:gd name="T4" fmla="*/ 9525 w 51"/>
              <a:gd name="T5" fmla="*/ 3249 h 43"/>
              <a:gd name="T6" fmla="*/ 8031 w 51"/>
              <a:gd name="T7" fmla="*/ 1034 h 43"/>
              <a:gd name="T8" fmla="*/ 4669 w 51"/>
              <a:gd name="T9" fmla="*/ 0 h 43"/>
              <a:gd name="T10" fmla="*/ 1307 w 51"/>
              <a:gd name="T11" fmla="*/ 1034 h 43"/>
              <a:gd name="T12" fmla="*/ 0 w 51"/>
              <a:gd name="T13" fmla="*/ 3249 h 43"/>
              <a:gd name="T14" fmla="*/ 1307 w 51"/>
              <a:gd name="T15" fmla="*/ 5612 h 43"/>
              <a:gd name="T16" fmla="*/ 4669 w 51"/>
              <a:gd name="T17" fmla="*/ 6350 h 43"/>
              <a:gd name="T18" fmla="*/ 4669 w 51"/>
              <a:gd name="T19" fmla="*/ 635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43">
                <a:moveTo>
                  <a:pt x="25" y="43"/>
                </a:moveTo>
                <a:lnTo>
                  <a:pt x="43" y="38"/>
                </a:lnTo>
                <a:lnTo>
                  <a:pt x="51" y="22"/>
                </a:lnTo>
                <a:lnTo>
                  <a:pt x="43" y="7"/>
                </a:lnTo>
                <a:lnTo>
                  <a:pt x="25" y="0"/>
                </a:lnTo>
                <a:lnTo>
                  <a:pt x="7" y="7"/>
                </a:lnTo>
                <a:lnTo>
                  <a:pt x="0" y="22"/>
                </a:lnTo>
                <a:lnTo>
                  <a:pt x="7" y="38"/>
                </a:lnTo>
                <a:lnTo>
                  <a:pt x="25" y="43"/>
                </a:lnTo>
                <a:close/>
              </a:path>
            </a:pathLst>
          </a:custGeom>
          <a:solidFill>
            <a:srgbClr val="800000"/>
          </a:solidFill>
          <a:ln w="9525">
            <a:solidFill>
              <a:schemeClr val="tx1"/>
            </a:solidFill>
            <a:round/>
            <a:headEnd/>
            <a:tailEnd/>
          </a:ln>
        </p:spPr>
        <p:txBody>
          <a:bodyPr/>
          <a:lstStyle/>
          <a:p>
            <a:endParaRPr lang="en-US"/>
          </a:p>
        </p:txBody>
      </p:sp>
      <p:sp>
        <p:nvSpPr>
          <p:cNvPr id="23586" name="Freeform 655"/>
          <p:cNvSpPr>
            <a:spLocks/>
          </p:cNvSpPr>
          <p:nvPr/>
        </p:nvSpPr>
        <p:spPr bwMode="auto">
          <a:xfrm flipH="1">
            <a:off x="5249863" y="3460750"/>
            <a:ext cx="355600" cy="220663"/>
          </a:xfrm>
          <a:custGeom>
            <a:avLst/>
            <a:gdLst>
              <a:gd name="T0" fmla="*/ 577 w 9242"/>
              <a:gd name="T1" fmla="*/ 66599 h 4685"/>
              <a:gd name="T2" fmla="*/ 15429 w 9242"/>
              <a:gd name="T3" fmla="*/ 43520 h 4685"/>
              <a:gd name="T4" fmla="*/ 22278 w 9242"/>
              <a:gd name="T5" fmla="*/ 26894 h 4685"/>
              <a:gd name="T6" fmla="*/ 33436 w 9242"/>
              <a:gd name="T7" fmla="*/ 8148 h 4685"/>
              <a:gd name="T8" fmla="*/ 42324 w 9242"/>
              <a:gd name="T9" fmla="*/ 1884 h 4685"/>
              <a:gd name="T10" fmla="*/ 56907 w 9242"/>
              <a:gd name="T11" fmla="*/ 424 h 4685"/>
              <a:gd name="T12" fmla="*/ 72028 w 9242"/>
              <a:gd name="T13" fmla="*/ 6311 h 4685"/>
              <a:gd name="T14" fmla="*/ 86649 w 9242"/>
              <a:gd name="T15" fmla="*/ 17521 h 4685"/>
              <a:gd name="T16" fmla="*/ 99423 w 9242"/>
              <a:gd name="T17" fmla="*/ 33253 h 4685"/>
              <a:gd name="T18" fmla="*/ 108542 w 9242"/>
              <a:gd name="T19" fmla="*/ 54683 h 4685"/>
              <a:gd name="T20" fmla="*/ 111967 w 9242"/>
              <a:gd name="T21" fmla="*/ 70744 h 4685"/>
              <a:gd name="T22" fmla="*/ 112890 w 9242"/>
              <a:gd name="T23" fmla="*/ 88642 h 4685"/>
              <a:gd name="T24" fmla="*/ 110697 w 9242"/>
              <a:gd name="T25" fmla="*/ 106493 h 4685"/>
              <a:gd name="T26" fmla="*/ 104117 w 9242"/>
              <a:gd name="T27" fmla="*/ 127829 h 4685"/>
              <a:gd name="T28" fmla="*/ 102540 w 9242"/>
              <a:gd name="T29" fmla="*/ 137626 h 4685"/>
              <a:gd name="T30" fmla="*/ 113159 w 9242"/>
              <a:gd name="T31" fmla="*/ 132492 h 4685"/>
              <a:gd name="T32" fmla="*/ 129897 w 9242"/>
              <a:gd name="T33" fmla="*/ 121282 h 4685"/>
              <a:gd name="T34" fmla="*/ 160947 w 9242"/>
              <a:gd name="T35" fmla="*/ 112239 h 4685"/>
              <a:gd name="T36" fmla="*/ 189843 w 9242"/>
              <a:gd name="T37" fmla="*/ 108848 h 4685"/>
              <a:gd name="T38" fmla="*/ 246750 w 9242"/>
              <a:gd name="T39" fmla="*/ 112145 h 4685"/>
              <a:gd name="T40" fmla="*/ 263410 w 9242"/>
              <a:gd name="T41" fmla="*/ 117043 h 4685"/>
              <a:gd name="T42" fmla="*/ 288112 w 9242"/>
              <a:gd name="T43" fmla="*/ 129902 h 4685"/>
              <a:gd name="T44" fmla="*/ 309236 w 9242"/>
              <a:gd name="T45" fmla="*/ 136495 h 4685"/>
              <a:gd name="T46" fmla="*/ 318893 w 9242"/>
              <a:gd name="T47" fmla="*/ 135130 h 4685"/>
              <a:gd name="T48" fmla="*/ 325088 w 9242"/>
              <a:gd name="T49" fmla="*/ 136166 h 4685"/>
              <a:gd name="T50" fmla="*/ 334938 w 9242"/>
              <a:gd name="T51" fmla="*/ 138332 h 4685"/>
              <a:gd name="T52" fmla="*/ 340863 w 9242"/>
              <a:gd name="T53" fmla="*/ 137956 h 4685"/>
              <a:gd name="T54" fmla="*/ 347405 w 9242"/>
              <a:gd name="T55" fmla="*/ 138332 h 4685"/>
              <a:gd name="T56" fmla="*/ 354561 w 9242"/>
              <a:gd name="T57" fmla="*/ 144220 h 4685"/>
              <a:gd name="T58" fmla="*/ 352599 w 9242"/>
              <a:gd name="T59" fmla="*/ 148506 h 4685"/>
              <a:gd name="T60" fmla="*/ 343672 w 9242"/>
              <a:gd name="T61" fmla="*/ 153875 h 4685"/>
              <a:gd name="T62" fmla="*/ 316354 w 9242"/>
              <a:gd name="T63" fmla="*/ 172009 h 4685"/>
              <a:gd name="T64" fmla="*/ 296615 w 9242"/>
              <a:gd name="T65" fmla="*/ 188447 h 4685"/>
              <a:gd name="T66" fmla="*/ 282302 w 9242"/>
              <a:gd name="T67" fmla="*/ 204885 h 4685"/>
              <a:gd name="T68" fmla="*/ 266681 w 9242"/>
              <a:gd name="T69" fmla="*/ 214210 h 4685"/>
              <a:gd name="T70" fmla="*/ 246288 w 9242"/>
              <a:gd name="T71" fmla="*/ 218638 h 4685"/>
              <a:gd name="T72" fmla="*/ 192421 w 9242"/>
              <a:gd name="T73" fmla="*/ 220663 h 4685"/>
              <a:gd name="T74" fmla="*/ 155984 w 9242"/>
              <a:gd name="T75" fmla="*/ 215199 h 4685"/>
              <a:gd name="T76" fmla="*/ 128935 w 9242"/>
              <a:gd name="T77" fmla="*/ 213410 h 4685"/>
              <a:gd name="T78" fmla="*/ 90497 w 9242"/>
              <a:gd name="T79" fmla="*/ 205685 h 4685"/>
              <a:gd name="T80" fmla="*/ 81955 w 9242"/>
              <a:gd name="T81" fmla="*/ 200646 h 4685"/>
              <a:gd name="T82" fmla="*/ 67257 w 9242"/>
              <a:gd name="T83" fmla="*/ 194475 h 4685"/>
              <a:gd name="T84" fmla="*/ 59908 w 9242"/>
              <a:gd name="T85" fmla="*/ 189483 h 4685"/>
              <a:gd name="T86" fmla="*/ 54175 w 9242"/>
              <a:gd name="T87" fmla="*/ 181052 h 4685"/>
              <a:gd name="T88" fmla="*/ 50904 w 9242"/>
              <a:gd name="T89" fmla="*/ 164614 h 4685"/>
              <a:gd name="T90" fmla="*/ 53482 w 9242"/>
              <a:gd name="T91" fmla="*/ 142995 h 4685"/>
              <a:gd name="T92" fmla="*/ 61447 w 9242"/>
              <a:gd name="T93" fmla="*/ 123590 h 4685"/>
              <a:gd name="T94" fmla="*/ 74837 w 9242"/>
              <a:gd name="T95" fmla="*/ 99287 h 4685"/>
              <a:gd name="T96" fmla="*/ 82917 w 9242"/>
              <a:gd name="T97" fmla="*/ 80494 h 4685"/>
              <a:gd name="T98" fmla="*/ 85726 w 9242"/>
              <a:gd name="T99" fmla="*/ 61936 h 4685"/>
              <a:gd name="T100" fmla="*/ 82955 w 9242"/>
              <a:gd name="T101" fmla="*/ 50727 h 4685"/>
              <a:gd name="T102" fmla="*/ 76915 w 9242"/>
              <a:gd name="T103" fmla="*/ 44651 h 4685"/>
              <a:gd name="T104" fmla="*/ 64871 w 9242"/>
              <a:gd name="T105" fmla="*/ 41307 h 4685"/>
              <a:gd name="T106" fmla="*/ 57176 w 9242"/>
              <a:gd name="T107" fmla="*/ 42343 h 4685"/>
              <a:gd name="T108" fmla="*/ 46864 w 9242"/>
              <a:gd name="T109" fmla="*/ 47901 h 4685"/>
              <a:gd name="T110" fmla="*/ 39631 w 9242"/>
              <a:gd name="T111" fmla="*/ 47524 h 4685"/>
              <a:gd name="T112" fmla="*/ 20662 w 9242"/>
              <a:gd name="T113" fmla="*/ 61183 h 4685"/>
              <a:gd name="T114" fmla="*/ 9427 w 9242"/>
              <a:gd name="T115" fmla="*/ 68625 h 4685"/>
              <a:gd name="T116" fmla="*/ 2116 w 9242"/>
              <a:gd name="T117" fmla="*/ 69567 h 46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42" h="4685">
                <a:moveTo>
                  <a:pt x="0" y="1455"/>
                </a:moveTo>
                <a:lnTo>
                  <a:pt x="3" y="1440"/>
                </a:lnTo>
                <a:lnTo>
                  <a:pt x="15" y="1414"/>
                </a:lnTo>
                <a:lnTo>
                  <a:pt x="66" y="1342"/>
                </a:lnTo>
                <a:lnTo>
                  <a:pt x="227" y="1139"/>
                </a:lnTo>
                <a:lnTo>
                  <a:pt x="401" y="924"/>
                </a:lnTo>
                <a:lnTo>
                  <a:pt x="466" y="833"/>
                </a:lnTo>
                <a:lnTo>
                  <a:pt x="501" y="765"/>
                </a:lnTo>
                <a:lnTo>
                  <a:pt x="579" y="571"/>
                </a:lnTo>
                <a:lnTo>
                  <a:pt x="668" y="410"/>
                </a:lnTo>
                <a:lnTo>
                  <a:pt x="765" y="277"/>
                </a:lnTo>
                <a:lnTo>
                  <a:pt x="869" y="173"/>
                </a:lnTo>
                <a:lnTo>
                  <a:pt x="981" y="94"/>
                </a:lnTo>
                <a:lnTo>
                  <a:pt x="1040" y="64"/>
                </a:lnTo>
                <a:lnTo>
                  <a:pt x="1100" y="40"/>
                </a:lnTo>
                <a:lnTo>
                  <a:pt x="1223" y="9"/>
                </a:lnTo>
                <a:lnTo>
                  <a:pt x="1349" y="0"/>
                </a:lnTo>
                <a:lnTo>
                  <a:pt x="1479" y="9"/>
                </a:lnTo>
                <a:lnTo>
                  <a:pt x="1610" y="36"/>
                </a:lnTo>
                <a:lnTo>
                  <a:pt x="1741" y="79"/>
                </a:lnTo>
                <a:lnTo>
                  <a:pt x="1872" y="134"/>
                </a:lnTo>
                <a:lnTo>
                  <a:pt x="2002" y="203"/>
                </a:lnTo>
                <a:lnTo>
                  <a:pt x="2130" y="283"/>
                </a:lnTo>
                <a:lnTo>
                  <a:pt x="2252" y="372"/>
                </a:lnTo>
                <a:lnTo>
                  <a:pt x="2370" y="468"/>
                </a:lnTo>
                <a:lnTo>
                  <a:pt x="2477" y="571"/>
                </a:lnTo>
                <a:lnTo>
                  <a:pt x="2584" y="706"/>
                </a:lnTo>
                <a:lnTo>
                  <a:pt x="2688" y="869"/>
                </a:lnTo>
                <a:lnTo>
                  <a:pt x="2780" y="1057"/>
                </a:lnTo>
                <a:lnTo>
                  <a:pt x="2821" y="1161"/>
                </a:lnTo>
                <a:lnTo>
                  <a:pt x="2857" y="1270"/>
                </a:lnTo>
                <a:lnTo>
                  <a:pt x="2887" y="1384"/>
                </a:lnTo>
                <a:lnTo>
                  <a:pt x="2910" y="1502"/>
                </a:lnTo>
                <a:lnTo>
                  <a:pt x="2926" y="1624"/>
                </a:lnTo>
                <a:lnTo>
                  <a:pt x="2934" y="1750"/>
                </a:lnTo>
                <a:lnTo>
                  <a:pt x="2934" y="1882"/>
                </a:lnTo>
                <a:lnTo>
                  <a:pt x="2923" y="2014"/>
                </a:lnTo>
                <a:lnTo>
                  <a:pt x="2905" y="2138"/>
                </a:lnTo>
                <a:lnTo>
                  <a:pt x="2877" y="2261"/>
                </a:lnTo>
                <a:lnTo>
                  <a:pt x="2841" y="2380"/>
                </a:lnTo>
                <a:lnTo>
                  <a:pt x="2799" y="2496"/>
                </a:lnTo>
                <a:lnTo>
                  <a:pt x="2706" y="2714"/>
                </a:lnTo>
                <a:lnTo>
                  <a:pt x="2613" y="2905"/>
                </a:lnTo>
                <a:lnTo>
                  <a:pt x="2636" y="2918"/>
                </a:lnTo>
                <a:lnTo>
                  <a:pt x="2665" y="2922"/>
                </a:lnTo>
                <a:lnTo>
                  <a:pt x="2740" y="2909"/>
                </a:lnTo>
                <a:lnTo>
                  <a:pt x="2834" y="2869"/>
                </a:lnTo>
                <a:lnTo>
                  <a:pt x="2941" y="2813"/>
                </a:lnTo>
                <a:lnTo>
                  <a:pt x="3170" y="2682"/>
                </a:lnTo>
                <a:lnTo>
                  <a:pt x="3279" y="2621"/>
                </a:lnTo>
                <a:lnTo>
                  <a:pt x="3376" y="2575"/>
                </a:lnTo>
                <a:lnTo>
                  <a:pt x="3695" y="2490"/>
                </a:lnTo>
                <a:lnTo>
                  <a:pt x="3955" y="2429"/>
                </a:lnTo>
                <a:lnTo>
                  <a:pt x="4183" y="2383"/>
                </a:lnTo>
                <a:lnTo>
                  <a:pt x="4405" y="2352"/>
                </a:lnTo>
                <a:lnTo>
                  <a:pt x="4645" y="2328"/>
                </a:lnTo>
                <a:lnTo>
                  <a:pt x="4934" y="2311"/>
                </a:lnTo>
                <a:lnTo>
                  <a:pt x="5749" y="2278"/>
                </a:lnTo>
                <a:lnTo>
                  <a:pt x="6095" y="2333"/>
                </a:lnTo>
                <a:lnTo>
                  <a:pt x="6413" y="2381"/>
                </a:lnTo>
                <a:lnTo>
                  <a:pt x="6562" y="2408"/>
                </a:lnTo>
                <a:lnTo>
                  <a:pt x="6706" y="2443"/>
                </a:lnTo>
                <a:lnTo>
                  <a:pt x="6846" y="2485"/>
                </a:lnTo>
                <a:lnTo>
                  <a:pt x="6983" y="2541"/>
                </a:lnTo>
                <a:lnTo>
                  <a:pt x="7308" y="2685"/>
                </a:lnTo>
                <a:lnTo>
                  <a:pt x="7488" y="2758"/>
                </a:lnTo>
                <a:lnTo>
                  <a:pt x="7674" y="2825"/>
                </a:lnTo>
                <a:lnTo>
                  <a:pt x="7859" y="2874"/>
                </a:lnTo>
                <a:lnTo>
                  <a:pt x="8037" y="2898"/>
                </a:lnTo>
                <a:lnTo>
                  <a:pt x="8124" y="2898"/>
                </a:lnTo>
                <a:lnTo>
                  <a:pt x="8208" y="2888"/>
                </a:lnTo>
                <a:lnTo>
                  <a:pt x="8288" y="2869"/>
                </a:lnTo>
                <a:lnTo>
                  <a:pt x="8364" y="2838"/>
                </a:lnTo>
                <a:lnTo>
                  <a:pt x="8406" y="2869"/>
                </a:lnTo>
                <a:lnTo>
                  <a:pt x="8449" y="2891"/>
                </a:lnTo>
                <a:lnTo>
                  <a:pt x="8534" y="2912"/>
                </a:lnTo>
                <a:lnTo>
                  <a:pt x="8619" y="2921"/>
                </a:lnTo>
                <a:lnTo>
                  <a:pt x="8705" y="2937"/>
                </a:lnTo>
                <a:lnTo>
                  <a:pt x="8734" y="2918"/>
                </a:lnTo>
                <a:lnTo>
                  <a:pt x="8771" y="2914"/>
                </a:lnTo>
                <a:lnTo>
                  <a:pt x="8859" y="2929"/>
                </a:lnTo>
                <a:lnTo>
                  <a:pt x="8947" y="2957"/>
                </a:lnTo>
                <a:lnTo>
                  <a:pt x="9013" y="2972"/>
                </a:lnTo>
                <a:lnTo>
                  <a:pt x="9029" y="2937"/>
                </a:lnTo>
                <a:lnTo>
                  <a:pt x="9083" y="2953"/>
                </a:lnTo>
                <a:lnTo>
                  <a:pt x="9154" y="2999"/>
                </a:lnTo>
                <a:lnTo>
                  <a:pt x="9215" y="3062"/>
                </a:lnTo>
                <a:lnTo>
                  <a:pt x="9234" y="3098"/>
                </a:lnTo>
                <a:lnTo>
                  <a:pt x="9242" y="3137"/>
                </a:lnTo>
                <a:lnTo>
                  <a:pt x="9164" y="3153"/>
                </a:lnTo>
                <a:lnTo>
                  <a:pt x="9081" y="3190"/>
                </a:lnTo>
                <a:lnTo>
                  <a:pt x="9001" y="3233"/>
                </a:lnTo>
                <a:lnTo>
                  <a:pt x="8932" y="3267"/>
                </a:lnTo>
                <a:lnTo>
                  <a:pt x="8757" y="3372"/>
                </a:lnTo>
                <a:lnTo>
                  <a:pt x="8578" y="3467"/>
                </a:lnTo>
                <a:lnTo>
                  <a:pt x="8222" y="3652"/>
                </a:lnTo>
                <a:lnTo>
                  <a:pt x="8046" y="3754"/>
                </a:lnTo>
                <a:lnTo>
                  <a:pt x="7874" y="3869"/>
                </a:lnTo>
                <a:lnTo>
                  <a:pt x="7709" y="4001"/>
                </a:lnTo>
                <a:lnTo>
                  <a:pt x="7552" y="4159"/>
                </a:lnTo>
                <a:lnTo>
                  <a:pt x="7411" y="4294"/>
                </a:lnTo>
                <a:lnTo>
                  <a:pt x="7337" y="4350"/>
                </a:lnTo>
                <a:lnTo>
                  <a:pt x="7260" y="4400"/>
                </a:lnTo>
                <a:lnTo>
                  <a:pt x="7099" y="4484"/>
                </a:lnTo>
                <a:lnTo>
                  <a:pt x="6931" y="4548"/>
                </a:lnTo>
                <a:lnTo>
                  <a:pt x="6759" y="4592"/>
                </a:lnTo>
                <a:lnTo>
                  <a:pt x="6580" y="4623"/>
                </a:lnTo>
                <a:lnTo>
                  <a:pt x="6401" y="4642"/>
                </a:lnTo>
                <a:lnTo>
                  <a:pt x="6220" y="4654"/>
                </a:lnTo>
                <a:lnTo>
                  <a:pt x="5517" y="4681"/>
                </a:lnTo>
                <a:lnTo>
                  <a:pt x="5001" y="4685"/>
                </a:lnTo>
                <a:lnTo>
                  <a:pt x="4662" y="4648"/>
                </a:lnTo>
                <a:lnTo>
                  <a:pt x="4350" y="4605"/>
                </a:lnTo>
                <a:lnTo>
                  <a:pt x="4054" y="4569"/>
                </a:lnTo>
                <a:lnTo>
                  <a:pt x="3767" y="4554"/>
                </a:lnTo>
                <a:lnTo>
                  <a:pt x="3567" y="4546"/>
                </a:lnTo>
                <a:lnTo>
                  <a:pt x="3351" y="4531"/>
                </a:lnTo>
                <a:lnTo>
                  <a:pt x="2912" y="4481"/>
                </a:lnTo>
                <a:lnTo>
                  <a:pt x="2516" y="4408"/>
                </a:lnTo>
                <a:lnTo>
                  <a:pt x="2352" y="4367"/>
                </a:lnTo>
                <a:lnTo>
                  <a:pt x="2223" y="4324"/>
                </a:lnTo>
                <a:lnTo>
                  <a:pt x="2180" y="4289"/>
                </a:lnTo>
                <a:lnTo>
                  <a:pt x="2130" y="4260"/>
                </a:lnTo>
                <a:lnTo>
                  <a:pt x="2014" y="4215"/>
                </a:lnTo>
                <a:lnTo>
                  <a:pt x="1883" y="4174"/>
                </a:lnTo>
                <a:lnTo>
                  <a:pt x="1748" y="4129"/>
                </a:lnTo>
                <a:lnTo>
                  <a:pt x="1682" y="4099"/>
                </a:lnTo>
                <a:lnTo>
                  <a:pt x="1619" y="4065"/>
                </a:lnTo>
                <a:lnTo>
                  <a:pt x="1557" y="4023"/>
                </a:lnTo>
                <a:lnTo>
                  <a:pt x="1501" y="3974"/>
                </a:lnTo>
                <a:lnTo>
                  <a:pt x="1451" y="3914"/>
                </a:lnTo>
                <a:lnTo>
                  <a:pt x="1408" y="3844"/>
                </a:lnTo>
                <a:lnTo>
                  <a:pt x="1372" y="3761"/>
                </a:lnTo>
                <a:lnTo>
                  <a:pt x="1345" y="3664"/>
                </a:lnTo>
                <a:lnTo>
                  <a:pt x="1323" y="3495"/>
                </a:lnTo>
                <a:lnTo>
                  <a:pt x="1325" y="3334"/>
                </a:lnTo>
                <a:lnTo>
                  <a:pt x="1348" y="3181"/>
                </a:lnTo>
                <a:lnTo>
                  <a:pt x="1390" y="3036"/>
                </a:lnTo>
                <a:lnTo>
                  <a:pt x="1447" y="2893"/>
                </a:lnTo>
                <a:lnTo>
                  <a:pt x="1517" y="2757"/>
                </a:lnTo>
                <a:lnTo>
                  <a:pt x="1597" y="2624"/>
                </a:lnTo>
                <a:lnTo>
                  <a:pt x="1682" y="2492"/>
                </a:lnTo>
                <a:lnTo>
                  <a:pt x="1859" y="2236"/>
                </a:lnTo>
                <a:lnTo>
                  <a:pt x="1945" y="2108"/>
                </a:lnTo>
                <a:lnTo>
                  <a:pt x="2024" y="1977"/>
                </a:lnTo>
                <a:lnTo>
                  <a:pt x="2096" y="1846"/>
                </a:lnTo>
                <a:lnTo>
                  <a:pt x="2155" y="1709"/>
                </a:lnTo>
                <a:lnTo>
                  <a:pt x="2198" y="1569"/>
                </a:lnTo>
                <a:lnTo>
                  <a:pt x="2223" y="1424"/>
                </a:lnTo>
                <a:lnTo>
                  <a:pt x="2228" y="1315"/>
                </a:lnTo>
                <a:lnTo>
                  <a:pt x="2217" y="1222"/>
                </a:lnTo>
                <a:lnTo>
                  <a:pt x="2192" y="1143"/>
                </a:lnTo>
                <a:lnTo>
                  <a:pt x="2156" y="1077"/>
                </a:lnTo>
                <a:lnTo>
                  <a:pt x="2112" y="1024"/>
                </a:lnTo>
                <a:lnTo>
                  <a:pt x="2059" y="980"/>
                </a:lnTo>
                <a:lnTo>
                  <a:pt x="1999" y="948"/>
                </a:lnTo>
                <a:lnTo>
                  <a:pt x="1936" y="923"/>
                </a:lnTo>
                <a:lnTo>
                  <a:pt x="1807" y="890"/>
                </a:lnTo>
                <a:lnTo>
                  <a:pt x="1686" y="877"/>
                </a:lnTo>
                <a:lnTo>
                  <a:pt x="1588" y="871"/>
                </a:lnTo>
                <a:lnTo>
                  <a:pt x="1525" y="863"/>
                </a:lnTo>
                <a:lnTo>
                  <a:pt x="1486" y="899"/>
                </a:lnTo>
                <a:lnTo>
                  <a:pt x="1438" y="932"/>
                </a:lnTo>
                <a:lnTo>
                  <a:pt x="1330" y="984"/>
                </a:lnTo>
                <a:lnTo>
                  <a:pt x="1218" y="1017"/>
                </a:lnTo>
                <a:lnTo>
                  <a:pt x="1119" y="1028"/>
                </a:lnTo>
                <a:lnTo>
                  <a:pt x="1086" y="996"/>
                </a:lnTo>
                <a:lnTo>
                  <a:pt x="1030" y="1009"/>
                </a:lnTo>
                <a:lnTo>
                  <a:pt x="968" y="1032"/>
                </a:lnTo>
                <a:lnTo>
                  <a:pt x="833" y="1105"/>
                </a:lnTo>
                <a:lnTo>
                  <a:pt x="537" y="1299"/>
                </a:lnTo>
                <a:lnTo>
                  <a:pt x="388" y="1390"/>
                </a:lnTo>
                <a:lnTo>
                  <a:pt x="316" y="1428"/>
                </a:lnTo>
                <a:lnTo>
                  <a:pt x="245" y="1457"/>
                </a:lnTo>
                <a:lnTo>
                  <a:pt x="178" y="1476"/>
                </a:lnTo>
                <a:lnTo>
                  <a:pt x="114" y="1484"/>
                </a:lnTo>
                <a:lnTo>
                  <a:pt x="55" y="1477"/>
                </a:lnTo>
                <a:lnTo>
                  <a:pt x="0" y="1455"/>
                </a:lnTo>
                <a:close/>
              </a:path>
            </a:pathLst>
          </a:custGeom>
          <a:solidFill>
            <a:srgbClr val="800000"/>
          </a:solidFill>
          <a:ln w="0">
            <a:solidFill>
              <a:schemeClr val="tx1"/>
            </a:solidFill>
            <a:prstDash val="solid"/>
            <a:round/>
            <a:headEnd/>
            <a:tailEnd/>
          </a:ln>
        </p:spPr>
        <p:txBody>
          <a:bodyPr/>
          <a:lstStyle/>
          <a:p>
            <a:endParaRPr lang="en-US"/>
          </a:p>
        </p:txBody>
      </p:sp>
      <p:sp>
        <p:nvSpPr>
          <p:cNvPr id="23593" name="Freeform 666"/>
          <p:cNvSpPr>
            <a:spLocks noChangeAspect="1"/>
          </p:cNvSpPr>
          <p:nvPr/>
        </p:nvSpPr>
        <p:spPr bwMode="auto">
          <a:xfrm>
            <a:off x="1076325" y="4646613"/>
            <a:ext cx="508000" cy="258762"/>
          </a:xfrm>
          <a:custGeom>
            <a:avLst/>
            <a:gdLst>
              <a:gd name="T0" fmla="*/ 21972 w 4231"/>
              <a:gd name="T1" fmla="*/ 253443 h 2335"/>
              <a:gd name="T2" fmla="*/ 70719 w 4231"/>
              <a:gd name="T3" fmla="*/ 245575 h 2335"/>
              <a:gd name="T4" fmla="*/ 97134 w 4231"/>
              <a:gd name="T5" fmla="*/ 250118 h 2335"/>
              <a:gd name="T6" fmla="*/ 130272 w 4231"/>
              <a:gd name="T7" fmla="*/ 255659 h 2335"/>
              <a:gd name="T8" fmla="*/ 144680 w 4231"/>
              <a:gd name="T9" fmla="*/ 248899 h 2335"/>
              <a:gd name="T10" fmla="*/ 138436 w 4231"/>
              <a:gd name="T11" fmla="*/ 238371 h 2335"/>
              <a:gd name="T12" fmla="*/ 111301 w 4231"/>
              <a:gd name="T13" fmla="*/ 229838 h 2335"/>
              <a:gd name="T14" fmla="*/ 134234 w 4231"/>
              <a:gd name="T15" fmla="*/ 216097 h 2335"/>
              <a:gd name="T16" fmla="*/ 117785 w 4231"/>
              <a:gd name="T17" fmla="*/ 217759 h 2335"/>
              <a:gd name="T18" fmla="*/ 114663 w 4231"/>
              <a:gd name="T19" fmla="*/ 181189 h 2335"/>
              <a:gd name="T20" fmla="*/ 134114 w 4231"/>
              <a:gd name="T21" fmla="*/ 135199 h 2335"/>
              <a:gd name="T22" fmla="*/ 118745 w 4231"/>
              <a:gd name="T23" fmla="*/ 104170 h 2335"/>
              <a:gd name="T24" fmla="*/ 125589 w 4231"/>
              <a:gd name="T25" fmla="*/ 94750 h 2335"/>
              <a:gd name="T26" fmla="*/ 161969 w 4231"/>
              <a:gd name="T27" fmla="*/ 132096 h 2335"/>
              <a:gd name="T28" fmla="*/ 188624 w 4231"/>
              <a:gd name="T29" fmla="*/ 125558 h 2335"/>
              <a:gd name="T30" fmla="*/ 185622 w 4231"/>
              <a:gd name="T31" fmla="*/ 132429 h 2335"/>
              <a:gd name="T32" fmla="*/ 206634 w 4231"/>
              <a:gd name="T33" fmla="*/ 200250 h 2335"/>
              <a:gd name="T34" fmla="*/ 223803 w 4231"/>
              <a:gd name="T35" fmla="*/ 245353 h 2335"/>
              <a:gd name="T36" fmla="*/ 242534 w 4231"/>
              <a:gd name="T37" fmla="*/ 258762 h 2335"/>
              <a:gd name="T38" fmla="*/ 287078 w 4231"/>
              <a:gd name="T39" fmla="*/ 258319 h 2335"/>
              <a:gd name="T40" fmla="*/ 289960 w 4231"/>
              <a:gd name="T41" fmla="*/ 246239 h 2335"/>
              <a:gd name="T42" fmla="*/ 255261 w 4231"/>
              <a:gd name="T43" fmla="*/ 243912 h 2335"/>
              <a:gd name="T44" fmla="*/ 263185 w 4231"/>
              <a:gd name="T45" fmla="*/ 235490 h 2335"/>
              <a:gd name="T46" fmla="*/ 244455 w 4231"/>
              <a:gd name="T47" fmla="*/ 239258 h 2335"/>
              <a:gd name="T48" fmla="*/ 232928 w 4231"/>
              <a:gd name="T49" fmla="*/ 200582 h 2335"/>
              <a:gd name="T50" fmla="*/ 232928 w 4231"/>
              <a:gd name="T51" fmla="*/ 168888 h 2335"/>
              <a:gd name="T52" fmla="*/ 249978 w 4231"/>
              <a:gd name="T53" fmla="*/ 147057 h 2335"/>
              <a:gd name="T54" fmla="*/ 273030 w 4231"/>
              <a:gd name="T55" fmla="*/ 144951 h 2335"/>
              <a:gd name="T56" fmla="*/ 337026 w 4231"/>
              <a:gd name="T57" fmla="*/ 166450 h 2335"/>
              <a:gd name="T58" fmla="*/ 361519 w 4231"/>
              <a:gd name="T59" fmla="*/ 193933 h 2335"/>
              <a:gd name="T60" fmla="*/ 422033 w 4231"/>
              <a:gd name="T61" fmla="*/ 235933 h 2335"/>
              <a:gd name="T62" fmla="*/ 474021 w 4231"/>
              <a:gd name="T63" fmla="*/ 249121 h 2335"/>
              <a:gd name="T64" fmla="*/ 486628 w 4231"/>
              <a:gd name="T65" fmla="*/ 243912 h 2335"/>
              <a:gd name="T66" fmla="*/ 489990 w 4231"/>
              <a:gd name="T67" fmla="*/ 237817 h 2335"/>
              <a:gd name="T68" fmla="*/ 496834 w 4231"/>
              <a:gd name="T69" fmla="*/ 228287 h 2335"/>
              <a:gd name="T70" fmla="*/ 463095 w 4231"/>
              <a:gd name="T71" fmla="*/ 228952 h 2335"/>
              <a:gd name="T72" fmla="*/ 444125 w 4231"/>
              <a:gd name="T73" fmla="*/ 227068 h 2335"/>
              <a:gd name="T74" fmla="*/ 374847 w 4231"/>
              <a:gd name="T75" fmla="*/ 147500 h 2335"/>
              <a:gd name="T76" fmla="*/ 362120 w 4231"/>
              <a:gd name="T77" fmla="*/ 107494 h 2335"/>
              <a:gd name="T78" fmla="*/ 405343 w 4231"/>
              <a:gd name="T79" fmla="*/ 90428 h 2335"/>
              <a:gd name="T80" fmla="*/ 419871 w 4231"/>
              <a:gd name="T81" fmla="*/ 90096 h 2335"/>
              <a:gd name="T82" fmla="*/ 420352 w 4231"/>
              <a:gd name="T83" fmla="*/ 62502 h 2335"/>
              <a:gd name="T84" fmla="*/ 397299 w 4231"/>
              <a:gd name="T85" fmla="*/ 41557 h 2335"/>
              <a:gd name="T86" fmla="*/ 403542 w 4231"/>
              <a:gd name="T87" fmla="*/ 30032 h 2335"/>
              <a:gd name="T88" fmla="*/ 392857 w 4231"/>
              <a:gd name="T89" fmla="*/ 10195 h 2335"/>
              <a:gd name="T90" fmla="*/ 336065 w 4231"/>
              <a:gd name="T91" fmla="*/ 3879 h 2335"/>
              <a:gd name="T92" fmla="*/ 279514 w 4231"/>
              <a:gd name="T93" fmla="*/ 34132 h 2335"/>
              <a:gd name="T94" fmla="*/ 219121 w 4231"/>
              <a:gd name="T95" fmla="*/ 24269 h 2335"/>
              <a:gd name="T96" fmla="*/ 121147 w 4231"/>
              <a:gd name="T97" fmla="*/ 1108 h 2335"/>
              <a:gd name="T98" fmla="*/ 27735 w 4231"/>
              <a:gd name="T99" fmla="*/ 14185 h 2335"/>
              <a:gd name="T100" fmla="*/ 240 w 4231"/>
              <a:gd name="T101" fmla="*/ 47874 h 2335"/>
              <a:gd name="T102" fmla="*/ 35780 w 4231"/>
              <a:gd name="T103" fmla="*/ 95193 h 2335"/>
              <a:gd name="T104" fmla="*/ 31457 w 4231"/>
              <a:gd name="T105" fmla="*/ 115362 h 2335"/>
              <a:gd name="T106" fmla="*/ 5163 w 4231"/>
              <a:gd name="T107" fmla="*/ 106164 h 2335"/>
              <a:gd name="T108" fmla="*/ 23653 w 4231"/>
              <a:gd name="T109" fmla="*/ 142624 h 2335"/>
              <a:gd name="T110" fmla="*/ 51028 w 4231"/>
              <a:gd name="T111" fmla="*/ 147500 h 2335"/>
              <a:gd name="T112" fmla="*/ 80444 w 4231"/>
              <a:gd name="T113" fmla="*/ 136640 h 2335"/>
              <a:gd name="T114" fmla="*/ 77683 w 4231"/>
              <a:gd name="T115" fmla="*/ 182851 h 2335"/>
              <a:gd name="T116" fmla="*/ 64836 w 4231"/>
              <a:gd name="T117" fmla="*/ 222524 h 2335"/>
              <a:gd name="T118" fmla="*/ 4563 w 4231"/>
              <a:gd name="T119" fmla="*/ 248013 h 23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31" h="2335">
                <a:moveTo>
                  <a:pt x="0" y="2234"/>
                </a:moveTo>
                <a:lnTo>
                  <a:pt x="0" y="2313"/>
                </a:lnTo>
                <a:lnTo>
                  <a:pt x="89" y="2308"/>
                </a:lnTo>
                <a:lnTo>
                  <a:pt x="183" y="2287"/>
                </a:lnTo>
                <a:lnTo>
                  <a:pt x="355" y="2231"/>
                </a:lnTo>
                <a:lnTo>
                  <a:pt x="531" y="2185"/>
                </a:lnTo>
                <a:lnTo>
                  <a:pt x="565" y="2188"/>
                </a:lnTo>
                <a:lnTo>
                  <a:pt x="589" y="2216"/>
                </a:lnTo>
                <a:lnTo>
                  <a:pt x="605" y="2232"/>
                </a:lnTo>
                <a:lnTo>
                  <a:pt x="640" y="2243"/>
                </a:lnTo>
                <a:lnTo>
                  <a:pt x="756" y="2246"/>
                </a:lnTo>
                <a:lnTo>
                  <a:pt x="809" y="2257"/>
                </a:lnTo>
                <a:lnTo>
                  <a:pt x="883" y="2260"/>
                </a:lnTo>
                <a:lnTo>
                  <a:pt x="975" y="2274"/>
                </a:lnTo>
                <a:lnTo>
                  <a:pt x="1091" y="2318"/>
                </a:lnTo>
                <a:lnTo>
                  <a:pt x="1085" y="2307"/>
                </a:lnTo>
                <a:lnTo>
                  <a:pt x="1102" y="2299"/>
                </a:lnTo>
                <a:lnTo>
                  <a:pt x="1218" y="2282"/>
                </a:lnTo>
                <a:lnTo>
                  <a:pt x="1218" y="2266"/>
                </a:lnTo>
                <a:lnTo>
                  <a:pt x="1205" y="2246"/>
                </a:lnTo>
                <a:lnTo>
                  <a:pt x="1204" y="2231"/>
                </a:lnTo>
                <a:lnTo>
                  <a:pt x="1223" y="2225"/>
                </a:lnTo>
                <a:lnTo>
                  <a:pt x="1211" y="2206"/>
                </a:lnTo>
                <a:lnTo>
                  <a:pt x="1153" y="2151"/>
                </a:lnTo>
                <a:lnTo>
                  <a:pt x="1085" y="2086"/>
                </a:lnTo>
                <a:lnTo>
                  <a:pt x="1042" y="2058"/>
                </a:lnTo>
                <a:lnTo>
                  <a:pt x="981" y="2063"/>
                </a:lnTo>
                <a:lnTo>
                  <a:pt x="927" y="2074"/>
                </a:lnTo>
                <a:lnTo>
                  <a:pt x="868" y="2085"/>
                </a:lnTo>
                <a:lnTo>
                  <a:pt x="756" y="2089"/>
                </a:lnTo>
                <a:lnTo>
                  <a:pt x="976" y="2005"/>
                </a:lnTo>
                <a:lnTo>
                  <a:pt x="1118" y="1950"/>
                </a:lnTo>
                <a:lnTo>
                  <a:pt x="1154" y="1929"/>
                </a:lnTo>
                <a:lnTo>
                  <a:pt x="1166" y="1916"/>
                </a:lnTo>
                <a:lnTo>
                  <a:pt x="1117" y="1921"/>
                </a:lnTo>
                <a:lnTo>
                  <a:pt x="981" y="1965"/>
                </a:lnTo>
                <a:lnTo>
                  <a:pt x="756" y="2036"/>
                </a:lnTo>
                <a:lnTo>
                  <a:pt x="784" y="1964"/>
                </a:lnTo>
                <a:lnTo>
                  <a:pt x="827" y="1872"/>
                </a:lnTo>
                <a:lnTo>
                  <a:pt x="955" y="1635"/>
                </a:lnTo>
                <a:lnTo>
                  <a:pt x="1075" y="1409"/>
                </a:lnTo>
                <a:lnTo>
                  <a:pt x="1106" y="1333"/>
                </a:lnTo>
                <a:lnTo>
                  <a:pt x="1117" y="1278"/>
                </a:lnTo>
                <a:lnTo>
                  <a:pt x="1117" y="1220"/>
                </a:lnTo>
                <a:lnTo>
                  <a:pt x="1104" y="1159"/>
                </a:lnTo>
                <a:lnTo>
                  <a:pt x="1081" y="1098"/>
                </a:lnTo>
                <a:lnTo>
                  <a:pt x="1046" y="1040"/>
                </a:lnTo>
                <a:lnTo>
                  <a:pt x="989" y="940"/>
                </a:lnTo>
                <a:lnTo>
                  <a:pt x="983" y="912"/>
                </a:lnTo>
                <a:lnTo>
                  <a:pt x="992" y="890"/>
                </a:lnTo>
                <a:lnTo>
                  <a:pt x="1013" y="871"/>
                </a:lnTo>
                <a:lnTo>
                  <a:pt x="1046" y="855"/>
                </a:lnTo>
                <a:lnTo>
                  <a:pt x="1168" y="992"/>
                </a:lnTo>
                <a:lnTo>
                  <a:pt x="1254" y="1111"/>
                </a:lnTo>
                <a:lnTo>
                  <a:pt x="1294" y="1159"/>
                </a:lnTo>
                <a:lnTo>
                  <a:pt x="1349" y="1192"/>
                </a:lnTo>
                <a:lnTo>
                  <a:pt x="1421" y="1209"/>
                </a:lnTo>
                <a:lnTo>
                  <a:pt x="1510" y="1213"/>
                </a:lnTo>
                <a:lnTo>
                  <a:pt x="1533" y="1191"/>
                </a:lnTo>
                <a:lnTo>
                  <a:pt x="1571" y="1133"/>
                </a:lnTo>
                <a:lnTo>
                  <a:pt x="1628" y="1062"/>
                </a:lnTo>
                <a:lnTo>
                  <a:pt x="1716" y="997"/>
                </a:lnTo>
                <a:lnTo>
                  <a:pt x="1578" y="1144"/>
                </a:lnTo>
                <a:lnTo>
                  <a:pt x="1546" y="1195"/>
                </a:lnTo>
                <a:lnTo>
                  <a:pt x="1535" y="1234"/>
                </a:lnTo>
                <a:lnTo>
                  <a:pt x="1567" y="1381"/>
                </a:lnTo>
                <a:lnTo>
                  <a:pt x="1641" y="1595"/>
                </a:lnTo>
                <a:lnTo>
                  <a:pt x="1721" y="1807"/>
                </a:lnTo>
                <a:lnTo>
                  <a:pt x="1783" y="1956"/>
                </a:lnTo>
                <a:lnTo>
                  <a:pt x="1825" y="2078"/>
                </a:lnTo>
                <a:lnTo>
                  <a:pt x="1849" y="2164"/>
                </a:lnTo>
                <a:lnTo>
                  <a:pt x="1864" y="2214"/>
                </a:lnTo>
                <a:lnTo>
                  <a:pt x="1888" y="2251"/>
                </a:lnTo>
                <a:lnTo>
                  <a:pt x="1949" y="2313"/>
                </a:lnTo>
                <a:lnTo>
                  <a:pt x="1983" y="2328"/>
                </a:lnTo>
                <a:lnTo>
                  <a:pt x="2020" y="2335"/>
                </a:lnTo>
                <a:lnTo>
                  <a:pt x="2081" y="2335"/>
                </a:lnTo>
                <a:lnTo>
                  <a:pt x="2153" y="2327"/>
                </a:lnTo>
                <a:lnTo>
                  <a:pt x="2247" y="2320"/>
                </a:lnTo>
                <a:lnTo>
                  <a:pt x="2391" y="2331"/>
                </a:lnTo>
                <a:lnTo>
                  <a:pt x="2439" y="2289"/>
                </a:lnTo>
                <a:lnTo>
                  <a:pt x="2448" y="2271"/>
                </a:lnTo>
                <a:lnTo>
                  <a:pt x="2447" y="2252"/>
                </a:lnTo>
                <a:lnTo>
                  <a:pt x="2415" y="2222"/>
                </a:lnTo>
                <a:lnTo>
                  <a:pt x="2347" y="2200"/>
                </a:lnTo>
                <a:lnTo>
                  <a:pt x="2242" y="2184"/>
                </a:lnTo>
                <a:lnTo>
                  <a:pt x="2156" y="2194"/>
                </a:lnTo>
                <a:lnTo>
                  <a:pt x="2126" y="2201"/>
                </a:lnTo>
                <a:lnTo>
                  <a:pt x="2120" y="2200"/>
                </a:lnTo>
                <a:lnTo>
                  <a:pt x="2175" y="2167"/>
                </a:lnTo>
                <a:lnTo>
                  <a:pt x="2267" y="2141"/>
                </a:lnTo>
                <a:lnTo>
                  <a:pt x="2192" y="2125"/>
                </a:lnTo>
                <a:lnTo>
                  <a:pt x="2153" y="2132"/>
                </a:lnTo>
                <a:lnTo>
                  <a:pt x="2064" y="2172"/>
                </a:lnTo>
                <a:lnTo>
                  <a:pt x="2050" y="2172"/>
                </a:lnTo>
                <a:lnTo>
                  <a:pt x="2036" y="2159"/>
                </a:lnTo>
                <a:lnTo>
                  <a:pt x="2025" y="2136"/>
                </a:lnTo>
                <a:lnTo>
                  <a:pt x="2017" y="2102"/>
                </a:lnTo>
                <a:lnTo>
                  <a:pt x="1993" y="2001"/>
                </a:lnTo>
                <a:lnTo>
                  <a:pt x="1940" y="1810"/>
                </a:lnTo>
                <a:lnTo>
                  <a:pt x="1925" y="1730"/>
                </a:lnTo>
                <a:lnTo>
                  <a:pt x="1920" y="1656"/>
                </a:lnTo>
                <a:lnTo>
                  <a:pt x="1925" y="1587"/>
                </a:lnTo>
                <a:lnTo>
                  <a:pt x="1940" y="1524"/>
                </a:lnTo>
                <a:lnTo>
                  <a:pt x="1968" y="1458"/>
                </a:lnTo>
                <a:lnTo>
                  <a:pt x="2000" y="1405"/>
                </a:lnTo>
                <a:lnTo>
                  <a:pt x="2038" y="1358"/>
                </a:lnTo>
                <a:lnTo>
                  <a:pt x="2082" y="1327"/>
                </a:lnTo>
                <a:lnTo>
                  <a:pt x="2161" y="1290"/>
                </a:lnTo>
                <a:lnTo>
                  <a:pt x="2188" y="1285"/>
                </a:lnTo>
                <a:lnTo>
                  <a:pt x="2210" y="1291"/>
                </a:lnTo>
                <a:lnTo>
                  <a:pt x="2274" y="1308"/>
                </a:lnTo>
                <a:lnTo>
                  <a:pt x="2381" y="1313"/>
                </a:lnTo>
                <a:lnTo>
                  <a:pt x="2654" y="1319"/>
                </a:lnTo>
                <a:lnTo>
                  <a:pt x="2765" y="1438"/>
                </a:lnTo>
                <a:lnTo>
                  <a:pt x="2807" y="1502"/>
                </a:lnTo>
                <a:lnTo>
                  <a:pt x="2840" y="1569"/>
                </a:lnTo>
                <a:lnTo>
                  <a:pt x="2873" y="1629"/>
                </a:lnTo>
                <a:lnTo>
                  <a:pt x="2932" y="1688"/>
                </a:lnTo>
                <a:lnTo>
                  <a:pt x="3011" y="1750"/>
                </a:lnTo>
                <a:lnTo>
                  <a:pt x="3113" y="1810"/>
                </a:lnTo>
                <a:lnTo>
                  <a:pt x="3247" y="1906"/>
                </a:lnTo>
                <a:lnTo>
                  <a:pt x="3421" y="2053"/>
                </a:lnTo>
                <a:lnTo>
                  <a:pt x="3515" y="2129"/>
                </a:lnTo>
                <a:lnTo>
                  <a:pt x="3604" y="2185"/>
                </a:lnTo>
                <a:lnTo>
                  <a:pt x="3688" y="2221"/>
                </a:lnTo>
                <a:lnTo>
                  <a:pt x="3765" y="2238"/>
                </a:lnTo>
                <a:lnTo>
                  <a:pt x="3948" y="2248"/>
                </a:lnTo>
                <a:lnTo>
                  <a:pt x="4026" y="2239"/>
                </a:lnTo>
                <a:lnTo>
                  <a:pt x="4096" y="2225"/>
                </a:lnTo>
                <a:lnTo>
                  <a:pt x="4085" y="2213"/>
                </a:lnTo>
                <a:lnTo>
                  <a:pt x="4053" y="2201"/>
                </a:lnTo>
                <a:lnTo>
                  <a:pt x="3933" y="2185"/>
                </a:lnTo>
                <a:lnTo>
                  <a:pt x="3955" y="2170"/>
                </a:lnTo>
                <a:lnTo>
                  <a:pt x="3987" y="2157"/>
                </a:lnTo>
                <a:lnTo>
                  <a:pt x="4081" y="2146"/>
                </a:lnTo>
                <a:lnTo>
                  <a:pt x="4179" y="2213"/>
                </a:lnTo>
                <a:lnTo>
                  <a:pt x="4231" y="2203"/>
                </a:lnTo>
                <a:lnTo>
                  <a:pt x="4191" y="2121"/>
                </a:lnTo>
                <a:lnTo>
                  <a:pt x="4138" y="2060"/>
                </a:lnTo>
                <a:lnTo>
                  <a:pt x="4074" y="2024"/>
                </a:lnTo>
                <a:lnTo>
                  <a:pt x="4003" y="2014"/>
                </a:lnTo>
                <a:lnTo>
                  <a:pt x="3927" y="2027"/>
                </a:lnTo>
                <a:lnTo>
                  <a:pt x="3857" y="2066"/>
                </a:lnTo>
                <a:lnTo>
                  <a:pt x="3824" y="2082"/>
                </a:lnTo>
                <a:lnTo>
                  <a:pt x="3786" y="2085"/>
                </a:lnTo>
                <a:lnTo>
                  <a:pt x="3743" y="2074"/>
                </a:lnTo>
                <a:lnTo>
                  <a:pt x="3699" y="2049"/>
                </a:lnTo>
                <a:lnTo>
                  <a:pt x="3628" y="1989"/>
                </a:lnTo>
                <a:lnTo>
                  <a:pt x="3552" y="1909"/>
                </a:lnTo>
                <a:lnTo>
                  <a:pt x="3386" y="1700"/>
                </a:lnTo>
                <a:lnTo>
                  <a:pt x="3122" y="1331"/>
                </a:lnTo>
                <a:lnTo>
                  <a:pt x="3075" y="1283"/>
                </a:lnTo>
                <a:lnTo>
                  <a:pt x="3042" y="1206"/>
                </a:lnTo>
                <a:lnTo>
                  <a:pt x="3022" y="1102"/>
                </a:lnTo>
                <a:lnTo>
                  <a:pt x="3016" y="970"/>
                </a:lnTo>
                <a:lnTo>
                  <a:pt x="3135" y="956"/>
                </a:lnTo>
                <a:lnTo>
                  <a:pt x="3209" y="925"/>
                </a:lnTo>
                <a:lnTo>
                  <a:pt x="3311" y="855"/>
                </a:lnTo>
                <a:lnTo>
                  <a:pt x="3376" y="816"/>
                </a:lnTo>
                <a:lnTo>
                  <a:pt x="3416" y="811"/>
                </a:lnTo>
                <a:lnTo>
                  <a:pt x="3458" y="825"/>
                </a:lnTo>
                <a:lnTo>
                  <a:pt x="3484" y="826"/>
                </a:lnTo>
                <a:lnTo>
                  <a:pt x="3497" y="813"/>
                </a:lnTo>
                <a:lnTo>
                  <a:pt x="3497" y="790"/>
                </a:lnTo>
                <a:lnTo>
                  <a:pt x="3488" y="714"/>
                </a:lnTo>
                <a:lnTo>
                  <a:pt x="3502" y="619"/>
                </a:lnTo>
                <a:lnTo>
                  <a:pt x="3501" y="564"/>
                </a:lnTo>
                <a:lnTo>
                  <a:pt x="3458" y="520"/>
                </a:lnTo>
                <a:lnTo>
                  <a:pt x="3355" y="441"/>
                </a:lnTo>
                <a:lnTo>
                  <a:pt x="3323" y="407"/>
                </a:lnTo>
                <a:lnTo>
                  <a:pt x="3309" y="375"/>
                </a:lnTo>
                <a:lnTo>
                  <a:pt x="3312" y="349"/>
                </a:lnTo>
                <a:lnTo>
                  <a:pt x="3329" y="327"/>
                </a:lnTo>
                <a:lnTo>
                  <a:pt x="3348" y="303"/>
                </a:lnTo>
                <a:lnTo>
                  <a:pt x="3361" y="271"/>
                </a:lnTo>
                <a:lnTo>
                  <a:pt x="3368" y="182"/>
                </a:lnTo>
                <a:lnTo>
                  <a:pt x="3361" y="160"/>
                </a:lnTo>
                <a:lnTo>
                  <a:pt x="3341" y="136"/>
                </a:lnTo>
                <a:lnTo>
                  <a:pt x="3272" y="92"/>
                </a:lnTo>
                <a:lnTo>
                  <a:pt x="3130" y="35"/>
                </a:lnTo>
                <a:lnTo>
                  <a:pt x="3008" y="14"/>
                </a:lnTo>
                <a:lnTo>
                  <a:pt x="2899" y="14"/>
                </a:lnTo>
                <a:lnTo>
                  <a:pt x="2799" y="35"/>
                </a:lnTo>
                <a:lnTo>
                  <a:pt x="2712" y="79"/>
                </a:lnTo>
                <a:lnTo>
                  <a:pt x="2478" y="232"/>
                </a:lnTo>
                <a:lnTo>
                  <a:pt x="2392" y="279"/>
                </a:lnTo>
                <a:lnTo>
                  <a:pt x="2328" y="308"/>
                </a:lnTo>
                <a:lnTo>
                  <a:pt x="2290" y="315"/>
                </a:lnTo>
                <a:lnTo>
                  <a:pt x="2234" y="313"/>
                </a:lnTo>
                <a:lnTo>
                  <a:pt x="2067" y="282"/>
                </a:lnTo>
                <a:lnTo>
                  <a:pt x="1825" y="219"/>
                </a:lnTo>
                <a:lnTo>
                  <a:pt x="1510" y="124"/>
                </a:lnTo>
                <a:lnTo>
                  <a:pt x="1323" y="71"/>
                </a:lnTo>
                <a:lnTo>
                  <a:pt x="1155" y="33"/>
                </a:lnTo>
                <a:lnTo>
                  <a:pt x="1009" y="10"/>
                </a:lnTo>
                <a:lnTo>
                  <a:pt x="888" y="0"/>
                </a:lnTo>
                <a:lnTo>
                  <a:pt x="766" y="10"/>
                </a:lnTo>
                <a:lnTo>
                  <a:pt x="617" y="34"/>
                </a:lnTo>
                <a:lnTo>
                  <a:pt x="231" y="128"/>
                </a:lnTo>
                <a:lnTo>
                  <a:pt x="2" y="207"/>
                </a:lnTo>
                <a:lnTo>
                  <a:pt x="0" y="208"/>
                </a:lnTo>
                <a:lnTo>
                  <a:pt x="0" y="432"/>
                </a:lnTo>
                <a:lnTo>
                  <a:pt x="2" y="432"/>
                </a:lnTo>
                <a:lnTo>
                  <a:pt x="114" y="415"/>
                </a:lnTo>
                <a:lnTo>
                  <a:pt x="231" y="411"/>
                </a:lnTo>
                <a:lnTo>
                  <a:pt x="267" y="620"/>
                </a:lnTo>
                <a:lnTo>
                  <a:pt x="298" y="859"/>
                </a:lnTo>
                <a:lnTo>
                  <a:pt x="301" y="964"/>
                </a:lnTo>
                <a:lnTo>
                  <a:pt x="294" y="1001"/>
                </a:lnTo>
                <a:lnTo>
                  <a:pt x="281" y="1026"/>
                </a:lnTo>
                <a:lnTo>
                  <a:pt x="262" y="1041"/>
                </a:lnTo>
                <a:lnTo>
                  <a:pt x="239" y="1045"/>
                </a:lnTo>
                <a:lnTo>
                  <a:pt x="210" y="1040"/>
                </a:lnTo>
                <a:lnTo>
                  <a:pt x="174" y="1022"/>
                </a:lnTo>
                <a:lnTo>
                  <a:pt x="43" y="958"/>
                </a:lnTo>
                <a:lnTo>
                  <a:pt x="0" y="942"/>
                </a:lnTo>
                <a:lnTo>
                  <a:pt x="0" y="1180"/>
                </a:lnTo>
                <a:lnTo>
                  <a:pt x="51" y="1202"/>
                </a:lnTo>
                <a:lnTo>
                  <a:pt x="197" y="1287"/>
                </a:lnTo>
                <a:lnTo>
                  <a:pt x="309" y="1337"/>
                </a:lnTo>
                <a:lnTo>
                  <a:pt x="386" y="1352"/>
                </a:lnTo>
                <a:lnTo>
                  <a:pt x="410" y="1345"/>
                </a:lnTo>
                <a:lnTo>
                  <a:pt x="425" y="1331"/>
                </a:lnTo>
                <a:lnTo>
                  <a:pt x="566" y="1076"/>
                </a:lnTo>
                <a:lnTo>
                  <a:pt x="613" y="1119"/>
                </a:lnTo>
                <a:lnTo>
                  <a:pt x="638" y="1172"/>
                </a:lnTo>
                <a:lnTo>
                  <a:pt x="670" y="1233"/>
                </a:lnTo>
                <a:lnTo>
                  <a:pt x="734" y="1304"/>
                </a:lnTo>
                <a:lnTo>
                  <a:pt x="711" y="1437"/>
                </a:lnTo>
                <a:lnTo>
                  <a:pt x="682" y="1551"/>
                </a:lnTo>
                <a:lnTo>
                  <a:pt x="647" y="1650"/>
                </a:lnTo>
                <a:lnTo>
                  <a:pt x="605" y="1731"/>
                </a:lnTo>
                <a:lnTo>
                  <a:pt x="572" y="1809"/>
                </a:lnTo>
                <a:lnTo>
                  <a:pt x="548" y="1902"/>
                </a:lnTo>
                <a:lnTo>
                  <a:pt x="540" y="2008"/>
                </a:lnTo>
                <a:lnTo>
                  <a:pt x="540" y="2128"/>
                </a:lnTo>
                <a:lnTo>
                  <a:pt x="288" y="2208"/>
                </a:lnTo>
                <a:lnTo>
                  <a:pt x="174" y="2234"/>
                </a:lnTo>
                <a:lnTo>
                  <a:pt x="38" y="2238"/>
                </a:lnTo>
                <a:lnTo>
                  <a:pt x="0" y="2234"/>
                </a:lnTo>
                <a:close/>
              </a:path>
            </a:pathLst>
          </a:custGeom>
          <a:solidFill>
            <a:schemeClr val="tx1"/>
          </a:solidFill>
          <a:ln w="9525">
            <a:noFill/>
            <a:round/>
            <a:headEnd/>
            <a:tailEnd/>
          </a:ln>
        </p:spPr>
        <p:txBody>
          <a:bodyPr/>
          <a:lstStyle/>
          <a:p>
            <a:endParaRPr lang="en-US"/>
          </a:p>
        </p:txBody>
      </p:sp>
      <p:sp>
        <p:nvSpPr>
          <p:cNvPr id="23594" name="Freeform 667"/>
          <p:cNvSpPr>
            <a:spLocks noChangeAspect="1"/>
          </p:cNvSpPr>
          <p:nvPr/>
        </p:nvSpPr>
        <p:spPr bwMode="auto">
          <a:xfrm>
            <a:off x="971550" y="4670425"/>
            <a:ext cx="104775" cy="233363"/>
          </a:xfrm>
          <a:custGeom>
            <a:avLst/>
            <a:gdLst>
              <a:gd name="T0" fmla="*/ 104775 w 866"/>
              <a:gd name="T1" fmla="*/ 24821 h 2106"/>
              <a:gd name="T2" fmla="*/ 104775 w 866"/>
              <a:gd name="T3" fmla="*/ 0 h 2106"/>
              <a:gd name="T4" fmla="*/ 79973 w 866"/>
              <a:gd name="T5" fmla="*/ 10527 h 2106"/>
              <a:gd name="T6" fmla="*/ 58074 w 866"/>
              <a:gd name="T7" fmla="*/ 22827 h 2106"/>
              <a:gd name="T8" fmla="*/ 38958 w 866"/>
              <a:gd name="T9" fmla="*/ 37010 h 2106"/>
              <a:gd name="T10" fmla="*/ 30973 w 866"/>
              <a:gd name="T11" fmla="*/ 44988 h 2106"/>
              <a:gd name="T12" fmla="*/ 23714 w 866"/>
              <a:gd name="T13" fmla="*/ 54185 h 2106"/>
              <a:gd name="T14" fmla="*/ 17543 w 866"/>
              <a:gd name="T15" fmla="*/ 64047 h 2106"/>
              <a:gd name="T16" fmla="*/ 12341 w 866"/>
              <a:gd name="T17" fmla="*/ 75128 h 2106"/>
              <a:gd name="T18" fmla="*/ 7864 w 866"/>
              <a:gd name="T19" fmla="*/ 86985 h 2106"/>
              <a:gd name="T20" fmla="*/ 4356 w 866"/>
              <a:gd name="T21" fmla="*/ 100060 h 2106"/>
              <a:gd name="T22" fmla="*/ 0 w 866"/>
              <a:gd name="T23" fmla="*/ 128760 h 2106"/>
              <a:gd name="T24" fmla="*/ 242 w 866"/>
              <a:gd name="T25" fmla="*/ 145049 h 2106"/>
              <a:gd name="T26" fmla="*/ 2904 w 866"/>
              <a:gd name="T27" fmla="*/ 161227 h 2106"/>
              <a:gd name="T28" fmla="*/ 8227 w 866"/>
              <a:gd name="T29" fmla="*/ 176961 h 2106"/>
              <a:gd name="T30" fmla="*/ 16091 w 866"/>
              <a:gd name="T31" fmla="*/ 192253 h 2106"/>
              <a:gd name="T32" fmla="*/ 26617 w 866"/>
              <a:gd name="T33" fmla="*/ 205772 h 2106"/>
              <a:gd name="T34" fmla="*/ 39321 w 866"/>
              <a:gd name="T35" fmla="*/ 216298 h 2106"/>
              <a:gd name="T36" fmla="*/ 46338 w 866"/>
              <a:gd name="T37" fmla="*/ 220731 h 2106"/>
              <a:gd name="T38" fmla="*/ 54081 w 866"/>
              <a:gd name="T39" fmla="*/ 224277 h 2106"/>
              <a:gd name="T40" fmla="*/ 62308 w 866"/>
              <a:gd name="T41" fmla="*/ 227158 h 2106"/>
              <a:gd name="T42" fmla="*/ 71020 w 866"/>
              <a:gd name="T43" fmla="*/ 229374 h 2106"/>
              <a:gd name="T44" fmla="*/ 87595 w 866"/>
              <a:gd name="T45" fmla="*/ 232033 h 2106"/>
              <a:gd name="T46" fmla="*/ 102476 w 866"/>
              <a:gd name="T47" fmla="*/ 233363 h 2106"/>
              <a:gd name="T48" fmla="*/ 104775 w 866"/>
              <a:gd name="T49" fmla="*/ 233252 h 2106"/>
              <a:gd name="T50" fmla="*/ 104775 w 866"/>
              <a:gd name="T51" fmla="*/ 224498 h 2106"/>
              <a:gd name="T52" fmla="*/ 86869 w 866"/>
              <a:gd name="T53" fmla="*/ 222615 h 2106"/>
              <a:gd name="T54" fmla="*/ 67269 w 866"/>
              <a:gd name="T55" fmla="*/ 217961 h 2106"/>
              <a:gd name="T56" fmla="*/ 58921 w 866"/>
              <a:gd name="T57" fmla="*/ 214636 h 2106"/>
              <a:gd name="T58" fmla="*/ 51057 w 866"/>
              <a:gd name="T59" fmla="*/ 210536 h 2106"/>
              <a:gd name="T60" fmla="*/ 43918 w 866"/>
              <a:gd name="T61" fmla="*/ 205772 h 2106"/>
              <a:gd name="T62" fmla="*/ 37748 w 866"/>
              <a:gd name="T63" fmla="*/ 200342 h 2106"/>
              <a:gd name="T64" fmla="*/ 32304 w 866"/>
              <a:gd name="T65" fmla="*/ 194137 h 2106"/>
              <a:gd name="T66" fmla="*/ 27706 w 866"/>
              <a:gd name="T67" fmla="*/ 187488 h 2106"/>
              <a:gd name="T68" fmla="*/ 23714 w 866"/>
              <a:gd name="T69" fmla="*/ 180175 h 2106"/>
              <a:gd name="T70" fmla="*/ 20568 w 866"/>
              <a:gd name="T71" fmla="*/ 171864 h 2106"/>
              <a:gd name="T72" fmla="*/ 16696 w 866"/>
              <a:gd name="T73" fmla="*/ 153581 h 2106"/>
              <a:gd name="T74" fmla="*/ 15607 w 866"/>
              <a:gd name="T75" fmla="*/ 132749 h 2106"/>
              <a:gd name="T76" fmla="*/ 17785 w 866"/>
              <a:gd name="T77" fmla="*/ 113800 h 2106"/>
              <a:gd name="T78" fmla="*/ 23593 w 866"/>
              <a:gd name="T79" fmla="*/ 95295 h 2106"/>
              <a:gd name="T80" fmla="*/ 32546 w 866"/>
              <a:gd name="T81" fmla="*/ 76569 h 2106"/>
              <a:gd name="T82" fmla="*/ 44765 w 866"/>
              <a:gd name="T83" fmla="*/ 58064 h 2106"/>
              <a:gd name="T84" fmla="*/ 52388 w 866"/>
              <a:gd name="T85" fmla="*/ 49753 h 2106"/>
              <a:gd name="T86" fmla="*/ 60857 w 866"/>
              <a:gd name="T87" fmla="*/ 42661 h 2106"/>
              <a:gd name="T88" fmla="*/ 70536 w 866"/>
              <a:gd name="T89" fmla="*/ 36456 h 2106"/>
              <a:gd name="T90" fmla="*/ 80941 w 866"/>
              <a:gd name="T91" fmla="*/ 31470 h 2106"/>
              <a:gd name="T92" fmla="*/ 92676 w 866"/>
              <a:gd name="T93" fmla="*/ 27591 h 2106"/>
              <a:gd name="T94" fmla="*/ 104775 w 866"/>
              <a:gd name="T95" fmla="*/ 24821 h 2106"/>
              <a:gd name="T96" fmla="*/ 104775 w 866"/>
              <a:gd name="T97" fmla="*/ 24821 h 2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66" h="2106">
                <a:moveTo>
                  <a:pt x="866" y="224"/>
                </a:moveTo>
                <a:lnTo>
                  <a:pt x="866" y="0"/>
                </a:lnTo>
                <a:lnTo>
                  <a:pt x="661" y="95"/>
                </a:lnTo>
                <a:lnTo>
                  <a:pt x="480" y="206"/>
                </a:lnTo>
                <a:lnTo>
                  <a:pt x="322" y="334"/>
                </a:lnTo>
                <a:lnTo>
                  <a:pt x="256" y="406"/>
                </a:lnTo>
                <a:lnTo>
                  <a:pt x="196" y="489"/>
                </a:lnTo>
                <a:lnTo>
                  <a:pt x="145" y="578"/>
                </a:lnTo>
                <a:lnTo>
                  <a:pt x="102" y="678"/>
                </a:lnTo>
                <a:lnTo>
                  <a:pt x="65" y="785"/>
                </a:lnTo>
                <a:lnTo>
                  <a:pt x="36" y="903"/>
                </a:lnTo>
                <a:lnTo>
                  <a:pt x="0" y="1162"/>
                </a:lnTo>
                <a:lnTo>
                  <a:pt x="2" y="1309"/>
                </a:lnTo>
                <a:lnTo>
                  <a:pt x="24" y="1455"/>
                </a:lnTo>
                <a:lnTo>
                  <a:pt x="68" y="1597"/>
                </a:lnTo>
                <a:lnTo>
                  <a:pt x="133" y="1735"/>
                </a:lnTo>
                <a:lnTo>
                  <a:pt x="220" y="1857"/>
                </a:lnTo>
                <a:lnTo>
                  <a:pt x="325" y="1952"/>
                </a:lnTo>
                <a:lnTo>
                  <a:pt x="383" y="1992"/>
                </a:lnTo>
                <a:lnTo>
                  <a:pt x="447" y="2024"/>
                </a:lnTo>
                <a:lnTo>
                  <a:pt x="515" y="2050"/>
                </a:lnTo>
                <a:lnTo>
                  <a:pt x="587" y="2070"/>
                </a:lnTo>
                <a:lnTo>
                  <a:pt x="724" y="2094"/>
                </a:lnTo>
                <a:lnTo>
                  <a:pt x="847" y="2106"/>
                </a:lnTo>
                <a:lnTo>
                  <a:pt x="866" y="2105"/>
                </a:lnTo>
                <a:lnTo>
                  <a:pt x="866" y="2026"/>
                </a:lnTo>
                <a:lnTo>
                  <a:pt x="718" y="2009"/>
                </a:lnTo>
                <a:lnTo>
                  <a:pt x="556" y="1967"/>
                </a:lnTo>
                <a:lnTo>
                  <a:pt x="487" y="1937"/>
                </a:lnTo>
                <a:lnTo>
                  <a:pt x="422" y="1900"/>
                </a:lnTo>
                <a:lnTo>
                  <a:pt x="363" y="1857"/>
                </a:lnTo>
                <a:lnTo>
                  <a:pt x="312" y="1808"/>
                </a:lnTo>
                <a:lnTo>
                  <a:pt x="267" y="1752"/>
                </a:lnTo>
                <a:lnTo>
                  <a:pt x="229" y="1692"/>
                </a:lnTo>
                <a:lnTo>
                  <a:pt x="196" y="1626"/>
                </a:lnTo>
                <a:lnTo>
                  <a:pt x="170" y="1551"/>
                </a:lnTo>
                <a:lnTo>
                  <a:pt x="138" y="1386"/>
                </a:lnTo>
                <a:lnTo>
                  <a:pt x="129" y="1198"/>
                </a:lnTo>
                <a:lnTo>
                  <a:pt x="147" y="1027"/>
                </a:lnTo>
                <a:lnTo>
                  <a:pt x="195" y="860"/>
                </a:lnTo>
                <a:lnTo>
                  <a:pt x="269" y="691"/>
                </a:lnTo>
                <a:lnTo>
                  <a:pt x="370" y="524"/>
                </a:lnTo>
                <a:lnTo>
                  <a:pt x="433" y="449"/>
                </a:lnTo>
                <a:lnTo>
                  <a:pt x="503" y="385"/>
                </a:lnTo>
                <a:lnTo>
                  <a:pt x="583" y="329"/>
                </a:lnTo>
                <a:lnTo>
                  <a:pt x="669" y="284"/>
                </a:lnTo>
                <a:lnTo>
                  <a:pt x="766" y="249"/>
                </a:lnTo>
                <a:lnTo>
                  <a:pt x="866" y="224"/>
                </a:lnTo>
                <a:close/>
              </a:path>
            </a:pathLst>
          </a:custGeom>
          <a:solidFill>
            <a:schemeClr val="tx1"/>
          </a:solidFill>
          <a:ln w="9525">
            <a:noFill/>
            <a:round/>
            <a:headEnd/>
            <a:tailEnd/>
          </a:ln>
        </p:spPr>
        <p:txBody>
          <a:bodyPr/>
          <a:lstStyle/>
          <a:p>
            <a:endParaRPr lang="en-US"/>
          </a:p>
        </p:txBody>
      </p:sp>
      <p:sp>
        <p:nvSpPr>
          <p:cNvPr id="23595" name="Freeform 668"/>
          <p:cNvSpPr>
            <a:spLocks noChangeAspect="1"/>
          </p:cNvSpPr>
          <p:nvPr/>
        </p:nvSpPr>
        <p:spPr bwMode="auto">
          <a:xfrm>
            <a:off x="1008063" y="4741863"/>
            <a:ext cx="68262" cy="80962"/>
          </a:xfrm>
          <a:custGeom>
            <a:avLst/>
            <a:gdLst>
              <a:gd name="T0" fmla="*/ 68262 w 564"/>
              <a:gd name="T1" fmla="*/ 35748 h 727"/>
              <a:gd name="T2" fmla="*/ 68262 w 564"/>
              <a:gd name="T3" fmla="*/ 9243 h 727"/>
              <a:gd name="T4" fmla="*/ 57248 w 564"/>
              <a:gd name="T5" fmla="*/ 5457 h 727"/>
              <a:gd name="T6" fmla="*/ 41151 w 564"/>
              <a:gd name="T7" fmla="*/ 1782 h 727"/>
              <a:gd name="T8" fmla="*/ 25417 w 564"/>
              <a:gd name="T9" fmla="*/ 0 h 727"/>
              <a:gd name="T10" fmla="*/ 20091 w 564"/>
              <a:gd name="T11" fmla="*/ 1448 h 727"/>
              <a:gd name="T12" fmla="*/ 15734 w 564"/>
              <a:gd name="T13" fmla="*/ 5791 h 727"/>
              <a:gd name="T14" fmla="*/ 12950 w 564"/>
              <a:gd name="T15" fmla="*/ 12918 h 727"/>
              <a:gd name="T16" fmla="*/ 11498 w 564"/>
              <a:gd name="T17" fmla="*/ 23052 h 727"/>
              <a:gd name="T18" fmla="*/ 11256 w 564"/>
              <a:gd name="T19" fmla="*/ 33632 h 727"/>
              <a:gd name="T20" fmla="*/ 9804 w 564"/>
              <a:gd name="T21" fmla="*/ 41873 h 727"/>
              <a:gd name="T22" fmla="*/ 7988 w 564"/>
              <a:gd name="T23" fmla="*/ 48332 h 727"/>
              <a:gd name="T24" fmla="*/ 5689 w 564"/>
              <a:gd name="T25" fmla="*/ 53010 h 727"/>
              <a:gd name="T26" fmla="*/ 2179 w 564"/>
              <a:gd name="T27" fmla="*/ 58355 h 727"/>
              <a:gd name="T28" fmla="*/ 121 w 564"/>
              <a:gd name="T29" fmla="*/ 62921 h 727"/>
              <a:gd name="T30" fmla="*/ 0 w 564"/>
              <a:gd name="T31" fmla="*/ 66485 h 727"/>
              <a:gd name="T32" fmla="*/ 1331 w 564"/>
              <a:gd name="T33" fmla="*/ 69157 h 727"/>
              <a:gd name="T34" fmla="*/ 3873 w 564"/>
              <a:gd name="T35" fmla="*/ 69603 h 727"/>
              <a:gd name="T36" fmla="*/ 6536 w 564"/>
              <a:gd name="T37" fmla="*/ 67710 h 727"/>
              <a:gd name="T38" fmla="*/ 9077 w 564"/>
              <a:gd name="T39" fmla="*/ 63255 h 727"/>
              <a:gd name="T40" fmla="*/ 11498 w 564"/>
              <a:gd name="T41" fmla="*/ 56350 h 727"/>
              <a:gd name="T42" fmla="*/ 12587 w 564"/>
              <a:gd name="T43" fmla="*/ 54569 h 727"/>
              <a:gd name="T44" fmla="*/ 14766 w 564"/>
              <a:gd name="T45" fmla="*/ 53566 h 727"/>
              <a:gd name="T46" fmla="*/ 21665 w 564"/>
              <a:gd name="T47" fmla="*/ 54569 h 727"/>
              <a:gd name="T48" fmla="*/ 26022 w 564"/>
              <a:gd name="T49" fmla="*/ 57019 h 727"/>
              <a:gd name="T50" fmla="*/ 26990 w 564"/>
              <a:gd name="T51" fmla="*/ 60248 h 727"/>
              <a:gd name="T52" fmla="*/ 24933 w 564"/>
              <a:gd name="T53" fmla="*/ 63923 h 727"/>
              <a:gd name="T54" fmla="*/ 19486 w 564"/>
              <a:gd name="T55" fmla="*/ 68155 h 727"/>
              <a:gd name="T56" fmla="*/ 9077 w 564"/>
              <a:gd name="T57" fmla="*/ 75617 h 727"/>
              <a:gd name="T58" fmla="*/ 7020 w 564"/>
              <a:gd name="T59" fmla="*/ 78067 h 727"/>
              <a:gd name="T60" fmla="*/ 6778 w 564"/>
              <a:gd name="T61" fmla="*/ 79514 h 727"/>
              <a:gd name="T62" fmla="*/ 8109 w 564"/>
              <a:gd name="T63" fmla="*/ 80851 h 727"/>
              <a:gd name="T64" fmla="*/ 10288 w 564"/>
              <a:gd name="T65" fmla="*/ 80962 h 727"/>
              <a:gd name="T66" fmla="*/ 16702 w 564"/>
              <a:gd name="T67" fmla="*/ 78512 h 727"/>
              <a:gd name="T68" fmla="*/ 24327 w 564"/>
              <a:gd name="T69" fmla="*/ 74057 h 727"/>
              <a:gd name="T70" fmla="*/ 33284 w 564"/>
              <a:gd name="T71" fmla="*/ 70271 h 727"/>
              <a:gd name="T72" fmla="*/ 41393 w 564"/>
              <a:gd name="T73" fmla="*/ 66039 h 727"/>
              <a:gd name="T74" fmla="*/ 44177 w 564"/>
              <a:gd name="T75" fmla="*/ 63366 h 727"/>
              <a:gd name="T76" fmla="*/ 45750 w 564"/>
              <a:gd name="T77" fmla="*/ 60360 h 727"/>
              <a:gd name="T78" fmla="*/ 44540 w 564"/>
              <a:gd name="T79" fmla="*/ 54123 h 727"/>
              <a:gd name="T80" fmla="*/ 39214 w 564"/>
              <a:gd name="T81" fmla="*/ 42207 h 727"/>
              <a:gd name="T82" fmla="*/ 34615 w 564"/>
              <a:gd name="T83" fmla="*/ 29957 h 727"/>
              <a:gd name="T84" fmla="*/ 34010 w 564"/>
              <a:gd name="T85" fmla="*/ 25837 h 727"/>
              <a:gd name="T86" fmla="*/ 34978 w 564"/>
              <a:gd name="T87" fmla="*/ 23052 h 727"/>
              <a:gd name="T88" fmla="*/ 36794 w 564"/>
              <a:gd name="T89" fmla="*/ 22273 h 727"/>
              <a:gd name="T90" fmla="*/ 40304 w 564"/>
              <a:gd name="T91" fmla="*/ 22941 h 727"/>
              <a:gd name="T92" fmla="*/ 52044 w 564"/>
              <a:gd name="T93" fmla="*/ 28064 h 727"/>
              <a:gd name="T94" fmla="*/ 64873 w 564"/>
              <a:gd name="T95" fmla="*/ 34746 h 727"/>
              <a:gd name="T96" fmla="*/ 68262 w 564"/>
              <a:gd name="T97" fmla="*/ 35748 h 727"/>
              <a:gd name="T98" fmla="*/ 68262 w 564"/>
              <a:gd name="T99" fmla="*/ 35748 h 7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4" h="727">
                <a:moveTo>
                  <a:pt x="564" y="321"/>
                </a:moveTo>
                <a:lnTo>
                  <a:pt x="564" y="83"/>
                </a:lnTo>
                <a:lnTo>
                  <a:pt x="473" y="49"/>
                </a:lnTo>
                <a:lnTo>
                  <a:pt x="340" y="16"/>
                </a:lnTo>
                <a:lnTo>
                  <a:pt x="210" y="0"/>
                </a:lnTo>
                <a:lnTo>
                  <a:pt x="166" y="13"/>
                </a:lnTo>
                <a:lnTo>
                  <a:pt x="130" y="52"/>
                </a:lnTo>
                <a:lnTo>
                  <a:pt x="107" y="116"/>
                </a:lnTo>
                <a:lnTo>
                  <a:pt x="95" y="207"/>
                </a:lnTo>
                <a:lnTo>
                  <a:pt x="93" y="302"/>
                </a:lnTo>
                <a:lnTo>
                  <a:pt x="81" y="376"/>
                </a:lnTo>
                <a:lnTo>
                  <a:pt x="66" y="434"/>
                </a:lnTo>
                <a:lnTo>
                  <a:pt x="47" y="476"/>
                </a:lnTo>
                <a:lnTo>
                  <a:pt x="18" y="524"/>
                </a:lnTo>
                <a:lnTo>
                  <a:pt x="1" y="565"/>
                </a:lnTo>
                <a:lnTo>
                  <a:pt x="0" y="597"/>
                </a:lnTo>
                <a:lnTo>
                  <a:pt x="11" y="621"/>
                </a:lnTo>
                <a:lnTo>
                  <a:pt x="32" y="625"/>
                </a:lnTo>
                <a:lnTo>
                  <a:pt x="54" y="608"/>
                </a:lnTo>
                <a:lnTo>
                  <a:pt x="75" y="568"/>
                </a:lnTo>
                <a:lnTo>
                  <a:pt x="95" y="506"/>
                </a:lnTo>
                <a:lnTo>
                  <a:pt x="104" y="490"/>
                </a:lnTo>
                <a:lnTo>
                  <a:pt x="122" y="481"/>
                </a:lnTo>
                <a:lnTo>
                  <a:pt x="179" y="490"/>
                </a:lnTo>
                <a:lnTo>
                  <a:pt x="215" y="512"/>
                </a:lnTo>
                <a:lnTo>
                  <a:pt x="223" y="541"/>
                </a:lnTo>
                <a:lnTo>
                  <a:pt x="206" y="574"/>
                </a:lnTo>
                <a:lnTo>
                  <a:pt x="161" y="612"/>
                </a:lnTo>
                <a:lnTo>
                  <a:pt x="75" y="679"/>
                </a:lnTo>
                <a:lnTo>
                  <a:pt x="58" y="701"/>
                </a:lnTo>
                <a:lnTo>
                  <a:pt x="56" y="714"/>
                </a:lnTo>
                <a:lnTo>
                  <a:pt x="67" y="726"/>
                </a:lnTo>
                <a:lnTo>
                  <a:pt x="85" y="727"/>
                </a:lnTo>
                <a:lnTo>
                  <a:pt x="138" y="705"/>
                </a:lnTo>
                <a:lnTo>
                  <a:pt x="201" y="665"/>
                </a:lnTo>
                <a:lnTo>
                  <a:pt x="275" y="631"/>
                </a:lnTo>
                <a:lnTo>
                  <a:pt x="342" y="593"/>
                </a:lnTo>
                <a:lnTo>
                  <a:pt x="365" y="569"/>
                </a:lnTo>
                <a:lnTo>
                  <a:pt x="378" y="542"/>
                </a:lnTo>
                <a:lnTo>
                  <a:pt x="368" y="486"/>
                </a:lnTo>
                <a:lnTo>
                  <a:pt x="324" y="379"/>
                </a:lnTo>
                <a:lnTo>
                  <a:pt x="286" y="269"/>
                </a:lnTo>
                <a:lnTo>
                  <a:pt x="281" y="232"/>
                </a:lnTo>
                <a:lnTo>
                  <a:pt x="289" y="207"/>
                </a:lnTo>
                <a:lnTo>
                  <a:pt x="304" y="200"/>
                </a:lnTo>
                <a:lnTo>
                  <a:pt x="333" y="206"/>
                </a:lnTo>
                <a:lnTo>
                  <a:pt x="430" y="252"/>
                </a:lnTo>
                <a:lnTo>
                  <a:pt x="536" y="312"/>
                </a:lnTo>
                <a:lnTo>
                  <a:pt x="564" y="321"/>
                </a:lnTo>
                <a:close/>
              </a:path>
            </a:pathLst>
          </a:custGeom>
          <a:solidFill>
            <a:schemeClr val="tx1"/>
          </a:solidFill>
          <a:ln w="9525">
            <a:noFill/>
            <a:round/>
            <a:headEnd/>
            <a:tailEnd/>
          </a:ln>
        </p:spPr>
        <p:txBody>
          <a:bodyPr/>
          <a:lstStyle/>
          <a:p>
            <a:endParaRPr lang="en-US"/>
          </a:p>
        </p:txBody>
      </p:sp>
      <p:sp>
        <p:nvSpPr>
          <p:cNvPr id="23596" name="Freeform 669"/>
          <p:cNvSpPr>
            <a:spLocks noChangeAspect="1"/>
          </p:cNvSpPr>
          <p:nvPr/>
        </p:nvSpPr>
        <p:spPr bwMode="auto">
          <a:xfrm>
            <a:off x="971550" y="4646613"/>
            <a:ext cx="612775" cy="258762"/>
          </a:xfrm>
          <a:custGeom>
            <a:avLst/>
            <a:gdLst>
              <a:gd name="T0" fmla="*/ 372690 w 5097"/>
              <a:gd name="T1" fmla="*/ 34686 h 2335"/>
              <a:gd name="T2" fmla="*/ 402025 w 5097"/>
              <a:gd name="T3" fmla="*/ 25710 h 2335"/>
              <a:gd name="T4" fmla="*/ 465743 w 5097"/>
              <a:gd name="T5" fmla="*/ 1551 h 2335"/>
              <a:gd name="T6" fmla="*/ 508181 w 5097"/>
              <a:gd name="T7" fmla="*/ 17731 h 2335"/>
              <a:gd name="T8" fmla="*/ 504334 w 5097"/>
              <a:gd name="T9" fmla="*/ 36238 h 2335"/>
              <a:gd name="T10" fmla="*/ 507460 w 5097"/>
              <a:gd name="T11" fmla="*/ 48871 h 2335"/>
              <a:gd name="T12" fmla="*/ 523450 w 5097"/>
              <a:gd name="T13" fmla="*/ 79125 h 2335"/>
              <a:gd name="T14" fmla="*/ 519843 w 5097"/>
              <a:gd name="T15" fmla="*/ 91426 h 2335"/>
              <a:gd name="T16" fmla="*/ 489907 w 5097"/>
              <a:gd name="T17" fmla="*/ 102507 h 2335"/>
              <a:gd name="T18" fmla="*/ 469830 w 5097"/>
              <a:gd name="T19" fmla="*/ 133648 h 2335"/>
              <a:gd name="T20" fmla="*/ 531144 w 5097"/>
              <a:gd name="T21" fmla="*/ 211553 h 2335"/>
              <a:gd name="T22" fmla="*/ 559276 w 5097"/>
              <a:gd name="T23" fmla="*/ 231057 h 2335"/>
              <a:gd name="T24" fmla="*/ 585364 w 5097"/>
              <a:gd name="T25" fmla="*/ 223189 h 2335"/>
              <a:gd name="T26" fmla="*/ 612775 w 5097"/>
              <a:gd name="T27" fmla="*/ 244134 h 2335"/>
              <a:gd name="T28" fmla="*/ 579594 w 5097"/>
              <a:gd name="T29" fmla="*/ 240477 h 2335"/>
              <a:gd name="T30" fmla="*/ 596545 w 5097"/>
              <a:gd name="T31" fmla="*/ 246572 h 2335"/>
              <a:gd name="T32" fmla="*/ 547494 w 5097"/>
              <a:gd name="T33" fmla="*/ 246129 h 2335"/>
              <a:gd name="T34" fmla="*/ 494476 w 5097"/>
              <a:gd name="T35" fmla="*/ 211221 h 2335"/>
              <a:gd name="T36" fmla="*/ 449513 w 5097"/>
              <a:gd name="T37" fmla="*/ 180524 h 2335"/>
              <a:gd name="T38" fmla="*/ 423184 w 5097"/>
              <a:gd name="T39" fmla="*/ 146170 h 2335"/>
              <a:gd name="T40" fmla="*/ 367160 w 5097"/>
              <a:gd name="T41" fmla="*/ 142402 h 2335"/>
              <a:gd name="T42" fmla="*/ 344558 w 5097"/>
              <a:gd name="T43" fmla="*/ 155700 h 2335"/>
              <a:gd name="T44" fmla="*/ 334940 w 5097"/>
              <a:gd name="T45" fmla="*/ 183516 h 2335"/>
              <a:gd name="T46" fmla="*/ 346602 w 5097"/>
              <a:gd name="T47" fmla="*/ 232941 h 2335"/>
              <a:gd name="T48" fmla="*/ 352252 w 5097"/>
              <a:gd name="T49" fmla="*/ 240699 h 2335"/>
              <a:gd name="T50" fmla="*/ 365597 w 5097"/>
              <a:gd name="T51" fmla="*/ 240144 h 2335"/>
              <a:gd name="T52" fmla="*/ 373652 w 5097"/>
              <a:gd name="T53" fmla="*/ 242028 h 2335"/>
              <a:gd name="T54" fmla="*/ 398418 w 5097"/>
              <a:gd name="T55" fmla="*/ 251670 h 2335"/>
              <a:gd name="T56" fmla="*/ 362952 w 5097"/>
              <a:gd name="T57" fmla="*/ 257875 h 2335"/>
              <a:gd name="T58" fmla="*/ 338427 w 5097"/>
              <a:gd name="T59" fmla="*/ 256324 h 2335"/>
              <a:gd name="T60" fmla="*/ 323519 w 5097"/>
              <a:gd name="T61" fmla="*/ 230282 h 2335"/>
              <a:gd name="T62" fmla="*/ 292502 w 5097"/>
              <a:gd name="T63" fmla="*/ 153041 h 2335"/>
              <a:gd name="T64" fmla="*/ 310415 w 5097"/>
              <a:gd name="T65" fmla="*/ 110486 h 2335"/>
              <a:gd name="T66" fmla="*/ 285649 w 5097"/>
              <a:gd name="T67" fmla="*/ 134423 h 2335"/>
              <a:gd name="T68" fmla="*/ 254872 w 5097"/>
              <a:gd name="T69" fmla="*/ 123120 h 2335"/>
              <a:gd name="T70" fmla="*/ 223374 w 5097"/>
              <a:gd name="T71" fmla="*/ 98629 h 2335"/>
              <a:gd name="T72" fmla="*/ 234074 w 5097"/>
              <a:gd name="T73" fmla="*/ 121679 h 2335"/>
              <a:gd name="T74" fmla="*/ 237079 w 5097"/>
              <a:gd name="T75" fmla="*/ 147722 h 2335"/>
              <a:gd name="T76" fmla="*/ 198367 w 5097"/>
              <a:gd name="T77" fmla="*/ 217648 h 2335"/>
              <a:gd name="T78" fmla="*/ 244292 w 5097"/>
              <a:gd name="T79" fmla="*/ 212329 h 2335"/>
              <a:gd name="T80" fmla="*/ 195001 w 5097"/>
              <a:gd name="T81" fmla="*/ 231501 h 2335"/>
              <a:gd name="T82" fmla="*/ 229385 w 5097"/>
              <a:gd name="T83" fmla="*/ 228065 h 2335"/>
              <a:gd name="T84" fmla="*/ 251145 w 5097"/>
              <a:gd name="T85" fmla="*/ 246572 h 2335"/>
              <a:gd name="T86" fmla="*/ 250544 w 5097"/>
              <a:gd name="T87" fmla="*/ 252889 h 2335"/>
              <a:gd name="T88" fmla="*/ 221330 w 5097"/>
              <a:gd name="T89" fmla="*/ 252002 h 2335"/>
              <a:gd name="T90" fmla="*/ 181055 w 5097"/>
              <a:gd name="T91" fmla="*/ 248567 h 2335"/>
              <a:gd name="T92" fmla="*/ 167951 w 5097"/>
              <a:gd name="T93" fmla="*/ 242139 h 2335"/>
              <a:gd name="T94" fmla="*/ 101829 w 5097"/>
              <a:gd name="T95" fmla="*/ 256435 h 2335"/>
              <a:gd name="T96" fmla="*/ 53740 w 5097"/>
              <a:gd name="T97" fmla="*/ 247348 h 2335"/>
              <a:gd name="T98" fmla="*/ 15990 w 5097"/>
              <a:gd name="T99" fmla="*/ 215321 h 2335"/>
              <a:gd name="T100" fmla="*/ 0 w 5097"/>
              <a:gd name="T101" fmla="*/ 151822 h 2335"/>
              <a:gd name="T102" fmla="*/ 17432 w 5097"/>
              <a:gd name="T103" fmla="*/ 87104 h 2335"/>
              <a:gd name="T104" fmla="*/ 57707 w 5097"/>
              <a:gd name="T105" fmla="*/ 45879 h 2335"/>
              <a:gd name="T106" fmla="*/ 178290 w 5097"/>
              <a:gd name="T107" fmla="*/ 3768 h 2335"/>
              <a:gd name="T108" fmla="*/ 242970 w 5097"/>
              <a:gd name="T109" fmla="*/ 3657 h 23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097" h="2335">
                <a:moveTo>
                  <a:pt x="2376" y="124"/>
                </a:moveTo>
                <a:lnTo>
                  <a:pt x="2691" y="219"/>
                </a:lnTo>
                <a:lnTo>
                  <a:pt x="2933" y="282"/>
                </a:lnTo>
                <a:lnTo>
                  <a:pt x="3100" y="313"/>
                </a:lnTo>
                <a:lnTo>
                  <a:pt x="3156" y="315"/>
                </a:lnTo>
                <a:lnTo>
                  <a:pt x="3194" y="308"/>
                </a:lnTo>
                <a:lnTo>
                  <a:pt x="3258" y="279"/>
                </a:lnTo>
                <a:lnTo>
                  <a:pt x="3344" y="232"/>
                </a:lnTo>
                <a:lnTo>
                  <a:pt x="3578" y="79"/>
                </a:lnTo>
                <a:lnTo>
                  <a:pt x="3665" y="35"/>
                </a:lnTo>
                <a:lnTo>
                  <a:pt x="3765" y="14"/>
                </a:lnTo>
                <a:lnTo>
                  <a:pt x="3874" y="14"/>
                </a:lnTo>
                <a:lnTo>
                  <a:pt x="3996" y="35"/>
                </a:lnTo>
                <a:lnTo>
                  <a:pt x="4138" y="92"/>
                </a:lnTo>
                <a:lnTo>
                  <a:pt x="4207" y="136"/>
                </a:lnTo>
                <a:lnTo>
                  <a:pt x="4227" y="160"/>
                </a:lnTo>
                <a:lnTo>
                  <a:pt x="4234" y="182"/>
                </a:lnTo>
                <a:lnTo>
                  <a:pt x="4227" y="271"/>
                </a:lnTo>
                <a:lnTo>
                  <a:pt x="4214" y="303"/>
                </a:lnTo>
                <a:lnTo>
                  <a:pt x="4195" y="327"/>
                </a:lnTo>
                <a:lnTo>
                  <a:pt x="4178" y="349"/>
                </a:lnTo>
                <a:lnTo>
                  <a:pt x="4175" y="375"/>
                </a:lnTo>
                <a:lnTo>
                  <a:pt x="4189" y="407"/>
                </a:lnTo>
                <a:lnTo>
                  <a:pt x="4221" y="441"/>
                </a:lnTo>
                <a:lnTo>
                  <a:pt x="4324" y="520"/>
                </a:lnTo>
                <a:lnTo>
                  <a:pt x="4367" y="564"/>
                </a:lnTo>
                <a:lnTo>
                  <a:pt x="4368" y="619"/>
                </a:lnTo>
                <a:lnTo>
                  <a:pt x="4354" y="714"/>
                </a:lnTo>
                <a:lnTo>
                  <a:pt x="4363" y="790"/>
                </a:lnTo>
                <a:lnTo>
                  <a:pt x="4363" y="813"/>
                </a:lnTo>
                <a:lnTo>
                  <a:pt x="4350" y="826"/>
                </a:lnTo>
                <a:lnTo>
                  <a:pt x="4324" y="825"/>
                </a:lnTo>
                <a:lnTo>
                  <a:pt x="4282" y="811"/>
                </a:lnTo>
                <a:lnTo>
                  <a:pt x="4242" y="816"/>
                </a:lnTo>
                <a:lnTo>
                  <a:pt x="4177" y="855"/>
                </a:lnTo>
                <a:lnTo>
                  <a:pt x="4075" y="925"/>
                </a:lnTo>
                <a:lnTo>
                  <a:pt x="4001" y="956"/>
                </a:lnTo>
                <a:lnTo>
                  <a:pt x="3882" y="970"/>
                </a:lnTo>
                <a:lnTo>
                  <a:pt x="3888" y="1102"/>
                </a:lnTo>
                <a:lnTo>
                  <a:pt x="3908" y="1206"/>
                </a:lnTo>
                <a:lnTo>
                  <a:pt x="3941" y="1283"/>
                </a:lnTo>
                <a:lnTo>
                  <a:pt x="3988" y="1331"/>
                </a:lnTo>
                <a:lnTo>
                  <a:pt x="4252" y="1700"/>
                </a:lnTo>
                <a:lnTo>
                  <a:pt x="4418" y="1909"/>
                </a:lnTo>
                <a:lnTo>
                  <a:pt x="4494" y="1989"/>
                </a:lnTo>
                <a:lnTo>
                  <a:pt x="4565" y="2049"/>
                </a:lnTo>
                <a:lnTo>
                  <a:pt x="4609" y="2074"/>
                </a:lnTo>
                <a:lnTo>
                  <a:pt x="4652" y="2085"/>
                </a:lnTo>
                <a:lnTo>
                  <a:pt x="4690" y="2082"/>
                </a:lnTo>
                <a:lnTo>
                  <a:pt x="4723" y="2066"/>
                </a:lnTo>
                <a:lnTo>
                  <a:pt x="4793" y="2027"/>
                </a:lnTo>
                <a:lnTo>
                  <a:pt x="4869" y="2014"/>
                </a:lnTo>
                <a:lnTo>
                  <a:pt x="4940" y="2024"/>
                </a:lnTo>
                <a:lnTo>
                  <a:pt x="5004" y="2060"/>
                </a:lnTo>
                <a:lnTo>
                  <a:pt x="5057" y="2121"/>
                </a:lnTo>
                <a:lnTo>
                  <a:pt x="5097" y="2203"/>
                </a:lnTo>
                <a:lnTo>
                  <a:pt x="5045" y="2213"/>
                </a:lnTo>
                <a:lnTo>
                  <a:pt x="4947" y="2146"/>
                </a:lnTo>
                <a:lnTo>
                  <a:pt x="4853" y="2157"/>
                </a:lnTo>
                <a:lnTo>
                  <a:pt x="4821" y="2170"/>
                </a:lnTo>
                <a:lnTo>
                  <a:pt x="4799" y="2185"/>
                </a:lnTo>
                <a:lnTo>
                  <a:pt x="4919" y="2201"/>
                </a:lnTo>
                <a:lnTo>
                  <a:pt x="4951" y="2213"/>
                </a:lnTo>
                <a:lnTo>
                  <a:pt x="4962" y="2225"/>
                </a:lnTo>
                <a:lnTo>
                  <a:pt x="4892" y="2239"/>
                </a:lnTo>
                <a:lnTo>
                  <a:pt x="4814" y="2248"/>
                </a:lnTo>
                <a:lnTo>
                  <a:pt x="4631" y="2238"/>
                </a:lnTo>
                <a:lnTo>
                  <a:pt x="4554" y="2221"/>
                </a:lnTo>
                <a:lnTo>
                  <a:pt x="4470" y="2185"/>
                </a:lnTo>
                <a:lnTo>
                  <a:pt x="4381" y="2129"/>
                </a:lnTo>
                <a:lnTo>
                  <a:pt x="4287" y="2053"/>
                </a:lnTo>
                <a:lnTo>
                  <a:pt x="4113" y="1906"/>
                </a:lnTo>
                <a:lnTo>
                  <a:pt x="3979" y="1810"/>
                </a:lnTo>
                <a:lnTo>
                  <a:pt x="3877" y="1750"/>
                </a:lnTo>
                <a:lnTo>
                  <a:pt x="3798" y="1688"/>
                </a:lnTo>
                <a:lnTo>
                  <a:pt x="3739" y="1629"/>
                </a:lnTo>
                <a:lnTo>
                  <a:pt x="3706" y="1569"/>
                </a:lnTo>
                <a:lnTo>
                  <a:pt x="3673" y="1502"/>
                </a:lnTo>
                <a:lnTo>
                  <a:pt x="3631" y="1438"/>
                </a:lnTo>
                <a:lnTo>
                  <a:pt x="3520" y="1319"/>
                </a:lnTo>
                <a:lnTo>
                  <a:pt x="3247" y="1313"/>
                </a:lnTo>
                <a:lnTo>
                  <a:pt x="3140" y="1308"/>
                </a:lnTo>
                <a:lnTo>
                  <a:pt x="3076" y="1291"/>
                </a:lnTo>
                <a:lnTo>
                  <a:pt x="3054" y="1285"/>
                </a:lnTo>
                <a:lnTo>
                  <a:pt x="3027" y="1290"/>
                </a:lnTo>
                <a:lnTo>
                  <a:pt x="2948" y="1327"/>
                </a:lnTo>
                <a:lnTo>
                  <a:pt x="2904" y="1358"/>
                </a:lnTo>
                <a:lnTo>
                  <a:pt x="2866" y="1405"/>
                </a:lnTo>
                <a:lnTo>
                  <a:pt x="2834" y="1458"/>
                </a:lnTo>
                <a:lnTo>
                  <a:pt x="2806" y="1524"/>
                </a:lnTo>
                <a:lnTo>
                  <a:pt x="2791" y="1587"/>
                </a:lnTo>
                <a:lnTo>
                  <a:pt x="2786" y="1656"/>
                </a:lnTo>
                <a:lnTo>
                  <a:pt x="2791" y="1730"/>
                </a:lnTo>
                <a:lnTo>
                  <a:pt x="2806" y="1810"/>
                </a:lnTo>
                <a:lnTo>
                  <a:pt x="2859" y="2001"/>
                </a:lnTo>
                <a:lnTo>
                  <a:pt x="2883" y="2102"/>
                </a:lnTo>
                <a:lnTo>
                  <a:pt x="2891" y="2136"/>
                </a:lnTo>
                <a:lnTo>
                  <a:pt x="2902" y="2159"/>
                </a:lnTo>
                <a:lnTo>
                  <a:pt x="2916" y="2172"/>
                </a:lnTo>
                <a:lnTo>
                  <a:pt x="2930" y="2172"/>
                </a:lnTo>
                <a:lnTo>
                  <a:pt x="3019" y="2132"/>
                </a:lnTo>
                <a:lnTo>
                  <a:pt x="3058" y="2125"/>
                </a:lnTo>
                <a:lnTo>
                  <a:pt x="3133" y="2141"/>
                </a:lnTo>
                <a:lnTo>
                  <a:pt x="3041" y="2167"/>
                </a:lnTo>
                <a:lnTo>
                  <a:pt x="2986" y="2200"/>
                </a:lnTo>
                <a:lnTo>
                  <a:pt x="2992" y="2201"/>
                </a:lnTo>
                <a:lnTo>
                  <a:pt x="3022" y="2194"/>
                </a:lnTo>
                <a:lnTo>
                  <a:pt x="3108" y="2184"/>
                </a:lnTo>
                <a:lnTo>
                  <a:pt x="3213" y="2200"/>
                </a:lnTo>
                <a:lnTo>
                  <a:pt x="3281" y="2222"/>
                </a:lnTo>
                <a:lnTo>
                  <a:pt x="3313" y="2252"/>
                </a:lnTo>
                <a:lnTo>
                  <a:pt x="3314" y="2271"/>
                </a:lnTo>
                <a:lnTo>
                  <a:pt x="3305" y="2289"/>
                </a:lnTo>
                <a:lnTo>
                  <a:pt x="3257" y="2331"/>
                </a:lnTo>
                <a:lnTo>
                  <a:pt x="3113" y="2320"/>
                </a:lnTo>
                <a:lnTo>
                  <a:pt x="3019" y="2327"/>
                </a:lnTo>
                <a:lnTo>
                  <a:pt x="2947" y="2335"/>
                </a:lnTo>
                <a:lnTo>
                  <a:pt x="2886" y="2335"/>
                </a:lnTo>
                <a:lnTo>
                  <a:pt x="2849" y="2328"/>
                </a:lnTo>
                <a:lnTo>
                  <a:pt x="2815" y="2313"/>
                </a:lnTo>
                <a:lnTo>
                  <a:pt x="2754" y="2251"/>
                </a:lnTo>
                <a:lnTo>
                  <a:pt x="2730" y="2214"/>
                </a:lnTo>
                <a:lnTo>
                  <a:pt x="2715" y="2164"/>
                </a:lnTo>
                <a:lnTo>
                  <a:pt x="2691" y="2078"/>
                </a:lnTo>
                <a:lnTo>
                  <a:pt x="2649" y="1956"/>
                </a:lnTo>
                <a:lnTo>
                  <a:pt x="2587" y="1807"/>
                </a:lnTo>
                <a:lnTo>
                  <a:pt x="2507" y="1595"/>
                </a:lnTo>
                <a:lnTo>
                  <a:pt x="2433" y="1381"/>
                </a:lnTo>
                <a:lnTo>
                  <a:pt x="2401" y="1234"/>
                </a:lnTo>
                <a:lnTo>
                  <a:pt x="2412" y="1195"/>
                </a:lnTo>
                <a:lnTo>
                  <a:pt x="2444" y="1144"/>
                </a:lnTo>
                <a:lnTo>
                  <a:pt x="2582" y="997"/>
                </a:lnTo>
                <a:lnTo>
                  <a:pt x="2494" y="1062"/>
                </a:lnTo>
                <a:lnTo>
                  <a:pt x="2437" y="1133"/>
                </a:lnTo>
                <a:lnTo>
                  <a:pt x="2399" y="1191"/>
                </a:lnTo>
                <a:lnTo>
                  <a:pt x="2376" y="1213"/>
                </a:lnTo>
                <a:lnTo>
                  <a:pt x="2287" y="1209"/>
                </a:lnTo>
                <a:lnTo>
                  <a:pt x="2215" y="1192"/>
                </a:lnTo>
                <a:lnTo>
                  <a:pt x="2160" y="1159"/>
                </a:lnTo>
                <a:lnTo>
                  <a:pt x="2120" y="1111"/>
                </a:lnTo>
                <a:lnTo>
                  <a:pt x="2034" y="992"/>
                </a:lnTo>
                <a:lnTo>
                  <a:pt x="1912" y="855"/>
                </a:lnTo>
                <a:lnTo>
                  <a:pt x="1879" y="871"/>
                </a:lnTo>
                <a:lnTo>
                  <a:pt x="1858" y="890"/>
                </a:lnTo>
                <a:lnTo>
                  <a:pt x="1849" y="912"/>
                </a:lnTo>
                <a:lnTo>
                  <a:pt x="1855" y="940"/>
                </a:lnTo>
                <a:lnTo>
                  <a:pt x="1912" y="1040"/>
                </a:lnTo>
                <a:lnTo>
                  <a:pt x="1947" y="1098"/>
                </a:lnTo>
                <a:lnTo>
                  <a:pt x="1970" y="1159"/>
                </a:lnTo>
                <a:lnTo>
                  <a:pt x="1983" y="1220"/>
                </a:lnTo>
                <a:lnTo>
                  <a:pt x="1983" y="1278"/>
                </a:lnTo>
                <a:lnTo>
                  <a:pt x="1972" y="1333"/>
                </a:lnTo>
                <a:lnTo>
                  <a:pt x="1941" y="1409"/>
                </a:lnTo>
                <a:lnTo>
                  <a:pt x="1821" y="1635"/>
                </a:lnTo>
                <a:lnTo>
                  <a:pt x="1693" y="1872"/>
                </a:lnTo>
                <a:lnTo>
                  <a:pt x="1650" y="1964"/>
                </a:lnTo>
                <a:lnTo>
                  <a:pt x="1622" y="2036"/>
                </a:lnTo>
                <a:lnTo>
                  <a:pt x="1847" y="1965"/>
                </a:lnTo>
                <a:lnTo>
                  <a:pt x="1983" y="1921"/>
                </a:lnTo>
                <a:lnTo>
                  <a:pt x="2032" y="1916"/>
                </a:lnTo>
                <a:lnTo>
                  <a:pt x="2020" y="1929"/>
                </a:lnTo>
                <a:lnTo>
                  <a:pt x="1984" y="1950"/>
                </a:lnTo>
                <a:lnTo>
                  <a:pt x="1842" y="2005"/>
                </a:lnTo>
                <a:lnTo>
                  <a:pt x="1622" y="2089"/>
                </a:lnTo>
                <a:lnTo>
                  <a:pt x="1734" y="2085"/>
                </a:lnTo>
                <a:lnTo>
                  <a:pt x="1793" y="2074"/>
                </a:lnTo>
                <a:lnTo>
                  <a:pt x="1847" y="2063"/>
                </a:lnTo>
                <a:lnTo>
                  <a:pt x="1908" y="2058"/>
                </a:lnTo>
                <a:lnTo>
                  <a:pt x="1951" y="2086"/>
                </a:lnTo>
                <a:lnTo>
                  <a:pt x="2019" y="2151"/>
                </a:lnTo>
                <a:lnTo>
                  <a:pt x="2077" y="2206"/>
                </a:lnTo>
                <a:lnTo>
                  <a:pt x="2089" y="2225"/>
                </a:lnTo>
                <a:lnTo>
                  <a:pt x="2070" y="2231"/>
                </a:lnTo>
                <a:lnTo>
                  <a:pt x="2071" y="2246"/>
                </a:lnTo>
                <a:lnTo>
                  <a:pt x="2084" y="2266"/>
                </a:lnTo>
                <a:lnTo>
                  <a:pt x="2084" y="2282"/>
                </a:lnTo>
                <a:lnTo>
                  <a:pt x="1968" y="2299"/>
                </a:lnTo>
                <a:lnTo>
                  <a:pt x="1951" y="2307"/>
                </a:lnTo>
                <a:lnTo>
                  <a:pt x="1957" y="2318"/>
                </a:lnTo>
                <a:lnTo>
                  <a:pt x="1841" y="2274"/>
                </a:lnTo>
                <a:lnTo>
                  <a:pt x="1749" y="2260"/>
                </a:lnTo>
                <a:lnTo>
                  <a:pt x="1675" y="2257"/>
                </a:lnTo>
                <a:lnTo>
                  <a:pt x="1622" y="2246"/>
                </a:lnTo>
                <a:lnTo>
                  <a:pt x="1506" y="2243"/>
                </a:lnTo>
                <a:lnTo>
                  <a:pt x="1471" y="2232"/>
                </a:lnTo>
                <a:lnTo>
                  <a:pt x="1455" y="2216"/>
                </a:lnTo>
                <a:lnTo>
                  <a:pt x="1431" y="2188"/>
                </a:lnTo>
                <a:lnTo>
                  <a:pt x="1397" y="2185"/>
                </a:lnTo>
                <a:lnTo>
                  <a:pt x="1221" y="2231"/>
                </a:lnTo>
                <a:lnTo>
                  <a:pt x="1049" y="2287"/>
                </a:lnTo>
                <a:lnTo>
                  <a:pt x="955" y="2308"/>
                </a:lnTo>
                <a:lnTo>
                  <a:pt x="847" y="2314"/>
                </a:lnTo>
                <a:lnTo>
                  <a:pt x="724" y="2302"/>
                </a:lnTo>
                <a:lnTo>
                  <a:pt x="587" y="2278"/>
                </a:lnTo>
                <a:lnTo>
                  <a:pt x="515" y="2258"/>
                </a:lnTo>
                <a:lnTo>
                  <a:pt x="447" y="2232"/>
                </a:lnTo>
                <a:lnTo>
                  <a:pt x="383" y="2200"/>
                </a:lnTo>
                <a:lnTo>
                  <a:pt x="325" y="2160"/>
                </a:lnTo>
                <a:lnTo>
                  <a:pt x="220" y="2065"/>
                </a:lnTo>
                <a:lnTo>
                  <a:pt x="133" y="1943"/>
                </a:lnTo>
                <a:lnTo>
                  <a:pt x="68" y="1805"/>
                </a:lnTo>
                <a:lnTo>
                  <a:pt x="24" y="1663"/>
                </a:lnTo>
                <a:lnTo>
                  <a:pt x="2" y="1517"/>
                </a:lnTo>
                <a:lnTo>
                  <a:pt x="0" y="1370"/>
                </a:lnTo>
                <a:lnTo>
                  <a:pt x="36" y="1111"/>
                </a:lnTo>
                <a:lnTo>
                  <a:pt x="65" y="993"/>
                </a:lnTo>
                <a:lnTo>
                  <a:pt x="102" y="886"/>
                </a:lnTo>
                <a:lnTo>
                  <a:pt x="145" y="786"/>
                </a:lnTo>
                <a:lnTo>
                  <a:pt x="196" y="697"/>
                </a:lnTo>
                <a:lnTo>
                  <a:pt x="256" y="614"/>
                </a:lnTo>
                <a:lnTo>
                  <a:pt x="322" y="542"/>
                </a:lnTo>
                <a:lnTo>
                  <a:pt x="480" y="414"/>
                </a:lnTo>
                <a:lnTo>
                  <a:pt x="661" y="303"/>
                </a:lnTo>
                <a:lnTo>
                  <a:pt x="868" y="207"/>
                </a:lnTo>
                <a:lnTo>
                  <a:pt x="1097" y="128"/>
                </a:lnTo>
                <a:lnTo>
                  <a:pt x="1483" y="34"/>
                </a:lnTo>
                <a:lnTo>
                  <a:pt x="1632" y="10"/>
                </a:lnTo>
                <a:lnTo>
                  <a:pt x="1754" y="0"/>
                </a:lnTo>
                <a:lnTo>
                  <a:pt x="1875" y="10"/>
                </a:lnTo>
                <a:lnTo>
                  <a:pt x="2021" y="33"/>
                </a:lnTo>
                <a:lnTo>
                  <a:pt x="2189" y="71"/>
                </a:lnTo>
                <a:lnTo>
                  <a:pt x="2376" y="124"/>
                </a:lnTo>
              </a:path>
            </a:pathLst>
          </a:custGeom>
          <a:noFill/>
          <a:ln w="1588">
            <a:solidFill>
              <a:srgbClr val="000000"/>
            </a:solidFill>
            <a:prstDash val="solid"/>
            <a:round/>
            <a:headEnd/>
            <a:tailEnd/>
          </a:ln>
        </p:spPr>
        <p:txBody>
          <a:bodyPr/>
          <a:lstStyle/>
          <a:p>
            <a:endParaRPr lang="en-US"/>
          </a:p>
        </p:txBody>
      </p:sp>
      <p:sp>
        <p:nvSpPr>
          <p:cNvPr id="23597" name="Freeform 670"/>
          <p:cNvSpPr>
            <a:spLocks noChangeAspect="1"/>
          </p:cNvSpPr>
          <p:nvPr/>
        </p:nvSpPr>
        <p:spPr bwMode="auto">
          <a:xfrm>
            <a:off x="985838" y="4692650"/>
            <a:ext cx="177800" cy="203200"/>
          </a:xfrm>
          <a:custGeom>
            <a:avLst/>
            <a:gdLst>
              <a:gd name="T0" fmla="*/ 110113 w 1471"/>
              <a:gd name="T1" fmla="*/ 202755 h 1827"/>
              <a:gd name="T2" fmla="*/ 154351 w 1471"/>
              <a:gd name="T3" fmla="*/ 190966 h 1827"/>
              <a:gd name="T4" fmla="*/ 155318 w 1471"/>
              <a:gd name="T5" fmla="*/ 165830 h 1827"/>
              <a:gd name="T6" fmla="*/ 162208 w 1471"/>
              <a:gd name="T7" fmla="*/ 146811 h 1827"/>
              <a:gd name="T8" fmla="*/ 171515 w 1471"/>
              <a:gd name="T9" fmla="*/ 126791 h 1827"/>
              <a:gd name="T10" fmla="*/ 177800 w 1471"/>
              <a:gd name="T11" fmla="*/ 99320 h 1827"/>
              <a:gd name="T12" fmla="*/ 166196 w 1471"/>
              <a:gd name="T13" fmla="*/ 84639 h 1827"/>
              <a:gd name="T14" fmla="*/ 157494 w 1471"/>
              <a:gd name="T15" fmla="*/ 73962 h 1827"/>
              <a:gd name="T16" fmla="*/ 138638 w 1471"/>
              <a:gd name="T17" fmla="*/ 103880 h 1827"/>
              <a:gd name="T18" fmla="*/ 126430 w 1471"/>
              <a:gd name="T19" fmla="*/ 102990 h 1827"/>
              <a:gd name="T20" fmla="*/ 95246 w 1471"/>
              <a:gd name="T21" fmla="*/ 87975 h 1827"/>
              <a:gd name="T22" fmla="*/ 72885 w 1471"/>
              <a:gd name="T23" fmla="*/ 77854 h 1827"/>
              <a:gd name="T24" fmla="*/ 57655 w 1471"/>
              <a:gd name="T25" fmla="*/ 72071 h 1827"/>
              <a:gd name="T26" fmla="*/ 54875 w 1471"/>
              <a:gd name="T27" fmla="*/ 75630 h 1827"/>
              <a:gd name="T28" fmla="*/ 60072 w 1471"/>
              <a:gd name="T29" fmla="*/ 91979 h 1827"/>
              <a:gd name="T30" fmla="*/ 66599 w 1471"/>
              <a:gd name="T31" fmla="*/ 110108 h 1827"/>
              <a:gd name="T32" fmla="*/ 62248 w 1471"/>
              <a:gd name="T33" fmla="*/ 115781 h 1827"/>
              <a:gd name="T34" fmla="*/ 45205 w 1471"/>
              <a:gd name="T35" fmla="*/ 123789 h 1827"/>
              <a:gd name="T36" fmla="*/ 31185 w 1471"/>
              <a:gd name="T37" fmla="*/ 130684 h 1827"/>
              <a:gd name="T38" fmla="*/ 27679 w 1471"/>
              <a:gd name="T39" fmla="*/ 129238 h 1827"/>
              <a:gd name="T40" fmla="*/ 29976 w 1471"/>
              <a:gd name="T41" fmla="*/ 125346 h 1827"/>
              <a:gd name="T42" fmla="*/ 45810 w 1471"/>
              <a:gd name="T43" fmla="*/ 113667 h 1827"/>
              <a:gd name="T44" fmla="*/ 46898 w 1471"/>
              <a:gd name="T45" fmla="*/ 106772 h 1827"/>
              <a:gd name="T46" fmla="*/ 35657 w 1471"/>
              <a:gd name="T47" fmla="*/ 103324 h 1827"/>
              <a:gd name="T48" fmla="*/ 32393 w 1471"/>
              <a:gd name="T49" fmla="*/ 106104 h 1827"/>
              <a:gd name="T50" fmla="*/ 27438 w 1471"/>
              <a:gd name="T51" fmla="*/ 117449 h 1827"/>
              <a:gd name="T52" fmla="*/ 22240 w 1471"/>
              <a:gd name="T53" fmla="*/ 118895 h 1827"/>
              <a:gd name="T54" fmla="*/ 21031 w 1471"/>
              <a:gd name="T55" fmla="*/ 112666 h 1827"/>
              <a:gd name="T56" fmla="*/ 26591 w 1471"/>
              <a:gd name="T57" fmla="*/ 102768 h 1827"/>
              <a:gd name="T58" fmla="*/ 30701 w 1471"/>
              <a:gd name="T59" fmla="*/ 91646 h 1827"/>
              <a:gd name="T60" fmla="*/ 32393 w 1471"/>
              <a:gd name="T61" fmla="*/ 72849 h 1827"/>
              <a:gd name="T62" fmla="*/ 36624 w 1471"/>
              <a:gd name="T63" fmla="*/ 55610 h 1827"/>
              <a:gd name="T64" fmla="*/ 46293 w 1471"/>
              <a:gd name="T65" fmla="*/ 49827 h 1827"/>
              <a:gd name="T66" fmla="*/ 78082 w 1471"/>
              <a:gd name="T67" fmla="*/ 55277 h 1827"/>
              <a:gd name="T68" fmla="*/ 110113 w 1471"/>
              <a:gd name="T69" fmla="*/ 67956 h 1827"/>
              <a:gd name="T70" fmla="*/ 117969 w 1471"/>
              <a:gd name="T71" fmla="*/ 70514 h 1827"/>
              <a:gd name="T72" fmla="*/ 123046 w 1471"/>
              <a:gd name="T73" fmla="*/ 68401 h 1827"/>
              <a:gd name="T74" fmla="*/ 125463 w 1471"/>
              <a:gd name="T75" fmla="*/ 61505 h 1827"/>
              <a:gd name="T76" fmla="*/ 121354 w 1471"/>
              <a:gd name="T77" fmla="*/ 23245 h 1827"/>
              <a:gd name="T78" fmla="*/ 102861 w 1471"/>
              <a:gd name="T79" fmla="*/ 445 h 1827"/>
              <a:gd name="T80" fmla="*/ 76994 w 1471"/>
              <a:gd name="T81" fmla="*/ 5116 h 1827"/>
              <a:gd name="T82" fmla="*/ 54875 w 1471"/>
              <a:gd name="T83" fmla="*/ 14014 h 1827"/>
              <a:gd name="T84" fmla="*/ 36745 w 1471"/>
              <a:gd name="T85" fmla="*/ 27360 h 1827"/>
              <a:gd name="T86" fmla="*/ 16922 w 1471"/>
              <a:gd name="T87" fmla="*/ 54276 h 1827"/>
              <a:gd name="T88" fmla="*/ 2176 w 1471"/>
              <a:gd name="T89" fmla="*/ 91646 h 1827"/>
              <a:gd name="T90" fmla="*/ 1088 w 1471"/>
              <a:gd name="T91" fmla="*/ 131574 h 1827"/>
              <a:gd name="T92" fmla="*/ 8098 w 1471"/>
              <a:gd name="T93" fmla="*/ 158267 h 1827"/>
              <a:gd name="T94" fmla="*/ 16680 w 1471"/>
              <a:gd name="T95" fmla="*/ 172281 h 1827"/>
              <a:gd name="T96" fmla="*/ 28284 w 1471"/>
              <a:gd name="T97" fmla="*/ 183959 h 1827"/>
              <a:gd name="T98" fmla="*/ 43272 w 1471"/>
              <a:gd name="T99" fmla="*/ 192856 h 1827"/>
              <a:gd name="T100" fmla="*/ 71193 w 1471"/>
              <a:gd name="T101" fmla="*/ 200864 h 1827"/>
              <a:gd name="T102" fmla="*/ 93674 w 1471"/>
              <a:gd name="T103" fmla="*/ 203200 h 18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71" h="1827">
                <a:moveTo>
                  <a:pt x="775" y="1827"/>
                </a:moveTo>
                <a:lnTo>
                  <a:pt x="911" y="1823"/>
                </a:lnTo>
                <a:lnTo>
                  <a:pt x="1025" y="1797"/>
                </a:lnTo>
                <a:lnTo>
                  <a:pt x="1277" y="1717"/>
                </a:lnTo>
                <a:lnTo>
                  <a:pt x="1277" y="1597"/>
                </a:lnTo>
                <a:lnTo>
                  <a:pt x="1285" y="1491"/>
                </a:lnTo>
                <a:lnTo>
                  <a:pt x="1309" y="1398"/>
                </a:lnTo>
                <a:lnTo>
                  <a:pt x="1342" y="1320"/>
                </a:lnTo>
                <a:lnTo>
                  <a:pt x="1384" y="1239"/>
                </a:lnTo>
                <a:lnTo>
                  <a:pt x="1419" y="1140"/>
                </a:lnTo>
                <a:lnTo>
                  <a:pt x="1448" y="1026"/>
                </a:lnTo>
                <a:lnTo>
                  <a:pt x="1471" y="893"/>
                </a:lnTo>
                <a:lnTo>
                  <a:pt x="1407" y="822"/>
                </a:lnTo>
                <a:lnTo>
                  <a:pt x="1375" y="761"/>
                </a:lnTo>
                <a:lnTo>
                  <a:pt x="1350" y="708"/>
                </a:lnTo>
                <a:lnTo>
                  <a:pt x="1303" y="665"/>
                </a:lnTo>
                <a:lnTo>
                  <a:pt x="1162" y="920"/>
                </a:lnTo>
                <a:lnTo>
                  <a:pt x="1147" y="934"/>
                </a:lnTo>
                <a:lnTo>
                  <a:pt x="1123" y="941"/>
                </a:lnTo>
                <a:lnTo>
                  <a:pt x="1046" y="926"/>
                </a:lnTo>
                <a:lnTo>
                  <a:pt x="934" y="876"/>
                </a:lnTo>
                <a:lnTo>
                  <a:pt x="788" y="791"/>
                </a:lnTo>
                <a:lnTo>
                  <a:pt x="709" y="760"/>
                </a:lnTo>
                <a:lnTo>
                  <a:pt x="603" y="700"/>
                </a:lnTo>
                <a:lnTo>
                  <a:pt x="506" y="654"/>
                </a:lnTo>
                <a:lnTo>
                  <a:pt x="477" y="648"/>
                </a:lnTo>
                <a:lnTo>
                  <a:pt x="462" y="655"/>
                </a:lnTo>
                <a:lnTo>
                  <a:pt x="454" y="680"/>
                </a:lnTo>
                <a:lnTo>
                  <a:pt x="459" y="717"/>
                </a:lnTo>
                <a:lnTo>
                  <a:pt x="497" y="827"/>
                </a:lnTo>
                <a:lnTo>
                  <a:pt x="541" y="934"/>
                </a:lnTo>
                <a:lnTo>
                  <a:pt x="551" y="990"/>
                </a:lnTo>
                <a:lnTo>
                  <a:pt x="538" y="1017"/>
                </a:lnTo>
                <a:lnTo>
                  <a:pt x="515" y="1041"/>
                </a:lnTo>
                <a:lnTo>
                  <a:pt x="448" y="1079"/>
                </a:lnTo>
                <a:lnTo>
                  <a:pt x="374" y="1113"/>
                </a:lnTo>
                <a:lnTo>
                  <a:pt x="311" y="1153"/>
                </a:lnTo>
                <a:lnTo>
                  <a:pt x="258" y="1175"/>
                </a:lnTo>
                <a:lnTo>
                  <a:pt x="240" y="1174"/>
                </a:lnTo>
                <a:lnTo>
                  <a:pt x="229" y="1162"/>
                </a:lnTo>
                <a:lnTo>
                  <a:pt x="231" y="1149"/>
                </a:lnTo>
                <a:lnTo>
                  <a:pt x="248" y="1127"/>
                </a:lnTo>
                <a:lnTo>
                  <a:pt x="334" y="1060"/>
                </a:lnTo>
                <a:lnTo>
                  <a:pt x="379" y="1022"/>
                </a:lnTo>
                <a:lnTo>
                  <a:pt x="396" y="989"/>
                </a:lnTo>
                <a:lnTo>
                  <a:pt x="388" y="960"/>
                </a:lnTo>
                <a:lnTo>
                  <a:pt x="352" y="938"/>
                </a:lnTo>
                <a:lnTo>
                  <a:pt x="295" y="929"/>
                </a:lnTo>
                <a:lnTo>
                  <a:pt x="277" y="938"/>
                </a:lnTo>
                <a:lnTo>
                  <a:pt x="268" y="954"/>
                </a:lnTo>
                <a:lnTo>
                  <a:pt x="248" y="1016"/>
                </a:lnTo>
                <a:lnTo>
                  <a:pt x="227" y="1056"/>
                </a:lnTo>
                <a:lnTo>
                  <a:pt x="205" y="1073"/>
                </a:lnTo>
                <a:lnTo>
                  <a:pt x="184" y="1069"/>
                </a:lnTo>
                <a:lnTo>
                  <a:pt x="173" y="1045"/>
                </a:lnTo>
                <a:lnTo>
                  <a:pt x="174" y="1013"/>
                </a:lnTo>
                <a:lnTo>
                  <a:pt x="191" y="972"/>
                </a:lnTo>
                <a:lnTo>
                  <a:pt x="220" y="924"/>
                </a:lnTo>
                <a:lnTo>
                  <a:pt x="239" y="882"/>
                </a:lnTo>
                <a:lnTo>
                  <a:pt x="254" y="824"/>
                </a:lnTo>
                <a:lnTo>
                  <a:pt x="266" y="750"/>
                </a:lnTo>
                <a:lnTo>
                  <a:pt x="268" y="655"/>
                </a:lnTo>
                <a:lnTo>
                  <a:pt x="280" y="564"/>
                </a:lnTo>
                <a:lnTo>
                  <a:pt x="303" y="500"/>
                </a:lnTo>
                <a:lnTo>
                  <a:pt x="339" y="461"/>
                </a:lnTo>
                <a:lnTo>
                  <a:pt x="383" y="448"/>
                </a:lnTo>
                <a:lnTo>
                  <a:pt x="513" y="464"/>
                </a:lnTo>
                <a:lnTo>
                  <a:pt x="646" y="497"/>
                </a:lnTo>
                <a:lnTo>
                  <a:pt x="780" y="547"/>
                </a:lnTo>
                <a:lnTo>
                  <a:pt x="911" y="611"/>
                </a:lnTo>
                <a:lnTo>
                  <a:pt x="947" y="629"/>
                </a:lnTo>
                <a:lnTo>
                  <a:pt x="976" y="634"/>
                </a:lnTo>
                <a:lnTo>
                  <a:pt x="999" y="630"/>
                </a:lnTo>
                <a:lnTo>
                  <a:pt x="1018" y="615"/>
                </a:lnTo>
                <a:lnTo>
                  <a:pt x="1031" y="590"/>
                </a:lnTo>
                <a:lnTo>
                  <a:pt x="1038" y="553"/>
                </a:lnTo>
                <a:lnTo>
                  <a:pt x="1035" y="448"/>
                </a:lnTo>
                <a:lnTo>
                  <a:pt x="1004" y="209"/>
                </a:lnTo>
                <a:lnTo>
                  <a:pt x="968" y="0"/>
                </a:lnTo>
                <a:lnTo>
                  <a:pt x="851" y="4"/>
                </a:lnTo>
                <a:lnTo>
                  <a:pt x="739" y="21"/>
                </a:lnTo>
                <a:lnTo>
                  <a:pt x="637" y="46"/>
                </a:lnTo>
                <a:lnTo>
                  <a:pt x="540" y="81"/>
                </a:lnTo>
                <a:lnTo>
                  <a:pt x="454" y="126"/>
                </a:lnTo>
                <a:lnTo>
                  <a:pt x="374" y="182"/>
                </a:lnTo>
                <a:lnTo>
                  <a:pt x="304" y="246"/>
                </a:lnTo>
                <a:lnTo>
                  <a:pt x="241" y="321"/>
                </a:lnTo>
                <a:lnTo>
                  <a:pt x="140" y="488"/>
                </a:lnTo>
                <a:lnTo>
                  <a:pt x="66" y="657"/>
                </a:lnTo>
                <a:lnTo>
                  <a:pt x="18" y="824"/>
                </a:lnTo>
                <a:lnTo>
                  <a:pt x="0" y="995"/>
                </a:lnTo>
                <a:lnTo>
                  <a:pt x="9" y="1183"/>
                </a:lnTo>
                <a:lnTo>
                  <a:pt x="41" y="1348"/>
                </a:lnTo>
                <a:lnTo>
                  <a:pt x="67" y="1423"/>
                </a:lnTo>
                <a:lnTo>
                  <a:pt x="100" y="1489"/>
                </a:lnTo>
                <a:lnTo>
                  <a:pt x="138" y="1549"/>
                </a:lnTo>
                <a:lnTo>
                  <a:pt x="183" y="1605"/>
                </a:lnTo>
                <a:lnTo>
                  <a:pt x="234" y="1654"/>
                </a:lnTo>
                <a:lnTo>
                  <a:pt x="293" y="1697"/>
                </a:lnTo>
                <a:lnTo>
                  <a:pt x="358" y="1734"/>
                </a:lnTo>
                <a:lnTo>
                  <a:pt x="427" y="1764"/>
                </a:lnTo>
                <a:lnTo>
                  <a:pt x="589" y="1806"/>
                </a:lnTo>
                <a:lnTo>
                  <a:pt x="775" y="1827"/>
                </a:lnTo>
              </a:path>
            </a:pathLst>
          </a:custGeom>
          <a:solidFill>
            <a:schemeClr val="bg1"/>
          </a:solidFill>
          <a:ln w="1651">
            <a:solidFill>
              <a:srgbClr val="000000"/>
            </a:solidFill>
            <a:prstDash val="solid"/>
            <a:round/>
            <a:headEnd/>
            <a:tailEnd/>
          </a:ln>
        </p:spPr>
        <p:txBody>
          <a:bodyPr/>
          <a:lstStyle/>
          <a:p>
            <a:endParaRPr lang="en-US"/>
          </a:p>
        </p:txBody>
      </p:sp>
      <p:sp>
        <p:nvSpPr>
          <p:cNvPr id="23598" name="Freeform 674"/>
          <p:cNvSpPr>
            <a:spLocks/>
          </p:cNvSpPr>
          <p:nvPr/>
        </p:nvSpPr>
        <p:spPr bwMode="auto">
          <a:xfrm rot="16062665" flipH="1">
            <a:off x="3698081" y="3756819"/>
            <a:ext cx="1897063" cy="1025525"/>
          </a:xfrm>
          <a:custGeom>
            <a:avLst/>
            <a:gdLst>
              <a:gd name="T0" fmla="*/ 109206 w 608"/>
              <a:gd name="T1" fmla="*/ 1021535 h 257"/>
              <a:gd name="T2" fmla="*/ 383781 w 608"/>
              <a:gd name="T3" fmla="*/ 877881 h 257"/>
              <a:gd name="T4" fmla="*/ 274575 w 608"/>
              <a:gd name="T5" fmla="*/ 845958 h 257"/>
              <a:gd name="T6" fmla="*/ 302656 w 608"/>
              <a:gd name="T7" fmla="*/ 738218 h 257"/>
              <a:gd name="T8" fmla="*/ 383781 w 608"/>
              <a:gd name="T9" fmla="*/ 598555 h 257"/>
              <a:gd name="T10" fmla="*/ 521068 w 608"/>
              <a:gd name="T11" fmla="*/ 422979 h 257"/>
              <a:gd name="T12" fmla="*/ 686437 w 608"/>
              <a:gd name="T13" fmla="*/ 283316 h 257"/>
              <a:gd name="T14" fmla="*/ 904849 w 608"/>
              <a:gd name="T15" fmla="*/ 143653 h 257"/>
              <a:gd name="T16" fmla="*/ 1179424 w 608"/>
              <a:gd name="T17" fmla="*/ 71827 h 257"/>
              <a:gd name="T18" fmla="*/ 1316711 w 608"/>
              <a:gd name="T19" fmla="*/ 71827 h 257"/>
              <a:gd name="T20" fmla="*/ 1510162 w 608"/>
              <a:gd name="T21" fmla="*/ 71827 h 257"/>
              <a:gd name="T22" fmla="*/ 1703612 w 608"/>
              <a:gd name="T23" fmla="*/ 107740 h 257"/>
              <a:gd name="T24" fmla="*/ 1893943 w 608"/>
              <a:gd name="T25" fmla="*/ 175576 h 257"/>
              <a:gd name="T26" fmla="*/ 1703612 w 608"/>
              <a:gd name="T27" fmla="*/ 107740 h 257"/>
              <a:gd name="T28" fmla="*/ 1510162 w 608"/>
              <a:gd name="T29" fmla="*/ 35913 h 257"/>
              <a:gd name="T30" fmla="*/ 1344793 w 608"/>
              <a:gd name="T31" fmla="*/ 0 h 257"/>
              <a:gd name="T32" fmla="*/ 1179424 w 608"/>
              <a:gd name="T33" fmla="*/ 0 h 257"/>
              <a:gd name="T34" fmla="*/ 904849 w 608"/>
              <a:gd name="T35" fmla="*/ 35913 h 257"/>
              <a:gd name="T36" fmla="*/ 630274 w 608"/>
              <a:gd name="T37" fmla="*/ 143653 h 257"/>
              <a:gd name="T38" fmla="*/ 439944 w 608"/>
              <a:gd name="T39" fmla="*/ 319230 h 257"/>
              <a:gd name="T40" fmla="*/ 274575 w 608"/>
              <a:gd name="T41" fmla="*/ 458893 h 257"/>
              <a:gd name="T42" fmla="*/ 165369 w 608"/>
              <a:gd name="T43" fmla="*/ 634469 h 257"/>
              <a:gd name="T44" fmla="*/ 109206 w 608"/>
              <a:gd name="T45" fmla="*/ 774132 h 257"/>
              <a:gd name="T46" fmla="*/ 0 w 608"/>
              <a:gd name="T47" fmla="*/ 702305 h 257"/>
              <a:gd name="T48" fmla="*/ 109206 w 608"/>
              <a:gd name="T49" fmla="*/ 1021535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8" h="257">
                <a:moveTo>
                  <a:pt x="35" y="256"/>
                </a:moveTo>
                <a:lnTo>
                  <a:pt x="123" y="220"/>
                </a:lnTo>
                <a:lnTo>
                  <a:pt x="88" y="212"/>
                </a:lnTo>
                <a:lnTo>
                  <a:pt x="97" y="185"/>
                </a:lnTo>
                <a:lnTo>
                  <a:pt x="123" y="150"/>
                </a:lnTo>
                <a:lnTo>
                  <a:pt x="167" y="106"/>
                </a:lnTo>
                <a:lnTo>
                  <a:pt x="220" y="71"/>
                </a:lnTo>
                <a:lnTo>
                  <a:pt x="290" y="36"/>
                </a:lnTo>
                <a:lnTo>
                  <a:pt x="378" y="18"/>
                </a:lnTo>
                <a:lnTo>
                  <a:pt x="422" y="18"/>
                </a:lnTo>
                <a:lnTo>
                  <a:pt x="484" y="18"/>
                </a:lnTo>
                <a:lnTo>
                  <a:pt x="546" y="27"/>
                </a:lnTo>
                <a:lnTo>
                  <a:pt x="607" y="44"/>
                </a:lnTo>
                <a:lnTo>
                  <a:pt x="546" y="27"/>
                </a:lnTo>
                <a:lnTo>
                  <a:pt x="484" y="9"/>
                </a:lnTo>
                <a:lnTo>
                  <a:pt x="431" y="0"/>
                </a:lnTo>
                <a:lnTo>
                  <a:pt x="378" y="0"/>
                </a:lnTo>
                <a:lnTo>
                  <a:pt x="290" y="9"/>
                </a:lnTo>
                <a:lnTo>
                  <a:pt x="202" y="36"/>
                </a:lnTo>
                <a:lnTo>
                  <a:pt x="141" y="80"/>
                </a:lnTo>
                <a:lnTo>
                  <a:pt x="88" y="115"/>
                </a:lnTo>
                <a:lnTo>
                  <a:pt x="53" y="159"/>
                </a:lnTo>
                <a:lnTo>
                  <a:pt x="35" y="194"/>
                </a:lnTo>
                <a:lnTo>
                  <a:pt x="0" y="176"/>
                </a:lnTo>
                <a:lnTo>
                  <a:pt x="35" y="256"/>
                </a:lnTo>
              </a:path>
            </a:pathLst>
          </a:custGeom>
          <a:solidFill>
            <a:srgbClr val="FF7C80"/>
          </a:solidFill>
          <a:ln w="12700" cap="rnd" cmpd="sng">
            <a:solidFill>
              <a:srgbClr val="FF9900"/>
            </a:solidFill>
            <a:prstDash val="solid"/>
            <a:round/>
            <a:headEnd type="none" w="med" len="med"/>
            <a:tailEnd type="none" w="med" len="med"/>
          </a:ln>
          <a:effectLst/>
        </p:spPr>
        <p:txBody>
          <a:bodyPr/>
          <a:lstStyle/>
          <a:p>
            <a:endParaRPr lang="en-US"/>
          </a:p>
        </p:txBody>
      </p:sp>
      <p:sp>
        <p:nvSpPr>
          <p:cNvPr id="664" name="TextBox 663"/>
          <p:cNvSpPr txBox="1"/>
          <p:nvPr/>
        </p:nvSpPr>
        <p:spPr>
          <a:xfrm>
            <a:off x="1447800" y="381000"/>
            <a:ext cx="6553200" cy="646331"/>
          </a:xfrm>
          <a:prstGeom prst="rect">
            <a:avLst/>
          </a:prstGeom>
          <a:noFill/>
        </p:spPr>
        <p:txBody>
          <a:bodyPr wrap="square" rtlCol="0">
            <a:spAutoFit/>
          </a:bodyPr>
          <a:lstStyle/>
          <a:p>
            <a:r>
              <a:rPr lang="en-US" sz="3600" b="1">
                <a:solidFill>
                  <a:srgbClr val="000000"/>
                </a:solidFill>
                <a:latin typeface="Arial"/>
                <a:cs typeface="Arial"/>
              </a:rPr>
              <a:t>Emerging Zoonotic Diseases</a:t>
            </a:r>
          </a:p>
        </p:txBody>
      </p:sp>
    </p:spTree>
    <p:extLst>
      <p:ext uri="{BB962C8B-B14F-4D97-AF65-F5344CB8AC3E}">
        <p14:creationId xmlns:p14="http://schemas.microsoft.com/office/powerpoint/2010/main" val="1707674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Box 1"/>
          <p:cNvSpPr txBox="1"/>
          <p:nvPr/>
        </p:nvSpPr>
        <p:spPr>
          <a:xfrm>
            <a:off x="438728" y="1120637"/>
            <a:ext cx="3657022" cy="2000548"/>
          </a:xfrm>
          <a:prstGeom prst="rect">
            <a:avLst/>
          </a:prstGeom>
          <a:noFill/>
        </p:spPr>
        <p:txBody>
          <a:bodyPr wrap="square" rtlCol="0">
            <a:spAutoFit/>
          </a:bodyPr>
          <a:lstStyle/>
          <a:p>
            <a:pPr algn="ctr"/>
            <a:r>
              <a:rPr lang="en-US" sz="4400" b="1" dirty="0" err="1">
                <a:latin typeface="Arial" charset="0"/>
                <a:ea typeface="Arial" charset="0"/>
                <a:cs typeface="Arial" charset="0"/>
              </a:rPr>
              <a:t>Vectorborne</a:t>
            </a:r>
            <a:r>
              <a:rPr lang="en-US" sz="4400" b="1" dirty="0">
                <a:latin typeface="Arial" charset="0"/>
                <a:ea typeface="Arial" charset="0"/>
                <a:cs typeface="Arial" charset="0"/>
              </a:rPr>
              <a:t> Disease</a:t>
            </a:r>
          </a:p>
          <a:p>
            <a:pPr algn="ctr"/>
            <a:endParaRPr lang="en-US" sz="3600" b="1" dirty="0">
              <a:latin typeface="Arial" charset="0"/>
              <a:ea typeface="Arial" charset="0"/>
              <a:cs typeface="Arial" charset="0"/>
            </a:endParaRPr>
          </a:p>
        </p:txBody>
      </p:sp>
      <p:pic>
        <p:nvPicPr>
          <p:cNvPr id="3" name="Picture 2"/>
          <p:cNvPicPr>
            <a:picLocks noChangeAspect="1"/>
          </p:cNvPicPr>
          <p:nvPr/>
        </p:nvPicPr>
        <p:blipFill>
          <a:blip r:embed="rId3"/>
          <a:stretch>
            <a:fillRect/>
          </a:stretch>
        </p:blipFill>
        <p:spPr>
          <a:xfrm>
            <a:off x="0" y="3656076"/>
            <a:ext cx="4974443" cy="3201924"/>
          </a:xfrm>
          <a:prstGeom prst="rect">
            <a:avLst/>
          </a:prstGeom>
        </p:spPr>
      </p:pic>
      <p:pic>
        <p:nvPicPr>
          <p:cNvPr id="5" name="Picture 4"/>
          <p:cNvPicPr>
            <a:picLocks noChangeAspect="1"/>
          </p:cNvPicPr>
          <p:nvPr/>
        </p:nvPicPr>
        <p:blipFill>
          <a:blip r:embed="rId4"/>
          <a:stretch>
            <a:fillRect/>
          </a:stretch>
        </p:blipFill>
        <p:spPr>
          <a:xfrm>
            <a:off x="4974443" y="0"/>
            <a:ext cx="4169557" cy="3390900"/>
          </a:xfrm>
          <a:prstGeom prst="rect">
            <a:avLst/>
          </a:prstGeom>
        </p:spPr>
      </p:pic>
      <p:pic>
        <p:nvPicPr>
          <p:cNvPr id="6" name="Picture 5"/>
          <p:cNvPicPr>
            <a:picLocks noChangeAspect="1"/>
          </p:cNvPicPr>
          <p:nvPr/>
        </p:nvPicPr>
        <p:blipFill rotWithShape="1">
          <a:blip r:embed="rId5"/>
          <a:srcRect r="17300" b="7207"/>
          <a:stretch/>
        </p:blipFill>
        <p:spPr>
          <a:xfrm>
            <a:off x="4974444" y="3390899"/>
            <a:ext cx="4255280" cy="3467101"/>
          </a:xfrm>
          <a:prstGeom prst="rect">
            <a:avLst/>
          </a:prstGeom>
        </p:spPr>
      </p:pic>
    </p:spTree>
    <p:extLst>
      <p:ext uri="{BB962C8B-B14F-4D97-AF65-F5344CB8AC3E}">
        <p14:creationId xmlns:p14="http://schemas.microsoft.com/office/powerpoint/2010/main" val="1706129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4514" name="Picture 14" descr="ri1">
            <a:extLst>
              <a:ext uri="{FF2B5EF4-FFF2-40B4-BE49-F238E27FC236}">
                <a16:creationId xmlns:a16="http://schemas.microsoft.com/office/drawing/2014/main" xmlns="" id="{ED971B3A-ADFC-3D4D-BA8C-AE25CF0B6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37"/>
          <a:stretch>
            <a:fillRect/>
          </a:stretch>
        </p:blipFill>
        <p:spPr bwMode="auto">
          <a:xfrm>
            <a:off x="0" y="0"/>
            <a:ext cx="46720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1">
            <a:extLst>
              <a:ext uri="{FF2B5EF4-FFF2-40B4-BE49-F238E27FC236}">
                <a16:creationId xmlns:a16="http://schemas.microsoft.com/office/drawing/2014/main" xmlns="" id="{F3C94512-AB93-4F4E-B0FD-485BF2C05829}"/>
              </a:ext>
            </a:extLst>
          </p:cNvPr>
          <p:cNvSpPr txBox="1">
            <a:spLocks noChangeArrowheads="1"/>
          </p:cNvSpPr>
          <p:nvPr/>
        </p:nvSpPr>
        <p:spPr bwMode="auto">
          <a:xfrm>
            <a:off x="5010150" y="819150"/>
            <a:ext cx="3790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buNone/>
            </a:pPr>
            <a:r>
              <a:rPr lang="en-US" sz="4400" b="1" dirty="0">
                <a:latin typeface="Arial" panose="020B0604020202020204" pitchFamily="34" charset="0"/>
                <a:cs typeface="Arial" panose="020B0604020202020204" pitchFamily="34" charset="0"/>
              </a:rPr>
              <a:t>Waterborne Disease</a:t>
            </a:r>
          </a:p>
        </p:txBody>
      </p:sp>
      <p:pic>
        <p:nvPicPr>
          <p:cNvPr id="64516" name="Picture 11">
            <a:extLst>
              <a:ext uri="{FF2B5EF4-FFF2-40B4-BE49-F238E27FC236}">
                <a16:creationId xmlns:a16="http://schemas.microsoft.com/office/drawing/2014/main" xmlns="" id="{E72D092F-2600-EA42-8622-5C646E3FF8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3733800"/>
            <a:ext cx="46624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Content Placeholder 3" descr="1280px-Runoff_of_soil_&amp;_fertilizer.jpg">
            <a:extLst>
              <a:ext uri="{FF2B5EF4-FFF2-40B4-BE49-F238E27FC236}">
                <a16:creationId xmlns:a16="http://schemas.microsoft.com/office/drawing/2014/main" xmlns="" id="{8BBD35F4-6961-B34F-9C9A-B5B8717DA7E7}"/>
              </a:ext>
            </a:extLst>
          </p:cNvPr>
          <p:cNvPicPr>
            <a:picLocks noChangeAspect="1"/>
          </p:cNvPicPr>
          <p:nvPr/>
        </p:nvPicPr>
        <p:blipFill>
          <a:blip r:embed="rId5">
            <a:extLst>
              <a:ext uri="{28A0092B-C50C-407E-A947-70E740481C1C}">
                <a14:useLocalDpi xmlns:a14="http://schemas.microsoft.com/office/drawing/2010/main" val="0"/>
              </a:ext>
            </a:extLst>
          </a:blip>
          <a:srcRect l="10457" t="11491" r="4539" b="11491"/>
          <a:stretch>
            <a:fillRect/>
          </a:stretch>
        </p:blipFill>
        <p:spPr bwMode="auto">
          <a:xfrm>
            <a:off x="-17463" y="3729038"/>
            <a:ext cx="4800601"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973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417"/>
          <a:stretch/>
        </p:blipFill>
        <p:spPr>
          <a:xfrm>
            <a:off x="4858718" y="1"/>
            <a:ext cx="4285282" cy="3053232"/>
          </a:xfrm>
          <a:prstGeom prst="rect">
            <a:avLst/>
          </a:prstGeom>
        </p:spPr>
      </p:pic>
      <p:pic>
        <p:nvPicPr>
          <p:cNvPr id="5" name="Picture 4"/>
          <p:cNvPicPr>
            <a:picLocks noChangeAspect="1"/>
          </p:cNvPicPr>
          <p:nvPr/>
        </p:nvPicPr>
        <p:blipFill>
          <a:blip r:embed="rId4"/>
          <a:stretch>
            <a:fillRect/>
          </a:stretch>
        </p:blipFill>
        <p:spPr>
          <a:xfrm>
            <a:off x="-1" y="3581403"/>
            <a:ext cx="4858719" cy="3248962"/>
          </a:xfrm>
          <a:prstGeom prst="rect">
            <a:avLst/>
          </a:prstGeom>
        </p:spPr>
      </p:pic>
      <p:pic>
        <p:nvPicPr>
          <p:cNvPr id="6" name="Picture 5"/>
          <p:cNvPicPr>
            <a:picLocks noChangeAspect="1"/>
          </p:cNvPicPr>
          <p:nvPr/>
        </p:nvPicPr>
        <p:blipFill rotWithShape="1">
          <a:blip r:embed="rId5"/>
          <a:srcRect r="39584"/>
          <a:stretch/>
        </p:blipFill>
        <p:spPr>
          <a:xfrm>
            <a:off x="4858718" y="3053234"/>
            <a:ext cx="4285282" cy="3777132"/>
          </a:xfrm>
          <a:prstGeom prst="rect">
            <a:avLst/>
          </a:prstGeom>
        </p:spPr>
      </p:pic>
      <p:pic>
        <p:nvPicPr>
          <p:cNvPr id="7" name="Picture 6"/>
          <p:cNvPicPr>
            <a:picLocks noChangeAspect="1"/>
          </p:cNvPicPr>
          <p:nvPr/>
        </p:nvPicPr>
        <p:blipFill rotWithShape="1">
          <a:blip r:embed="rId6"/>
          <a:srcRect l="17116" t="5284" r="3511" b="18293"/>
          <a:stretch/>
        </p:blipFill>
        <p:spPr>
          <a:xfrm>
            <a:off x="0" y="1"/>
            <a:ext cx="4858718" cy="3581401"/>
          </a:xfrm>
          <a:prstGeom prst="rect">
            <a:avLst/>
          </a:prstGeom>
        </p:spPr>
      </p:pic>
    </p:spTree>
    <p:extLst>
      <p:ext uri="{BB962C8B-B14F-4D97-AF65-F5344CB8AC3E}">
        <p14:creationId xmlns:p14="http://schemas.microsoft.com/office/powerpoint/2010/main" val="4076934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0"/>
            <a:ext cx="4495801" cy="1569660"/>
          </a:xfrm>
          <a:prstGeom prst="rect">
            <a:avLst/>
          </a:prstGeom>
        </p:spPr>
        <p:txBody>
          <a:bodyPr wrap="square">
            <a:spAutoFit/>
          </a:bodyPr>
          <a:lstStyle/>
          <a:p>
            <a:pPr lvl="0" algn="ctr"/>
            <a:r>
              <a:rPr lang="en-US" sz="3200" b="1">
                <a:solidFill>
                  <a:srgbClr val="000000"/>
                </a:solidFill>
              </a:rPr>
              <a:t>Ensure food safety, supply </a:t>
            </a:r>
          </a:p>
          <a:p>
            <a:pPr lvl="0" algn="ctr"/>
            <a:r>
              <a:rPr lang="en-US" sz="3200" b="1">
                <a:solidFill>
                  <a:srgbClr val="000000"/>
                </a:solidFill>
              </a:rPr>
              <a:t>and security </a:t>
            </a:r>
          </a:p>
        </p:txBody>
      </p:sp>
      <p:pic>
        <p:nvPicPr>
          <p:cNvPr id="3" name="Picture 2"/>
          <p:cNvPicPr>
            <a:picLocks noChangeAspect="1"/>
          </p:cNvPicPr>
          <p:nvPr/>
        </p:nvPicPr>
        <p:blipFill>
          <a:blip r:embed="rId3"/>
          <a:stretch>
            <a:fillRect/>
          </a:stretch>
        </p:blipFill>
        <p:spPr>
          <a:xfrm>
            <a:off x="0" y="0"/>
            <a:ext cx="1905000" cy="2936436"/>
          </a:xfrm>
          <a:prstGeom prst="rect">
            <a:avLst/>
          </a:prstGeom>
        </p:spPr>
      </p:pic>
      <p:pic>
        <p:nvPicPr>
          <p:cNvPr id="4" name="Picture 3"/>
          <p:cNvPicPr>
            <a:picLocks noChangeAspect="1"/>
          </p:cNvPicPr>
          <p:nvPr/>
        </p:nvPicPr>
        <p:blipFill>
          <a:blip r:embed="rId4"/>
          <a:stretch>
            <a:fillRect/>
          </a:stretch>
        </p:blipFill>
        <p:spPr>
          <a:xfrm>
            <a:off x="4859867" y="16933"/>
            <a:ext cx="4318000" cy="2040467"/>
          </a:xfrm>
          <a:prstGeom prst="rect">
            <a:avLst/>
          </a:prstGeom>
        </p:spPr>
      </p:pic>
      <p:pic>
        <p:nvPicPr>
          <p:cNvPr id="5" name="Picture 4"/>
          <p:cNvPicPr>
            <a:picLocks noChangeAspect="1"/>
          </p:cNvPicPr>
          <p:nvPr/>
        </p:nvPicPr>
        <p:blipFill>
          <a:blip r:embed="rId5"/>
          <a:stretch>
            <a:fillRect/>
          </a:stretch>
        </p:blipFill>
        <p:spPr>
          <a:xfrm>
            <a:off x="5815489" y="4648199"/>
            <a:ext cx="3320043" cy="2201333"/>
          </a:xfrm>
          <a:prstGeom prst="rect">
            <a:avLst/>
          </a:prstGeom>
        </p:spPr>
      </p:pic>
      <p:pic>
        <p:nvPicPr>
          <p:cNvPr id="6" name="Picture 5"/>
          <p:cNvPicPr>
            <a:picLocks noChangeAspect="1"/>
          </p:cNvPicPr>
          <p:nvPr/>
        </p:nvPicPr>
        <p:blipFill>
          <a:blip r:embed="rId6"/>
          <a:stretch>
            <a:fillRect/>
          </a:stretch>
        </p:blipFill>
        <p:spPr>
          <a:xfrm>
            <a:off x="-25400" y="4648200"/>
            <a:ext cx="2616200" cy="2192867"/>
          </a:xfrm>
          <a:prstGeom prst="rect">
            <a:avLst/>
          </a:prstGeom>
        </p:spPr>
      </p:pic>
      <p:pic>
        <p:nvPicPr>
          <p:cNvPr id="7" name="Picture 6"/>
          <p:cNvPicPr>
            <a:picLocks noChangeAspect="1"/>
          </p:cNvPicPr>
          <p:nvPr/>
        </p:nvPicPr>
        <p:blipFill>
          <a:blip r:embed="rId7"/>
          <a:stretch>
            <a:fillRect/>
          </a:stretch>
        </p:blipFill>
        <p:spPr>
          <a:xfrm>
            <a:off x="1905000" y="0"/>
            <a:ext cx="2933700" cy="2933700"/>
          </a:xfrm>
          <a:prstGeom prst="rect">
            <a:avLst/>
          </a:prstGeom>
        </p:spPr>
      </p:pic>
      <p:pic>
        <p:nvPicPr>
          <p:cNvPr id="8" name="Picture 7"/>
          <p:cNvPicPr>
            <a:picLocks noChangeAspect="1" noChangeArrowheads="1"/>
          </p:cNvPicPr>
          <p:nvPr/>
        </p:nvPicPr>
        <p:blipFill>
          <a:blip r:embed="rId8" cstate="print"/>
          <a:srcRect/>
          <a:stretch>
            <a:fillRect/>
          </a:stretch>
        </p:blipFill>
        <p:spPr bwMode="auto">
          <a:xfrm>
            <a:off x="4800600" y="2057400"/>
            <a:ext cx="4343400" cy="2597891"/>
          </a:xfrm>
          <a:prstGeom prst="rect">
            <a:avLst/>
          </a:prstGeom>
          <a:noFill/>
          <a:ln w="9525">
            <a:solidFill>
              <a:srgbClr val="4D4D4D"/>
            </a:solidFill>
            <a:miter lim="800000"/>
            <a:headEnd/>
            <a:tailEnd/>
          </a:ln>
        </p:spPr>
      </p:pic>
      <p:pic>
        <p:nvPicPr>
          <p:cNvPr id="9" name="Picture 8" descr="oyste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3233961" cy="21759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438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0EC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231711"/>
          </a:xfrm>
          <a:prstGeom prst="rect">
            <a:avLst/>
          </a:prstGeom>
        </p:spPr>
      </p:pic>
      <p:sp>
        <p:nvSpPr>
          <p:cNvPr id="4" name="TextBox 3"/>
          <p:cNvSpPr txBox="1"/>
          <p:nvPr/>
        </p:nvSpPr>
        <p:spPr>
          <a:xfrm>
            <a:off x="636467" y="4505742"/>
            <a:ext cx="7871065" cy="2123658"/>
          </a:xfrm>
          <a:prstGeom prst="rect">
            <a:avLst/>
          </a:prstGeom>
          <a:noFill/>
        </p:spPr>
        <p:txBody>
          <a:bodyPr wrap="none" rtlCol="0">
            <a:spAutoFit/>
          </a:bodyPr>
          <a:lstStyle/>
          <a:p>
            <a:pPr algn="ctr"/>
            <a:r>
              <a:rPr lang="en-US" sz="4400" b="1">
                <a:latin typeface="Arial" charset="0"/>
                <a:ea typeface="Arial" charset="0"/>
                <a:cs typeface="Arial" charset="0"/>
              </a:rPr>
              <a:t>SUCCESS</a:t>
            </a:r>
          </a:p>
          <a:p>
            <a:pPr algn="ctr"/>
            <a:r>
              <a:rPr lang="en-US" sz="4400" b="1">
                <a:latin typeface="Arial" charset="0"/>
                <a:ea typeface="Arial" charset="0"/>
                <a:cs typeface="Arial" charset="0"/>
              </a:rPr>
              <a:t>is liking what you have to do</a:t>
            </a:r>
          </a:p>
          <a:p>
            <a:endParaRPr lang="en-US" sz="440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927"/>
          <a:stretch/>
        </p:blipFill>
        <p:spPr>
          <a:xfrm>
            <a:off x="0" y="4117412"/>
            <a:ext cx="9144000" cy="2740588"/>
          </a:xfrm>
          <a:prstGeom prst="rect">
            <a:avLst/>
          </a:prstGeom>
        </p:spPr>
      </p:pic>
    </p:spTree>
    <p:extLst>
      <p:ext uri="{BB962C8B-B14F-4D97-AF65-F5344CB8AC3E}">
        <p14:creationId xmlns:p14="http://schemas.microsoft.com/office/powerpoint/2010/main" val="122696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extLst>
              <a:ext uri="{28A0092B-C50C-407E-A947-70E740481C1C}">
                <a14:useLocalDpi xmlns:a14="http://schemas.microsoft.com/office/drawing/2010/main" val="0"/>
              </a:ext>
            </a:extLst>
          </a:blip>
          <a:srcRect l="1848" r="3372" b="19792"/>
          <a:stretch/>
        </p:blipFill>
        <p:spPr>
          <a:xfrm>
            <a:off x="-223024" y="0"/>
            <a:ext cx="9367024" cy="6974237"/>
          </a:xfrm>
          <a:prstGeom prst="rect">
            <a:avLst/>
          </a:prstGeom>
        </p:spPr>
      </p:pic>
      <p:sp>
        <p:nvSpPr>
          <p:cNvPr id="2" name="Title 1"/>
          <p:cNvSpPr>
            <a:spLocks noGrp="1"/>
          </p:cNvSpPr>
          <p:nvPr>
            <p:ph type="ctrTitle"/>
          </p:nvPr>
        </p:nvSpPr>
        <p:spPr>
          <a:xfrm>
            <a:off x="796149" y="413795"/>
            <a:ext cx="7848600" cy="937615"/>
          </a:xfrm>
        </p:spPr>
        <p:txBody>
          <a:bodyPr>
            <a:normAutofit fontScale="90000"/>
          </a:bodyPr>
          <a:lstStyle/>
          <a:p>
            <a:r>
              <a:rPr lang="en-US" sz="6000" b="1" dirty="0">
                <a:latin typeface="Arial"/>
                <a:cs typeface="Arial"/>
              </a:rPr>
              <a:t/>
            </a:r>
            <a:br>
              <a:rPr lang="en-US" sz="6000" b="1" dirty="0">
                <a:latin typeface="Arial"/>
                <a:cs typeface="Arial"/>
              </a:rPr>
            </a:br>
            <a:r>
              <a:rPr lang="en-US" sz="6000" b="1" dirty="0">
                <a:latin typeface="Arial"/>
                <a:cs typeface="Arial"/>
              </a:rPr>
              <a:t>  </a:t>
            </a:r>
            <a:br>
              <a:rPr lang="en-US" sz="6000" b="1" dirty="0">
                <a:latin typeface="Arial"/>
                <a:cs typeface="Arial"/>
              </a:rPr>
            </a:br>
            <a:r>
              <a:rPr lang="en-US" sz="7300" b="1" dirty="0">
                <a:solidFill>
                  <a:srgbClr val="0E4B2D"/>
                </a:solidFill>
                <a:latin typeface="Arial"/>
                <a:cs typeface="Arial"/>
              </a:rPr>
              <a:t> </a:t>
            </a:r>
            <a:r>
              <a:rPr lang="en-US" sz="3600" b="1" i="0" dirty="0">
                <a:solidFill>
                  <a:srgbClr val="000000"/>
                </a:solidFill>
                <a:latin typeface="Arial"/>
                <a:cs typeface="Arial"/>
              </a:rPr>
              <a:t/>
            </a:r>
            <a:br>
              <a:rPr lang="en-US" sz="3600" b="1" i="0" dirty="0">
                <a:solidFill>
                  <a:srgbClr val="000000"/>
                </a:solidFill>
                <a:latin typeface="Arial"/>
                <a:cs typeface="Arial"/>
              </a:rPr>
            </a:br>
            <a:r>
              <a:rPr lang="en-US" sz="3600" b="1" dirty="0">
                <a:solidFill>
                  <a:srgbClr val="000000"/>
                </a:solidFill>
                <a:latin typeface="Arial"/>
                <a:cs typeface="Arial"/>
              </a:rPr>
              <a:t/>
            </a:r>
            <a:br>
              <a:rPr lang="en-US" sz="3600" b="1" dirty="0">
                <a:solidFill>
                  <a:srgbClr val="000000"/>
                </a:solidFill>
                <a:latin typeface="Arial"/>
                <a:cs typeface="Arial"/>
              </a:rPr>
            </a:br>
            <a:endParaRPr lang="en-US" sz="3600" b="1" i="0" dirty="0">
              <a:solidFill>
                <a:srgbClr val="000000"/>
              </a:solidFill>
              <a:latin typeface="Arial"/>
              <a:cs typeface="Arial"/>
            </a:endParaRPr>
          </a:p>
        </p:txBody>
      </p:sp>
      <p:sp>
        <p:nvSpPr>
          <p:cNvPr id="3" name="Subtitle 2"/>
          <p:cNvSpPr>
            <a:spLocks noGrp="1"/>
          </p:cNvSpPr>
          <p:nvPr>
            <p:ph type="subTitle" idx="1"/>
          </p:nvPr>
        </p:nvSpPr>
        <p:spPr>
          <a:xfrm>
            <a:off x="0" y="174774"/>
            <a:ext cx="9144000" cy="1415655"/>
          </a:xfrm>
        </p:spPr>
        <p:txBody>
          <a:bodyPr>
            <a:normAutofit fontScale="25000" lnSpcReduction="20000"/>
          </a:bodyPr>
          <a:lstStyle/>
          <a:p>
            <a:r>
              <a:rPr lang="en-US" dirty="0"/>
              <a:t>“</a:t>
            </a:r>
            <a:r>
              <a:rPr lang="en-US" sz="16000" b="1" dirty="0">
                <a:solidFill>
                  <a:schemeClr val="bg1"/>
                </a:solidFill>
                <a:latin typeface="Arial" panose="020B0604020202020204" pitchFamily="34" charset="0"/>
                <a:cs typeface="Arial" panose="020B0604020202020204" pitchFamily="34" charset="0"/>
              </a:rPr>
              <a:t>Challenge what YOU Think </a:t>
            </a:r>
          </a:p>
          <a:p>
            <a:r>
              <a:rPr lang="en-US" sz="16000" b="1" dirty="0">
                <a:solidFill>
                  <a:schemeClr val="bg1"/>
                </a:solidFill>
                <a:latin typeface="Arial" panose="020B0604020202020204" pitchFamily="34" charset="0"/>
                <a:cs typeface="Arial" panose="020B0604020202020204" pitchFamily="34" charset="0"/>
              </a:rPr>
              <a:t>you can do &amp; be surprised what you </a:t>
            </a:r>
          </a:p>
          <a:p>
            <a:r>
              <a:rPr lang="en-US" sz="16000" b="1" dirty="0">
                <a:solidFill>
                  <a:schemeClr val="bg1"/>
                </a:solidFill>
                <a:latin typeface="Arial" panose="020B0604020202020204" pitchFamily="34" charset="0"/>
                <a:cs typeface="Arial" panose="020B0604020202020204" pitchFamily="34" charset="0"/>
              </a:rPr>
              <a:t>												</a:t>
            </a:r>
          </a:p>
          <a:p>
            <a:r>
              <a:rPr lang="en-US" sz="16000" b="1" dirty="0">
                <a:solidFill>
                  <a:schemeClr val="tx1"/>
                </a:solidFill>
                <a:latin typeface="Arial" panose="020B0604020202020204" pitchFamily="34" charset="0"/>
                <a:cs typeface="Arial" panose="020B0604020202020204" pitchFamily="34" charset="0"/>
              </a:rPr>
              <a:t>												</a:t>
            </a:r>
            <a:endParaRPr lang="en-US" sz="11200" b="1" dirty="0">
              <a:solidFill>
                <a:schemeClr val="tx1"/>
              </a:solidFill>
              <a:latin typeface="Arial"/>
              <a:cs typeface="Arial"/>
            </a:endParaRPr>
          </a:p>
          <a:p>
            <a:endParaRPr lang="en-US" sz="2400" b="1" dirty="0"/>
          </a:p>
          <a:p>
            <a:pPr marL="457200" indent="-457200">
              <a:buFont typeface="Arial" pitchFamily="34" charset="0"/>
              <a:buChar char="•"/>
            </a:pPr>
            <a:endParaRPr lang="en-US" b="1" dirty="0"/>
          </a:p>
        </p:txBody>
      </p:sp>
      <p:sp>
        <p:nvSpPr>
          <p:cNvPr id="5" name="Rectangle 4">
            <a:extLst>
              <a:ext uri="{FF2B5EF4-FFF2-40B4-BE49-F238E27FC236}">
                <a16:creationId xmlns:a16="http://schemas.microsoft.com/office/drawing/2014/main" xmlns="" id="{A7078216-5592-1847-A317-BC8BB0E2D34E}"/>
              </a:ext>
            </a:extLst>
          </p:cNvPr>
          <p:cNvSpPr/>
          <p:nvPr/>
        </p:nvSpPr>
        <p:spPr>
          <a:xfrm>
            <a:off x="1460500" y="1321618"/>
            <a:ext cx="7683500" cy="1015663"/>
          </a:xfrm>
          <a:prstGeom prst="rect">
            <a:avLst/>
          </a:prstGeom>
        </p:spPr>
        <p:txBody>
          <a:bodyPr wrap="square">
            <a:spAutoFit/>
          </a:bodyPr>
          <a:lstStyle/>
          <a:p>
            <a:r>
              <a:rPr lang="en-US" sz="6000" b="1" dirty="0">
                <a:latin typeface="Arial" panose="020B0604020202020204" pitchFamily="34" charset="0"/>
                <a:cs typeface="Arial" panose="020B0604020202020204" pitchFamily="34" charset="0"/>
              </a:rPr>
              <a:t>							</a:t>
            </a:r>
            <a:r>
              <a:rPr lang="en-US" sz="5400" b="1" dirty="0">
                <a:solidFill>
                  <a:schemeClr val="bg1"/>
                </a:solidFill>
                <a:latin typeface="Arial" panose="020B0604020202020204" pitchFamily="34" charset="0"/>
                <a:cs typeface="Arial" panose="020B0604020202020204" pitchFamily="34" charset="0"/>
              </a:rPr>
              <a:t>DISCOVER !</a:t>
            </a:r>
          </a:p>
        </p:txBody>
      </p:sp>
    </p:spTree>
    <p:extLst>
      <p:ext uri="{BB962C8B-B14F-4D97-AF65-F5344CB8AC3E}">
        <p14:creationId xmlns:p14="http://schemas.microsoft.com/office/powerpoint/2010/main" val="3549731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18786" name="Picture 2" descr="GAGAEarthMoon"/>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4989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1"/>
          <p:cNvSpPr txBox="1">
            <a:spLocks noChangeArrowheads="1"/>
          </p:cNvSpPr>
          <p:nvPr/>
        </p:nvSpPr>
        <p:spPr bwMode="auto">
          <a:xfrm>
            <a:off x="5029200" y="1371600"/>
            <a:ext cx="32893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4400" b="1">
                <a:solidFill>
                  <a:srgbClr val="FFFFFF"/>
                </a:solidFill>
                <a:latin typeface="Arial" charset="0"/>
              </a:rPr>
              <a:t>Questions?</a:t>
            </a:r>
          </a:p>
          <a:p>
            <a:pPr eaLnBrk="1" hangingPunct="1">
              <a:spcBef>
                <a:spcPct val="0"/>
              </a:spcBef>
              <a:buFontTx/>
              <a:buNone/>
            </a:pPr>
            <a:endParaRPr lang="en-US" altLang="en-US" sz="4400" b="1">
              <a:solidFill>
                <a:srgbClr val="FFFFFF"/>
              </a:solidFill>
              <a:latin typeface="Arial" charset="0"/>
            </a:endParaRPr>
          </a:p>
          <a:p>
            <a:pPr eaLnBrk="1" hangingPunct="1">
              <a:spcBef>
                <a:spcPct val="0"/>
              </a:spcBef>
              <a:buFontTx/>
              <a:buNone/>
            </a:pPr>
            <a:endParaRPr lang="en-US" altLang="en-US" sz="4400" b="1">
              <a:solidFill>
                <a:srgbClr val="FFFFFF"/>
              </a:solidFill>
              <a:latin typeface="Arial" charset="0"/>
            </a:endParaRPr>
          </a:p>
          <a:p>
            <a:pPr eaLnBrk="1" hangingPunct="1">
              <a:spcBef>
                <a:spcPct val="0"/>
              </a:spcBef>
              <a:buFontTx/>
              <a:buNone/>
            </a:pPr>
            <a:r>
              <a:rPr lang="en-US" altLang="en-US" sz="4400" b="1">
                <a:solidFill>
                  <a:srgbClr val="FFFFFF"/>
                </a:solidFill>
                <a:latin typeface="Arial" charset="0"/>
              </a:rPr>
              <a:t>Discussion</a:t>
            </a:r>
          </a:p>
        </p:txBody>
      </p:sp>
    </p:spTree>
    <p:extLst>
      <p:ext uri="{BB962C8B-B14F-4D97-AF65-F5344CB8AC3E}">
        <p14:creationId xmlns:p14="http://schemas.microsoft.com/office/powerpoint/2010/main" val="1182727107"/>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83" name="Text Box 11"/>
          <p:cNvSpPr txBox="1">
            <a:spLocks noChangeArrowheads="1"/>
          </p:cNvSpPr>
          <p:nvPr/>
        </p:nvSpPr>
        <p:spPr bwMode="auto">
          <a:xfrm>
            <a:off x="-346475" y="4137425"/>
            <a:ext cx="43259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3200" b="1">
                <a:latin typeface="Arial"/>
                <a:cs typeface="Arial"/>
              </a:rPr>
              <a:t>Colorado State University</a:t>
            </a:r>
          </a:p>
        </p:txBody>
      </p:sp>
      <p:pic>
        <p:nvPicPr>
          <p:cNvPr id="9" name="Picture 9" descr="VTH A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008" y="2961145"/>
            <a:ext cx="5339992" cy="38968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10520" cy="296114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7804" y="16759"/>
            <a:ext cx="1672716" cy="1629239"/>
          </a:xfrm>
          <a:prstGeom prst="rect">
            <a:avLst/>
          </a:prstGeom>
        </p:spPr>
      </p:pic>
      <p:sp>
        <p:nvSpPr>
          <p:cNvPr id="7" name="TextBox 6"/>
          <p:cNvSpPr txBox="1"/>
          <p:nvPr/>
        </p:nvSpPr>
        <p:spPr>
          <a:xfrm>
            <a:off x="3979463" y="307602"/>
            <a:ext cx="5164537" cy="584775"/>
          </a:xfrm>
          <a:prstGeom prst="rect">
            <a:avLst/>
          </a:prstGeom>
          <a:noFill/>
        </p:spPr>
        <p:txBody>
          <a:bodyPr wrap="square" rtlCol="0">
            <a:spAutoFit/>
          </a:bodyPr>
          <a:lstStyle/>
          <a:p>
            <a:pPr algn="ctr"/>
            <a:r>
              <a:rPr lang="en-US" sz="3200" b="1">
                <a:latin typeface="Arial" charset="0"/>
                <a:ea typeface="Arial" charset="0"/>
                <a:cs typeface="Arial" charset="0"/>
              </a:rPr>
              <a:t>Work-Study</a:t>
            </a:r>
          </a:p>
        </p:txBody>
      </p:sp>
      <p:sp>
        <p:nvSpPr>
          <p:cNvPr id="8" name="TextBox 7"/>
          <p:cNvSpPr txBox="1"/>
          <p:nvPr/>
        </p:nvSpPr>
        <p:spPr>
          <a:xfrm>
            <a:off x="3910520" y="1083246"/>
            <a:ext cx="5233480" cy="584775"/>
          </a:xfrm>
          <a:prstGeom prst="rect">
            <a:avLst/>
          </a:prstGeom>
          <a:noFill/>
        </p:spPr>
        <p:txBody>
          <a:bodyPr wrap="square" rtlCol="0">
            <a:spAutoFit/>
          </a:bodyPr>
          <a:lstStyle/>
          <a:p>
            <a:pPr algn="ctr"/>
            <a:r>
              <a:rPr lang="en-US" sz="3200" b="1">
                <a:latin typeface="Arial" charset="0"/>
                <a:ea typeface="Arial" charset="0"/>
                <a:cs typeface="Arial" charset="0"/>
              </a:rPr>
              <a:t>Research</a:t>
            </a:r>
          </a:p>
        </p:txBody>
      </p:sp>
      <p:sp>
        <p:nvSpPr>
          <p:cNvPr id="11" name="TextBox 10"/>
          <p:cNvSpPr txBox="1"/>
          <p:nvPr/>
        </p:nvSpPr>
        <p:spPr>
          <a:xfrm>
            <a:off x="3910520" y="1975638"/>
            <a:ext cx="5233480" cy="830997"/>
          </a:xfrm>
          <a:prstGeom prst="rect">
            <a:avLst/>
          </a:prstGeom>
          <a:noFill/>
        </p:spPr>
        <p:txBody>
          <a:bodyPr wrap="square" rtlCol="0">
            <a:spAutoFit/>
          </a:bodyPr>
          <a:lstStyle/>
          <a:p>
            <a:pPr algn="ctr"/>
            <a:r>
              <a:rPr lang="en-US" sz="4800" b="1">
                <a:latin typeface="Arial" charset="0"/>
                <a:ea typeface="Arial" charset="0"/>
                <a:cs typeface="Arial" charset="0"/>
              </a:rPr>
              <a:t>NOT FOR ME!</a:t>
            </a:r>
          </a:p>
        </p:txBody>
      </p:sp>
    </p:spTree>
    <p:extLst>
      <p:ext uri="{BB962C8B-B14F-4D97-AF65-F5344CB8AC3E}">
        <p14:creationId xmlns:p14="http://schemas.microsoft.com/office/powerpoint/2010/main" val="1032953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r="2251" b="2901"/>
          <a:stretch>
            <a:fillRect/>
          </a:stretch>
        </p:blipFill>
        <p:spPr bwMode="auto">
          <a:xfrm>
            <a:off x="1" y="3675287"/>
            <a:ext cx="5155658" cy="318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t="2399" r="9859" b="2899"/>
          <a:stretch/>
        </p:blipFill>
        <p:spPr bwMode="auto">
          <a:xfrm>
            <a:off x="5155659" y="3675287"/>
            <a:ext cx="3988341" cy="3503726"/>
          </a:xfrm>
          <a:prstGeom prst="rect">
            <a:avLst/>
          </a:prstGeom>
          <a:noFill/>
          <a:ln w="12700">
            <a:no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59166" y="1478604"/>
            <a:ext cx="184731" cy="369332"/>
          </a:xfrm>
          <a:prstGeom prst="rect">
            <a:avLst/>
          </a:prstGeom>
          <a:noFill/>
        </p:spPr>
        <p:txBody>
          <a:bodyPr wrap="none" rtlCol="0">
            <a:spAutoFit/>
          </a:bodyPr>
          <a:lstStyle/>
          <a:p>
            <a:endParaRPr lang="en-US"/>
          </a:p>
        </p:txBody>
      </p:sp>
      <p:sp>
        <p:nvSpPr>
          <p:cNvPr id="9" name="TextBox 8"/>
          <p:cNvSpPr txBox="1"/>
          <p:nvPr/>
        </p:nvSpPr>
        <p:spPr>
          <a:xfrm>
            <a:off x="375107" y="832273"/>
            <a:ext cx="3059469" cy="1200329"/>
          </a:xfrm>
          <a:prstGeom prst="rect">
            <a:avLst/>
          </a:prstGeom>
          <a:noFill/>
        </p:spPr>
        <p:txBody>
          <a:bodyPr wrap="square" rtlCol="0">
            <a:spAutoFit/>
          </a:bodyPr>
          <a:lstStyle/>
          <a:p>
            <a:pPr algn="ctr"/>
            <a:r>
              <a:rPr lang="en-US" sz="3600" b="1" dirty="0">
                <a:latin typeface="Arial" charset="0"/>
                <a:ea typeface="Arial" charset="0"/>
                <a:cs typeface="Arial" charset="0"/>
              </a:rPr>
              <a:t>Take a Vacation</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8340" y="0"/>
            <a:ext cx="5155660" cy="3675287"/>
          </a:xfrm>
          <a:prstGeom prst="rect">
            <a:avLst/>
          </a:prstGeom>
        </p:spPr>
      </p:pic>
    </p:spTree>
    <p:extLst>
      <p:ext uri="{BB962C8B-B14F-4D97-AF65-F5344CB8AC3E}">
        <p14:creationId xmlns:p14="http://schemas.microsoft.com/office/powerpoint/2010/main" val="761449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0483" name="Text Box 5"/>
          <p:cNvSpPr txBox="1">
            <a:spLocks noChangeArrowheads="1"/>
          </p:cNvSpPr>
          <p:nvPr/>
        </p:nvSpPr>
        <p:spPr bwMode="auto">
          <a:xfrm>
            <a:off x="0" y="3428999"/>
            <a:ext cx="4824917" cy="4062651"/>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5400" b="1">
                <a:effectLst>
                  <a:outerShdw blurRad="38100" dist="38100" dir="2700000" algn="tl">
                    <a:srgbClr val="000000"/>
                  </a:outerShdw>
                </a:effectLst>
              </a:rPr>
              <a:t> Hunger</a:t>
            </a:r>
          </a:p>
          <a:p>
            <a:pPr algn="ctr"/>
            <a:r>
              <a:rPr lang="en-US" sz="5400" b="1">
                <a:effectLst>
                  <a:outerShdw blurRad="38100" dist="38100" dir="2700000" algn="tl">
                    <a:srgbClr val="000000"/>
                  </a:outerShdw>
                </a:effectLst>
              </a:rPr>
              <a:t>in</a:t>
            </a:r>
          </a:p>
          <a:p>
            <a:pPr algn="ctr"/>
            <a:r>
              <a:rPr lang="en-US" sz="5400" b="1">
                <a:effectLst>
                  <a:outerShdw blurRad="38100" dist="38100" dir="2700000" algn="tl">
                    <a:srgbClr val="000000"/>
                  </a:outerShdw>
                </a:effectLst>
              </a:rPr>
              <a:t>Africa</a:t>
            </a:r>
          </a:p>
          <a:p>
            <a:endParaRPr lang="en-US" sz="4800">
              <a:solidFill>
                <a:schemeClr val="tx2"/>
              </a:solidFill>
              <a:effectLst>
                <a:outerShdw blurRad="38100" dist="38100" dir="2700000" algn="tl">
                  <a:srgbClr val="000000"/>
                </a:outerShdw>
              </a:effectLst>
            </a:endParaRPr>
          </a:p>
          <a:p>
            <a:endParaRPr lang="en-US" sz="4800">
              <a:effectLst>
                <a:outerShdw blurRad="38100" dist="38100" dir="2700000" algn="tl">
                  <a:srgbClr val="000000"/>
                </a:outerShdw>
              </a:effectLst>
            </a:endParaRPr>
          </a:p>
        </p:txBody>
      </p:sp>
      <p:pic>
        <p:nvPicPr>
          <p:cNvPr id="5427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4918" y="-1"/>
            <a:ext cx="431908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824919" cy="323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545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9939" name="Picture 2" descr="African out 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1375"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5" name="Picture 14" descr="IMG_184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5440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IMG_1795.JPG"/>
          <p:cNvPicPr>
            <a:picLocks noChangeAspect="1"/>
          </p:cNvPicPr>
          <p:nvPr/>
        </p:nvPicPr>
        <p:blipFill>
          <a:blip r:embed="rId5">
            <a:extLst>
              <a:ext uri="{28A0092B-C50C-407E-A947-70E740481C1C}">
                <a14:useLocalDpi xmlns:a14="http://schemas.microsoft.com/office/drawing/2010/main" val="0"/>
              </a:ext>
            </a:extLst>
          </a:blip>
          <a:srcRect t="4630" b="5556"/>
          <a:stretch>
            <a:fillRect/>
          </a:stretch>
        </p:blipFill>
        <p:spPr bwMode="auto">
          <a:xfrm>
            <a:off x="4648199" y="0"/>
            <a:ext cx="4752975" cy="690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760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4098" name="Picture 2" descr="ttps://distinguishedscholarships.wsu.edu/wp-content/uploads/sites/50/2015/06/marshall-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92827"/>
            <a:ext cx="6477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0" y="2336005"/>
            <a:ext cx="6029325" cy="4521995"/>
          </a:xfrm>
          <a:prstGeom prst="rect">
            <a:avLst/>
          </a:prstGeom>
        </p:spPr>
      </p:pic>
      <p:sp>
        <p:nvSpPr>
          <p:cNvPr id="3" name="TextBox 2"/>
          <p:cNvSpPr txBox="1"/>
          <p:nvPr/>
        </p:nvSpPr>
        <p:spPr>
          <a:xfrm>
            <a:off x="5829594" y="3337072"/>
            <a:ext cx="3314406" cy="1477328"/>
          </a:xfrm>
          <a:prstGeom prst="rect">
            <a:avLst/>
          </a:prstGeom>
          <a:noFill/>
        </p:spPr>
        <p:txBody>
          <a:bodyPr wrap="square" rtlCol="0">
            <a:spAutoFit/>
          </a:bodyPr>
          <a:lstStyle/>
          <a:p>
            <a:pPr algn="ctr"/>
            <a:r>
              <a:rPr lang="en-US" sz="3600" b="1">
                <a:latin typeface="Arial" charset="0"/>
                <a:ea typeface="Arial" charset="0"/>
                <a:cs typeface="Arial" charset="0"/>
              </a:rPr>
              <a:t>Edinburgh </a:t>
            </a:r>
          </a:p>
          <a:p>
            <a:pPr algn="ctr"/>
            <a:r>
              <a:rPr lang="en-US" sz="3600" b="1">
                <a:latin typeface="Arial" charset="0"/>
                <a:ea typeface="Arial" charset="0"/>
                <a:cs typeface="Arial" charset="0"/>
              </a:rPr>
              <a:t>Scotland</a:t>
            </a:r>
          </a:p>
          <a:p>
            <a:endParaRPr lang="en-US"/>
          </a:p>
        </p:txBody>
      </p:sp>
    </p:spTree>
    <p:extLst>
      <p:ext uri="{BB962C8B-B14F-4D97-AF65-F5344CB8AC3E}">
        <p14:creationId xmlns:p14="http://schemas.microsoft.com/office/powerpoint/2010/main" val="64764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4504663" y="123058"/>
            <a:ext cx="440226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b="1">
                <a:latin typeface="Arial"/>
                <a:cs typeface="Arial"/>
              </a:rPr>
              <a:t>Centre for Tropical Veterinary Medicine</a:t>
            </a:r>
          </a:p>
          <a:p>
            <a:pPr algn="ctr"/>
            <a:endParaRPr lang="en-US" sz="3200" b="1">
              <a:latin typeface="Arial"/>
              <a:cs typeface="Arial"/>
            </a:endParaRPr>
          </a:p>
          <a:p>
            <a:pPr algn="ctr"/>
            <a:r>
              <a:rPr lang="en-US" sz="3200" b="1">
                <a:latin typeface="Arial"/>
                <a:cs typeface="Arial"/>
              </a:rPr>
              <a:t>University of Edinburgh</a:t>
            </a:r>
            <a:r>
              <a:rPr lang="en-US" b="1">
                <a:latin typeface="Arial"/>
                <a:cs typeface="Arial"/>
              </a:rPr>
              <a:t> </a:t>
            </a:r>
          </a:p>
        </p:txBody>
      </p:sp>
      <p:pic>
        <p:nvPicPr>
          <p:cNvPr id="9" name="Picture 4" descr="_Slide030_2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7" y="1"/>
            <a:ext cx="4311915" cy="336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7"/>
          <p:cNvGraphicFramePr>
            <a:graphicFrameLocks noChangeAspect="1"/>
          </p:cNvGraphicFramePr>
          <p:nvPr>
            <p:extLst>
              <p:ext uri="{D42A27DB-BD31-4B8C-83A1-F6EECF244321}">
                <p14:modId xmlns:p14="http://schemas.microsoft.com/office/powerpoint/2010/main" val="1273718634"/>
              </p:ext>
            </p:extLst>
          </p:nvPr>
        </p:nvGraphicFramePr>
        <p:xfrm>
          <a:off x="-420156" y="3369521"/>
          <a:ext cx="4663544" cy="3535598"/>
        </p:xfrm>
        <a:graphic>
          <a:graphicData uri="http://schemas.openxmlformats.org/presentationml/2006/ole">
            <mc:AlternateContent xmlns:mc="http://schemas.openxmlformats.org/markup-compatibility/2006">
              <mc:Choice xmlns:v="urn:schemas-microsoft-com:vml" Requires="v">
                <p:oleObj spid="_x0000_s1098" name="Slide" r:id="rId5" imgW="4549750" imgH="3402787" progId="PowerPoint.Slide.8">
                  <p:embed/>
                </p:oleObj>
              </mc:Choice>
              <mc:Fallback>
                <p:oleObj name="Slide" r:id="rId5" imgW="4549750" imgH="3402787"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156" y="3369521"/>
                        <a:ext cx="4663544" cy="3535598"/>
                      </a:xfrm>
                      <a:prstGeom prst="rect">
                        <a:avLst/>
                      </a:prstGeom>
                      <a:noFill/>
                      <a:ln>
                        <a:noFill/>
                      </a:ln>
                      <a:effectLst/>
                    </p:spPr>
                  </p:pic>
                </p:oleObj>
              </mc:Fallback>
            </mc:AlternateContent>
          </a:graphicData>
        </a:graphic>
      </p:graphicFrame>
      <p:sp>
        <p:nvSpPr>
          <p:cNvPr id="5" name="Rectangle 4"/>
          <p:cNvSpPr/>
          <p:nvPr/>
        </p:nvSpPr>
        <p:spPr>
          <a:xfrm>
            <a:off x="-488552" y="5556439"/>
            <a:ext cx="3154627" cy="1077218"/>
          </a:xfrm>
          <a:prstGeom prst="rect">
            <a:avLst/>
          </a:prstGeom>
        </p:spPr>
        <p:txBody>
          <a:bodyPr wrap="square">
            <a:spAutoFit/>
          </a:bodyPr>
          <a:lstStyle/>
          <a:p>
            <a:pPr algn="ctr"/>
            <a:r>
              <a:rPr lang="en-US" sz="3200" b="1">
                <a:effectLst>
                  <a:outerShdw blurRad="38100" dist="38100" dir="2700000" algn="tl">
                    <a:srgbClr val="000000"/>
                  </a:outerShdw>
                </a:effectLst>
                <a:latin typeface="Arial" charset="0"/>
                <a:ea typeface="Arial" charset="0"/>
                <a:cs typeface="Arial" charset="0"/>
              </a:rPr>
              <a:t>East Coast Fever</a:t>
            </a:r>
          </a:p>
        </p:txBody>
      </p:sp>
      <p:pic>
        <p:nvPicPr>
          <p:cNvPr id="14" name="Picture 4" descr="pas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3389" y="2754474"/>
            <a:ext cx="3886200" cy="410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271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22669</TotalTime>
  <Words>1464</Words>
  <Application>Microsoft Macintosh PowerPoint</Application>
  <PresentationFormat>On-screen Show (4:3)</PresentationFormat>
  <Paragraphs>289</Paragraphs>
  <Slides>38</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Office Theme</vt:lpstr>
      <vt:lpstr>Slide</vt:lpstr>
      <vt:lpstr>Clip</vt:lpstr>
      <vt:lpstr>     Not for me!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Toxoplasmosis in Humans</vt:lpstr>
      <vt:lpstr>PowerPoint Presentation</vt:lpstr>
      <vt:lpstr>PowerPoint Presentation</vt:lpstr>
      <vt:lpstr>PowerPoint Presentation</vt:lpstr>
      <vt:lpstr>One Health   Teamwork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Ng</dc:creator>
  <cp:lastModifiedBy>Pal Shah</cp:lastModifiedBy>
  <cp:revision>243</cp:revision>
  <dcterms:created xsi:type="dcterms:W3CDTF">2016-04-12T16:27:39Z</dcterms:created>
  <dcterms:modified xsi:type="dcterms:W3CDTF">2018-10-23T00:41:44Z</dcterms:modified>
</cp:coreProperties>
</file>