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53" r:id="rId2"/>
    <p:sldId id="271" r:id="rId3"/>
    <p:sldId id="454" r:id="rId4"/>
    <p:sldId id="457" r:id="rId5"/>
    <p:sldId id="350" r:id="rId6"/>
    <p:sldId id="353" r:id="rId7"/>
    <p:sldId id="349" r:id="rId8"/>
    <p:sldId id="282" r:id="rId9"/>
    <p:sldId id="339" r:id="rId10"/>
    <p:sldId id="368" r:id="rId11"/>
    <p:sldId id="313" r:id="rId12"/>
    <p:sldId id="455" r:id="rId13"/>
    <p:sldId id="456" r:id="rId14"/>
    <p:sldId id="382" r:id="rId15"/>
    <p:sldId id="281" r:id="rId16"/>
    <p:sldId id="437" r:id="rId17"/>
    <p:sldId id="40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9068" autoAdjust="0"/>
  </p:normalViewPr>
  <p:slideViewPr>
    <p:cSldViewPr>
      <p:cViewPr varScale="1">
        <p:scale>
          <a:sx n="82" d="100"/>
          <a:sy n="82" d="100"/>
        </p:scale>
        <p:origin x="-1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43ADF-A584-4142-83C0-82961861DCB7}" type="datetimeFigureOut">
              <a:rPr lang="en-US" smtClean="0"/>
              <a:pPr/>
              <a:t>2/25/19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5AAC3-5D23-4544-B2E2-46DEFA7106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7E484-8E62-46F2-9198-F3B1668BA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E2BE-CA97-451D-9A8E-DF88DA351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3988-2ED8-4721-B8DF-043E0DB80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nl-B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B8573-22F5-44BD-B8CB-4B727A064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0ADD-BE3A-420A-9734-0F2ACEA5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5D87-AEB0-4621-AC02-DC031D87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D0ED6-0E50-4E14-BBBF-8A9D3FD15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EE6E-AB71-4C24-9A62-16C75DCD9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B624-A44E-4D5E-B0E0-E0B3E4947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8314-44ED-4382-8AA3-CF129CA2E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DA28E-F60F-4C65-9B4F-EB3662758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564E-DFB4-45EB-98E9-EFEDDA63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C2F8D-7CE7-47D3-AEDA-3D0652534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5D32-A753-442F-94EB-39DB8A413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73D71DD-DC05-4DBB-B765-096F2B163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3886199" cy="9556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Damalie </a:t>
            </a:r>
            <a:r>
              <a:rPr lang="en-US" dirty="0" err="1"/>
              <a:t>Nakanjako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7600" y="1600200"/>
            <a:ext cx="5334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Professor of Medicine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Deputy Dean, School of 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Medicine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Scientific </a:t>
            </a:r>
            <a:r>
              <a:rPr lang="en-US" sz="2800" b="1" dirty="0" smtClean="0"/>
              <a:t>Director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Translational </a:t>
            </a:r>
            <a:r>
              <a:rPr lang="en-US" sz="2800" b="1" dirty="0"/>
              <a:t>lab at </a:t>
            </a:r>
            <a:r>
              <a:rPr lang="en-US" sz="2800" b="1" dirty="0" err="1" smtClean="0"/>
              <a:t>Makerere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University’s Infectious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Diseases Institute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err="1" smtClean="0"/>
              <a:t>Makerere</a:t>
            </a:r>
            <a:r>
              <a:rPr lang="en-US" sz="2800" b="1" dirty="0" smtClean="0"/>
              <a:t> University College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of Health Sciences, Kampala,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Uganda </a:t>
            </a:r>
            <a:endParaRPr lang="en-US" sz="2800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GloCal</a:t>
            </a:r>
            <a:r>
              <a:rPr lang="en-US" sz="3200" b="1" dirty="0" smtClean="0">
                <a:solidFill>
                  <a:srgbClr val="FFFF00"/>
                </a:solidFill>
              </a:rPr>
              <a:t> Alumni Presentation </a:t>
            </a:r>
            <a:r>
              <a:rPr lang="en-US" sz="3200" b="1" dirty="0" err="1" smtClean="0">
                <a:solidFill>
                  <a:srgbClr val="FFFF00"/>
                </a:solidFill>
              </a:rPr>
              <a:t>Feberuary</a:t>
            </a:r>
            <a:r>
              <a:rPr lang="en-US" sz="3200" b="1" dirty="0" smtClean="0">
                <a:solidFill>
                  <a:srgbClr val="FFFF00"/>
                </a:solidFill>
              </a:rPr>
              <a:t>, 2019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2971800" cy="351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1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731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HIV treatment studies at IDI, </a:t>
            </a:r>
            <a:r>
              <a:rPr lang="en-US" sz="3600" dirty="0" err="1" smtClean="0">
                <a:solidFill>
                  <a:srgbClr val="FFFF00"/>
                </a:solidFill>
              </a:rPr>
              <a:t>Makerere</a:t>
            </a:r>
            <a:r>
              <a:rPr lang="en-US" sz="3600" dirty="0" smtClean="0">
                <a:solidFill>
                  <a:srgbClr val="FFFF00"/>
                </a:solidFill>
              </a:rPr>
              <a:t> University</a:t>
            </a:r>
            <a:endParaRPr lang="en-US" sz="3600" dirty="0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52400" y="1524000"/>
            <a:ext cx="4648200" cy="5181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Regional </a:t>
            </a:r>
            <a:r>
              <a:rPr lang="en-US" sz="2400" dirty="0" err="1"/>
              <a:t>centre</a:t>
            </a:r>
            <a:r>
              <a:rPr lang="en-US" sz="2400" dirty="0"/>
              <a:t> of excellence in HIV care, research &amp; </a:t>
            </a:r>
            <a:r>
              <a:rPr lang="en-US" sz="2400" dirty="0" smtClean="0"/>
              <a:t>training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HIV/AIDS care &gt;20,000 </a:t>
            </a:r>
          </a:p>
          <a:p>
            <a:pPr eaLnBrk="1" hangingPunct="1">
              <a:buNone/>
            </a:pPr>
            <a:r>
              <a:rPr lang="en-US" sz="2400" dirty="0" smtClean="0"/>
              <a:t>	Up to 7,000 on ART</a:t>
            </a:r>
          </a:p>
          <a:p>
            <a:pPr eaLnBrk="1" hangingPunct="1">
              <a:buNone/>
            </a:pPr>
            <a:r>
              <a:rPr lang="en-US" sz="2400" dirty="0" smtClean="0"/>
              <a:t>	Over 70,000 IDI- supported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Research cohort research platform of 559 on ART for &gt; 13 years </a:t>
            </a:r>
          </a:p>
        </p:txBody>
      </p:sp>
      <p:pic>
        <p:nvPicPr>
          <p:cNvPr id="5" name="Picture 7" descr="Inside page IDI Buildi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64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724400" y="50292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Infectious Diseases Institute (IDI</a:t>
            </a:r>
            <a:r>
              <a:rPr lang="en-US" sz="2000" dirty="0" smtClean="0">
                <a:solidFill>
                  <a:srgbClr val="FFFF00"/>
                </a:solidFill>
              </a:rPr>
              <a:t>), </a:t>
            </a:r>
            <a:r>
              <a:rPr lang="en-US" sz="2000" dirty="0" err="1" smtClean="0">
                <a:solidFill>
                  <a:srgbClr val="FFFF00"/>
                </a:solidFill>
              </a:rPr>
              <a:t>Makerere</a:t>
            </a:r>
            <a:r>
              <a:rPr lang="en-US" sz="2000" dirty="0" smtClean="0">
                <a:solidFill>
                  <a:srgbClr val="FFFF00"/>
                </a:solidFill>
              </a:rPr>
              <a:t> University College of Health Sciences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 advTm="3775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Translational studies to answer clinical questions</a:t>
            </a:r>
          </a:p>
        </p:txBody>
      </p:sp>
      <p:pic>
        <p:nvPicPr>
          <p:cNvPr id="33795" name="Picture 7" descr="DSC068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057400"/>
            <a:ext cx="4038600" cy="3028950"/>
          </a:xfrm>
          <a:noFill/>
        </p:spPr>
      </p:pic>
      <p:pic>
        <p:nvPicPr>
          <p:cNvPr id="33796" name="Picture 8" descr="DSC068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57400"/>
            <a:ext cx="4038600" cy="3028950"/>
          </a:xfrm>
          <a:noFill/>
        </p:spPr>
      </p:pic>
    </p:spTree>
  </p:cSld>
  <p:clrMapOvr>
    <a:masterClrMapping/>
  </p:clrMapOvr>
  <p:transition xmlns:p14="http://schemas.microsoft.com/office/powerpoint/2010/main" advTm="167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Research Experience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32444"/>
              </p:ext>
            </p:extLst>
          </p:nvPr>
        </p:nvGraphicFramePr>
        <p:xfrm>
          <a:off x="228600" y="1219200"/>
          <a:ext cx="8610600" cy="520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5715000"/>
              </a:tblGrid>
              <a:tr h="482480">
                <a:tc>
                  <a:txBody>
                    <a:bodyPr/>
                    <a:lstStyle/>
                    <a:p>
                      <a:r>
                        <a:rPr lang="en-US" dirty="0" smtClean="0"/>
                        <a:t>Grant/Funder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</a:tr>
              <a:tr h="1422521">
                <a:tc>
                  <a:txBody>
                    <a:bodyPr/>
                    <a:lstStyle/>
                    <a:p>
                      <a:r>
                        <a:rPr lang="en-US" dirty="0" smtClean="0"/>
                        <a:t>Post-doc (</a:t>
                      </a:r>
                      <a:r>
                        <a:rPr lang="en-US" dirty="0" err="1" smtClean="0"/>
                        <a:t>GloCal</a:t>
                      </a:r>
                      <a:r>
                        <a:rPr lang="en-US" dirty="0" smtClean="0"/>
                        <a:t>)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Makerere</a:t>
                      </a:r>
                      <a:r>
                        <a:rPr lang="en-US" baseline="0" dirty="0" smtClean="0"/>
                        <a:t> in Collaboration with Gladstone Institute of Vaccinology and Immunology (GIVI) -Warner C. Greene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Additional </a:t>
                      </a:r>
                      <a:r>
                        <a:rPr lang="en-US" baseline="0" dirty="0" err="1" smtClean="0"/>
                        <a:t>GloCal</a:t>
                      </a:r>
                      <a:r>
                        <a:rPr lang="en-US" baseline="0" dirty="0" smtClean="0"/>
                        <a:t> year to support mentorship activities</a:t>
                      </a:r>
                      <a:endParaRPr lang="en-US" dirty="0"/>
                    </a:p>
                  </a:txBody>
                  <a:tcPr/>
                </a:tc>
              </a:tr>
              <a:tr h="966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Post-doc (MUII-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Wellcome</a:t>
                      </a:r>
                      <a:r>
                        <a:rPr lang="en-US" baseline="0" dirty="0" smtClean="0"/>
                        <a:t> Trust funded)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Infectious Diseases Institute-</a:t>
                      </a:r>
                      <a:r>
                        <a:rPr lang="en-US" dirty="0" err="1" smtClean="0"/>
                        <a:t>Makerere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Uganda Virus</a:t>
                      </a:r>
                      <a:r>
                        <a:rPr lang="en-US" baseline="0" dirty="0" smtClean="0"/>
                        <a:t> Research Institute</a:t>
                      </a:r>
                    </a:p>
                    <a:p>
                      <a:r>
                        <a:rPr lang="en-US" baseline="0" dirty="0" smtClean="0"/>
                        <a:t>VGTI- Florida- </a:t>
                      </a:r>
                      <a:r>
                        <a:rPr lang="en-US" baseline="0" dirty="0" err="1" smtClean="0"/>
                        <a:t>Rafick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Sekaly</a:t>
                      </a:r>
                      <a:r>
                        <a:rPr lang="en-US" baseline="0" dirty="0" smtClean="0"/>
                        <a:t>, now at CWRU</a:t>
                      </a:r>
                    </a:p>
                    <a:p>
                      <a:r>
                        <a:rPr lang="en-US" baseline="0" dirty="0" smtClean="0"/>
                        <a:t>University of Oxford (Sarah Rowland Jones)</a:t>
                      </a:r>
                      <a:endParaRPr lang="en-US" dirty="0"/>
                    </a:p>
                  </a:txBody>
                  <a:tcPr/>
                </a:tc>
              </a:tr>
              <a:tr h="966903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International Mentored research CFAR</a:t>
                      </a:r>
                      <a:r>
                        <a:rPr lang="en-US" baseline="0" dirty="0" smtClean="0"/>
                        <a:t> award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UCSF-</a:t>
                      </a:r>
                      <a:r>
                        <a:rPr lang="en-US" baseline="0" dirty="0" smtClean="0"/>
                        <a:t> GIVI  Warner C. Greene’s Lab in collaboration with Infectious Diseases Institute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32773">
                <a:tc>
                  <a:txBody>
                    <a:bodyPr/>
                    <a:lstStyle/>
                    <a:p>
                      <a:r>
                        <a:rPr lang="en-US" dirty="0" smtClean="0"/>
                        <a:t>Grand Challenge</a:t>
                      </a:r>
                      <a:r>
                        <a:rPr lang="en-US" baseline="0" dirty="0" smtClean="0"/>
                        <a:t> 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Randomised</a:t>
                      </a:r>
                      <a:r>
                        <a:rPr lang="en-US" baseline="0" dirty="0" smtClean="0"/>
                        <a:t> Cross-over trial on atorvastatin  as adjunct therapy in ART-treated adults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58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Research Experience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991680"/>
              </p:ext>
            </p:extLst>
          </p:nvPr>
        </p:nvGraphicFramePr>
        <p:xfrm>
          <a:off x="457200" y="1600200"/>
          <a:ext cx="81534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3429000"/>
              </a:tblGrid>
              <a:tr h="879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Grant/Funder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Institution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8793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NIH </a:t>
                      </a:r>
                      <a:r>
                        <a:rPr lang="en-US" sz="2400" dirty="0" err="1" smtClean="0"/>
                        <a:t>Subaward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HIV prevention</a:t>
                      </a:r>
                      <a:r>
                        <a:rPr lang="en-US" sz="2400" baseline="0" dirty="0" smtClean="0"/>
                        <a:t> in </a:t>
                      </a:r>
                      <a:r>
                        <a:rPr lang="en-US" sz="2400" baseline="0" dirty="0" err="1" smtClean="0"/>
                        <a:t>Fisherfolk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CFAR</a:t>
                      </a:r>
                      <a:r>
                        <a:rPr lang="en-US" sz="2400" baseline="0" dirty="0" smtClean="0"/>
                        <a:t> University of Washington</a:t>
                      </a:r>
                      <a:endParaRPr lang="en-US" sz="2400" dirty="0"/>
                    </a:p>
                  </a:txBody>
                  <a:tcPr/>
                </a:tc>
              </a:tr>
              <a:tr h="12562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NIH </a:t>
                      </a:r>
                      <a:r>
                        <a:rPr lang="en-US" sz="2400" dirty="0" err="1" smtClean="0"/>
                        <a:t>Subaward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Parenteral</a:t>
                      </a:r>
                      <a:r>
                        <a:rPr lang="en-US" sz="2400" baseline="0" dirty="0" smtClean="0"/>
                        <a:t> disclosure of HIV status to children with </a:t>
                      </a:r>
                      <a:r>
                        <a:rPr lang="en-US" sz="2400" dirty="0" smtClean="0"/>
                        <a:t>HIV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CFAR</a:t>
                      </a:r>
                      <a:r>
                        <a:rPr lang="en-US" sz="2400" baseline="0" dirty="0" smtClean="0"/>
                        <a:t> University of Washington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163315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NIH </a:t>
                      </a:r>
                      <a:r>
                        <a:rPr lang="en-US" sz="2400" dirty="0" err="1" smtClean="0"/>
                        <a:t>Subaward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Psychosocial interventions to improve uptake of PMTCT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CFAR</a:t>
                      </a:r>
                      <a:r>
                        <a:rPr lang="en-US" sz="2400" baseline="0" dirty="0" smtClean="0"/>
                        <a:t> University of Washington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05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rama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643"/>
            <a:ext cx="3857652" cy="25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G_6652d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" y="214290"/>
            <a:ext cx="4071934" cy="3257844"/>
          </a:xfrm>
          <a:prstGeom prst="rect">
            <a:avLst/>
          </a:prstGeom>
          <a:noFill/>
        </p:spPr>
      </p:pic>
      <p:pic>
        <p:nvPicPr>
          <p:cNvPr id="7" name="Picture 3" descr="C:\Users\Mama Kirabo\Pictures\15-01-2013\DSC01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928802"/>
            <a:ext cx="3214710" cy="2411033"/>
          </a:xfrm>
          <a:prstGeom prst="rect">
            <a:avLst/>
          </a:prstGeom>
          <a:noFill/>
        </p:spPr>
      </p:pic>
      <p:pic>
        <p:nvPicPr>
          <p:cNvPr id="8" name="Picture 4" descr="C:\Users\Mama Kirabo\Pictures\15-01-2013\DSC01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343400"/>
            <a:ext cx="3071834" cy="2303876"/>
          </a:xfrm>
          <a:prstGeom prst="rect">
            <a:avLst/>
          </a:prstGeom>
          <a:noFill/>
        </p:spPr>
      </p:pic>
      <p:pic>
        <p:nvPicPr>
          <p:cNvPr id="23556" name="Picture 4" descr="C:\Users\Mama Kirabo\Pictures\15-01-2013\DSC015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28601"/>
            <a:ext cx="3200400" cy="1600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801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9"/>
            <a:ext cx="8229600" cy="5762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Challenges/Opportunities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153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Limited funding for research in LMIC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en-US" sz="2800" b="1" dirty="0" smtClean="0"/>
              <a:t>Competitive collaborative research with high quality outputs for sustainable research groups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Not enough time to do everything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   </a:t>
            </a:r>
            <a:r>
              <a:rPr lang="en-US" sz="2800" b="1" dirty="0" smtClean="0"/>
              <a:t>Individual Career development plan guides prioritization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Balancing career and family</a:t>
            </a:r>
            <a:r>
              <a:rPr lang="en-US" sz="2800" b="1" dirty="0" smtClean="0"/>
              <a:t> </a:t>
            </a:r>
          </a:p>
          <a:p>
            <a:pPr marL="400050" lvl="1" indent="0" eaLnBrk="1" hangingPunct="1">
              <a:lnSpc>
                <a:spcPct val="80000"/>
              </a:lnSpc>
              <a:buNone/>
            </a:pPr>
            <a:r>
              <a:rPr lang="en-US" sz="2400" b="1" dirty="0" smtClean="0"/>
              <a:t>Understand high and low demand seasons and take advantage</a:t>
            </a:r>
            <a:endParaRPr lang="en-US" sz="2400" b="1" dirty="0"/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	</a:t>
            </a: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GB" sz="4000" smtClean="0">
                <a:solidFill>
                  <a:srgbClr val="FFFF00"/>
                </a:solidFill>
              </a:rPr>
              <a:t>Future </a:t>
            </a:r>
            <a:r>
              <a:rPr lang="en-GB" sz="4000" dirty="0" smtClean="0">
                <a:solidFill>
                  <a:srgbClr val="FFFF00"/>
                </a:solidFill>
              </a:rPr>
              <a:t>directions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0199"/>
          </a:xfrm>
        </p:spPr>
        <p:txBody>
          <a:bodyPr/>
          <a:lstStyle/>
          <a:p>
            <a:r>
              <a:rPr lang="en-GB" sz="2800" dirty="0" smtClean="0"/>
              <a:t>Collaborative research to improve patient care</a:t>
            </a:r>
          </a:p>
          <a:p>
            <a:endParaRPr lang="en-GB" sz="2800" dirty="0" smtClean="0"/>
          </a:p>
          <a:p>
            <a:r>
              <a:rPr lang="en-GB" sz="2800" dirty="0" smtClean="0"/>
              <a:t>Multidisciplinary approach &amp; translational science</a:t>
            </a:r>
          </a:p>
          <a:p>
            <a:endParaRPr lang="en-GB" sz="2800" dirty="0" smtClean="0"/>
          </a:p>
          <a:p>
            <a:r>
              <a:rPr lang="en-GB" sz="2800" dirty="0" smtClean="0"/>
              <a:t>Translation of research to policy</a:t>
            </a:r>
          </a:p>
          <a:p>
            <a:pPr>
              <a:buNone/>
            </a:pPr>
            <a:r>
              <a:rPr lang="en-GB" sz="2800" dirty="0" smtClean="0"/>
              <a:t>	</a:t>
            </a:r>
          </a:p>
          <a:p>
            <a:r>
              <a:rPr lang="en-GB" sz="2800" dirty="0" smtClean="0"/>
              <a:t>Support health systems strengthening</a:t>
            </a:r>
          </a:p>
          <a:p>
            <a:endParaRPr lang="en-GB" sz="2800" dirty="0" smtClean="0"/>
          </a:p>
          <a:p>
            <a:r>
              <a:rPr lang="en-GB" sz="2800" dirty="0" smtClean="0"/>
              <a:t>Mentorship of the next generation of scientists, clinicians, research leaders in the pipeline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3993091"/>
      </p:ext>
    </p:extLst>
  </p:cSld>
  <p:clrMapOvr>
    <a:masterClrMapping/>
  </p:clrMapOvr>
  <p:transition xmlns:p14="http://schemas.microsoft.com/office/powerpoint/2010/main" advTm="1707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28694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410200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  <a:latin typeface="Arial Narrow" pitchFamily="34" charset="0"/>
              </a:rPr>
              <a:t>MUII team</a:t>
            </a:r>
          </a:p>
          <a:p>
            <a:pPr>
              <a:buNone/>
            </a:pPr>
            <a:r>
              <a:rPr lang="en-GB" sz="2400" dirty="0">
                <a:latin typeface="Arial Narrow" pitchFamily="34" charset="0"/>
              </a:rPr>
              <a:t>	</a:t>
            </a:r>
            <a:r>
              <a:rPr lang="en-GB" sz="2400" b="1" dirty="0">
                <a:latin typeface="Arial Narrow" pitchFamily="34" charset="0"/>
              </a:rPr>
              <a:t>Allison Elliot, </a:t>
            </a:r>
            <a:r>
              <a:rPr lang="en-GB" sz="2400" b="1" dirty="0" err="1">
                <a:latin typeface="Arial Narrow" pitchFamily="34" charset="0"/>
              </a:rPr>
              <a:t>Pontiano</a:t>
            </a:r>
            <a:r>
              <a:rPr lang="en-GB" sz="2400" b="1" dirty="0">
                <a:latin typeface="Arial Narrow" pitchFamily="34" charset="0"/>
              </a:rPr>
              <a:t> </a:t>
            </a:r>
            <a:r>
              <a:rPr lang="en-GB" sz="2400" b="1" dirty="0" err="1">
                <a:latin typeface="Arial Narrow" pitchFamily="34" charset="0"/>
              </a:rPr>
              <a:t>Kaleebu</a:t>
            </a:r>
            <a:r>
              <a:rPr lang="en-GB" sz="2400" b="1" dirty="0">
                <a:latin typeface="Arial Narrow" pitchFamily="34" charset="0"/>
              </a:rPr>
              <a:t>, </a:t>
            </a:r>
            <a:r>
              <a:rPr lang="en-GB" sz="2400" b="1" dirty="0" smtClean="0">
                <a:latin typeface="Arial Narrow" pitchFamily="34" charset="0"/>
              </a:rPr>
              <a:t>&amp; fellows </a:t>
            </a:r>
            <a:endParaRPr lang="en-GB" sz="2400" b="1" dirty="0">
              <a:latin typeface="Arial Narrow" pitchFamily="34" charset="0"/>
            </a:endParaRPr>
          </a:p>
          <a:p>
            <a:r>
              <a:rPr lang="en-GB" sz="2400" b="1" dirty="0" smtClean="0">
                <a:solidFill>
                  <a:srgbClr val="FFFF00"/>
                </a:solidFill>
                <a:latin typeface="Arial Narrow" pitchFamily="34" charset="0"/>
              </a:rPr>
              <a:t>IDI Executive &amp; Research </a:t>
            </a:r>
            <a:r>
              <a:rPr lang="en-GB" b="1" dirty="0" smtClean="0">
                <a:solidFill>
                  <a:srgbClr val="FFFF00"/>
                </a:solidFill>
                <a:latin typeface="Arial Narrow" pitchFamily="34" charset="0"/>
              </a:rPr>
              <a:t>leadership</a:t>
            </a:r>
          </a:p>
          <a:p>
            <a:r>
              <a:rPr lang="en-GB" sz="1800" b="1" dirty="0" smtClean="0">
                <a:latin typeface="Arial Narrow" pitchFamily="34" charset="0"/>
              </a:rPr>
              <a:t>Keith </a:t>
            </a:r>
            <a:r>
              <a:rPr lang="en-GB" sz="1800" b="1" dirty="0" err="1" smtClean="0">
                <a:latin typeface="Arial Narrow" pitchFamily="34" charset="0"/>
              </a:rPr>
              <a:t>Mcadam</a:t>
            </a:r>
            <a:r>
              <a:rPr lang="en-GB" sz="1800" b="1" dirty="0" smtClean="0">
                <a:latin typeface="Arial Narrow" pitchFamily="34" charset="0"/>
              </a:rPr>
              <a:t>, Alex </a:t>
            </a:r>
            <a:r>
              <a:rPr lang="en-GB" sz="1800" b="1" dirty="0" err="1" smtClean="0">
                <a:latin typeface="Arial Narrow" pitchFamily="34" charset="0"/>
              </a:rPr>
              <a:t>Coutinho</a:t>
            </a:r>
            <a:r>
              <a:rPr lang="en-GB" sz="1800" b="1" dirty="0" smtClean="0">
                <a:latin typeface="Arial Narrow" pitchFamily="34" charset="0"/>
              </a:rPr>
              <a:t>, Philippa Easterbrook, Yukari </a:t>
            </a:r>
            <a:r>
              <a:rPr lang="en-GB" sz="1800" b="1" dirty="0" err="1" smtClean="0">
                <a:latin typeface="Arial Narrow" pitchFamily="34" charset="0"/>
              </a:rPr>
              <a:t>Manabe</a:t>
            </a:r>
            <a:r>
              <a:rPr lang="en-GB" sz="1800" b="1" dirty="0" smtClean="0">
                <a:latin typeface="Arial Narrow" pitchFamily="34" charset="0"/>
              </a:rPr>
              <a:t>, Andrew </a:t>
            </a:r>
            <a:r>
              <a:rPr lang="en-GB" sz="1800" b="1" dirty="0" err="1" smtClean="0">
                <a:latin typeface="Arial Narrow" pitchFamily="34" charset="0"/>
              </a:rPr>
              <a:t>Kambugu</a:t>
            </a:r>
            <a:endParaRPr lang="en-GB" sz="1800" b="1" dirty="0" smtClean="0">
              <a:latin typeface="Arial Narrow" pitchFamily="34" charset="0"/>
            </a:endParaRPr>
          </a:p>
          <a:p>
            <a:r>
              <a:rPr lang="en-GB" b="1" dirty="0" smtClean="0">
                <a:solidFill>
                  <a:srgbClr val="FFFF00"/>
                </a:solidFill>
                <a:latin typeface="Arial Narrow" pitchFamily="34" charset="0"/>
              </a:rPr>
              <a:t>Dept of Medicine Team</a:t>
            </a:r>
          </a:p>
          <a:p>
            <a:pPr>
              <a:buNone/>
            </a:pPr>
            <a:r>
              <a:rPr lang="en-GB" sz="1600" dirty="0" smtClean="0">
                <a:latin typeface="Arial Narrow" pitchFamily="34" charset="0"/>
              </a:rPr>
              <a:t>	</a:t>
            </a:r>
            <a:r>
              <a:rPr lang="en-GB" sz="1800" b="1" dirty="0" smtClean="0">
                <a:latin typeface="Arial Narrow" pitchFamily="34" charset="0"/>
              </a:rPr>
              <a:t>Harriet </a:t>
            </a:r>
            <a:r>
              <a:rPr lang="en-GB" sz="1800" b="1" dirty="0" err="1" smtClean="0">
                <a:latin typeface="Arial Narrow" pitchFamily="34" charset="0"/>
              </a:rPr>
              <a:t>Mayanja-Kizza</a:t>
            </a:r>
            <a:r>
              <a:rPr lang="en-GB" sz="1800" b="1" dirty="0" smtClean="0">
                <a:latin typeface="Arial Narrow" pitchFamily="34" charset="0"/>
              </a:rPr>
              <a:t>, Moses </a:t>
            </a:r>
            <a:r>
              <a:rPr lang="en-GB" sz="1800" b="1" dirty="0" err="1" smtClean="0">
                <a:latin typeface="Arial Narrow" pitchFamily="34" charset="0"/>
              </a:rPr>
              <a:t>Kamya</a:t>
            </a:r>
            <a:r>
              <a:rPr lang="en-GB" sz="1800" b="1" dirty="0" smtClean="0">
                <a:latin typeface="Arial Narrow" pitchFamily="34" charset="0"/>
              </a:rPr>
              <a:t>, </a:t>
            </a:r>
            <a:r>
              <a:rPr lang="en-GB" sz="1800" b="1" dirty="0" err="1" smtClean="0">
                <a:latin typeface="Arial Narrow" pitchFamily="34" charset="0"/>
              </a:rPr>
              <a:t>Elly</a:t>
            </a:r>
            <a:r>
              <a:rPr lang="en-GB" sz="1800" b="1" dirty="0" smtClean="0">
                <a:latin typeface="Arial Narrow" pitchFamily="34" charset="0"/>
              </a:rPr>
              <a:t> </a:t>
            </a:r>
            <a:r>
              <a:rPr lang="en-GB" sz="1800" b="1" dirty="0" err="1" smtClean="0">
                <a:latin typeface="Arial Narrow" pitchFamily="34" charset="0"/>
              </a:rPr>
              <a:t>Katabira</a:t>
            </a:r>
            <a:r>
              <a:rPr lang="en-GB" sz="1800" b="1" dirty="0" smtClean="0">
                <a:latin typeface="Arial Narrow" pitchFamily="34" charset="0"/>
              </a:rPr>
              <a:t>, Nelson </a:t>
            </a:r>
            <a:r>
              <a:rPr lang="en-GB" sz="1800" b="1" dirty="0" err="1" smtClean="0">
                <a:latin typeface="Arial Narrow" pitchFamily="34" charset="0"/>
              </a:rPr>
              <a:t>Sewankambo</a:t>
            </a:r>
            <a:endParaRPr lang="en-GB" sz="1800" b="1" dirty="0" smtClean="0">
              <a:latin typeface="Arial Narrow" pitchFamily="34" charset="0"/>
            </a:endParaRPr>
          </a:p>
          <a:p>
            <a:pPr>
              <a:buNone/>
            </a:pPr>
            <a:endParaRPr lang="en-GB" dirty="0" smtClean="0">
              <a:latin typeface="Arial Narrow" pitchFamily="34" charset="0"/>
            </a:endParaRPr>
          </a:p>
          <a:p>
            <a:pPr>
              <a:buNone/>
            </a:pPr>
            <a:endParaRPr lang="en-GB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398" y="1143000"/>
            <a:ext cx="4267201" cy="5562599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latin typeface="Arial Narrow" pitchFamily="34" charset="0"/>
              </a:rPr>
              <a:t>	</a:t>
            </a:r>
            <a:r>
              <a:rPr lang="en-GB" b="1" dirty="0" smtClean="0">
                <a:solidFill>
                  <a:srgbClr val="FFFF00"/>
                </a:solidFill>
                <a:latin typeface="Arial Narrow" pitchFamily="34" charset="0"/>
              </a:rPr>
              <a:t>Collaborators</a:t>
            </a:r>
          </a:p>
          <a:p>
            <a:r>
              <a:rPr lang="en-GB" sz="1800" b="1" dirty="0" smtClean="0">
                <a:latin typeface="Arial Narrow" pitchFamily="34" charset="0"/>
              </a:rPr>
              <a:t>Warner Greene (GIVI)</a:t>
            </a:r>
          </a:p>
          <a:p>
            <a:r>
              <a:rPr lang="en-GB" sz="1800" b="1" dirty="0" err="1" smtClean="0">
                <a:latin typeface="Arial Narrow" pitchFamily="34" charset="0"/>
              </a:rPr>
              <a:t>Rafick</a:t>
            </a:r>
            <a:r>
              <a:rPr lang="en-GB" sz="1800" b="1" dirty="0" smtClean="0">
                <a:latin typeface="Arial Narrow" pitchFamily="34" charset="0"/>
              </a:rPr>
              <a:t> </a:t>
            </a:r>
            <a:r>
              <a:rPr lang="en-GB" sz="1800" b="1" dirty="0" err="1" smtClean="0">
                <a:latin typeface="Arial Narrow" pitchFamily="34" charset="0"/>
              </a:rPr>
              <a:t>Sekaly</a:t>
            </a:r>
            <a:r>
              <a:rPr lang="en-GB" sz="1800" b="1" dirty="0" smtClean="0">
                <a:latin typeface="Arial Narrow" pitchFamily="34" charset="0"/>
              </a:rPr>
              <a:t> (VGTI)</a:t>
            </a:r>
          </a:p>
          <a:p>
            <a:r>
              <a:rPr lang="en-GB" sz="1800" b="1" dirty="0" smtClean="0">
                <a:latin typeface="Arial Narrow" pitchFamily="34" charset="0"/>
              </a:rPr>
              <a:t>Moses </a:t>
            </a:r>
            <a:r>
              <a:rPr lang="en-GB" sz="1800" b="1" dirty="0" err="1" smtClean="0">
                <a:latin typeface="Arial Narrow" pitchFamily="34" charset="0"/>
              </a:rPr>
              <a:t>Joloba</a:t>
            </a:r>
            <a:r>
              <a:rPr lang="en-GB" sz="1800" b="1" dirty="0" smtClean="0">
                <a:latin typeface="Arial Narrow" pitchFamily="34" charset="0"/>
              </a:rPr>
              <a:t> (</a:t>
            </a:r>
            <a:r>
              <a:rPr lang="en-GB" sz="1800" b="1" dirty="0" err="1" smtClean="0">
                <a:latin typeface="Arial Narrow" pitchFamily="34" charset="0"/>
              </a:rPr>
              <a:t>MakCHS</a:t>
            </a:r>
            <a:r>
              <a:rPr lang="en-GB" sz="1800" b="1" dirty="0" smtClean="0">
                <a:latin typeface="Arial Narrow" pitchFamily="34" charset="0"/>
              </a:rPr>
              <a:t> immunology lab)</a:t>
            </a:r>
          </a:p>
          <a:p>
            <a:r>
              <a:rPr lang="en-GB" sz="1800" b="1" dirty="0" err="1" smtClean="0">
                <a:latin typeface="Arial Narrow" pitchFamily="34" charset="0"/>
              </a:rPr>
              <a:t>Pietro</a:t>
            </a:r>
            <a:r>
              <a:rPr lang="en-GB" sz="1800" b="1" dirty="0" smtClean="0">
                <a:latin typeface="Arial Narrow" pitchFamily="34" charset="0"/>
              </a:rPr>
              <a:t> Pala (MRC)</a:t>
            </a:r>
          </a:p>
          <a:p>
            <a:r>
              <a:rPr lang="en-GB" sz="1800" b="1" dirty="0" smtClean="0">
                <a:latin typeface="Arial Narrow" pitchFamily="34" charset="0"/>
              </a:rPr>
              <a:t>Robert </a:t>
            </a:r>
            <a:r>
              <a:rPr lang="en-GB" sz="1800" b="1" dirty="0" err="1" smtClean="0">
                <a:latin typeface="Arial Narrow" pitchFamily="34" charset="0"/>
              </a:rPr>
              <a:t>Colebunders</a:t>
            </a:r>
            <a:r>
              <a:rPr lang="en-GB" sz="1800" b="1" dirty="0" smtClean="0">
                <a:latin typeface="Arial Narrow" pitchFamily="34" charset="0"/>
              </a:rPr>
              <a:t> (UA/ITM)</a:t>
            </a:r>
          </a:p>
          <a:p>
            <a:endParaRPr lang="en-GB" dirty="0" smtClean="0">
              <a:latin typeface="Arial Narrow" pitchFamily="34" charset="0"/>
            </a:endParaRPr>
          </a:p>
          <a:p>
            <a:r>
              <a:rPr lang="en-GB" sz="2400" b="1" dirty="0" smtClean="0">
                <a:solidFill>
                  <a:srgbClr val="FFFF00"/>
                </a:solidFill>
              </a:rPr>
              <a:t>All my study participants</a:t>
            </a:r>
          </a:p>
          <a:p>
            <a:r>
              <a:rPr lang="en-GB" sz="2400" b="1" dirty="0" smtClean="0">
                <a:solidFill>
                  <a:srgbClr val="FFFF00"/>
                </a:solidFill>
              </a:rPr>
              <a:t>Colleagues</a:t>
            </a:r>
          </a:p>
          <a:p>
            <a:r>
              <a:rPr lang="en-GB" sz="2400" b="1" dirty="0" smtClean="0">
                <a:solidFill>
                  <a:srgbClr val="FFFF00"/>
                </a:solidFill>
              </a:rPr>
              <a:t>All attendees today</a:t>
            </a:r>
          </a:p>
          <a:p>
            <a:endParaRPr lang="en-GB" dirty="0"/>
          </a:p>
        </p:txBody>
      </p:sp>
      <p:pic>
        <p:nvPicPr>
          <p:cNvPr id="5" name="Picture 1" descr="C:\Users\Mama Kirabo\Pictures\University Logo\Mak logo revis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2" y="0"/>
            <a:ext cx="1523999" cy="1398882"/>
          </a:xfrm>
          <a:prstGeom prst="rect">
            <a:avLst/>
          </a:prstGeom>
          <a:noFill/>
        </p:spPr>
      </p:pic>
      <p:pic>
        <p:nvPicPr>
          <p:cNvPr id="6" name="Picture 2" descr="IDI logo without boa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3231">
            <a:off x="7345584" y="31009"/>
            <a:ext cx="1422972" cy="139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 4" descr="MUII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752728"/>
            <a:ext cx="1944216" cy="11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wt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6096000"/>
            <a:ext cx="37444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447800"/>
            <a:ext cx="8001000" cy="4648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Training</a:t>
            </a:r>
          </a:p>
          <a:p>
            <a:pPr eaLnBrk="1" hangingPunct="1"/>
            <a:r>
              <a:rPr lang="en-US" sz="3200" b="1" dirty="0" smtClean="0"/>
              <a:t>Research experience in HIV care and treatment</a:t>
            </a:r>
          </a:p>
          <a:p>
            <a:pPr eaLnBrk="1" hangingPunct="1"/>
            <a:r>
              <a:rPr lang="en-US" sz="3200" b="1" dirty="0" smtClean="0"/>
              <a:t>Key challenges/opportunities</a:t>
            </a:r>
          </a:p>
          <a:p>
            <a:pPr eaLnBrk="1" hangingPunct="1"/>
            <a:r>
              <a:rPr lang="en-US" sz="3200" b="1" dirty="0" smtClean="0"/>
              <a:t>Future directions</a:t>
            </a:r>
          </a:p>
          <a:p>
            <a:pPr eaLnBrk="1" hangingPunct="1"/>
            <a:r>
              <a:rPr lang="en-US" sz="3200" b="1" dirty="0" smtClean="0"/>
              <a:t>Q&amp;A</a:t>
            </a:r>
          </a:p>
          <a:p>
            <a:pPr eaLnBrk="1" hangingPunct="1"/>
            <a:endParaRPr lang="en-US" sz="2400" b="1" dirty="0" smtClean="0"/>
          </a:p>
          <a:p>
            <a:pPr marL="0" indent="0" eaLnBrk="1" hangingPunct="1">
              <a:buNone/>
            </a:pPr>
            <a:endParaRPr lang="en-US" sz="2400" b="1" dirty="0" smtClean="0"/>
          </a:p>
          <a:p>
            <a:pPr eaLnBrk="1" hangingPunct="1">
              <a:buFontTx/>
              <a:buNone/>
            </a:pPr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ransition xmlns:p14="http://schemas.microsoft.com/office/powerpoint/2010/main" advTm="8502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Training experience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72285"/>
              </p:ext>
            </p:extLst>
          </p:nvPr>
        </p:nvGraphicFramePr>
        <p:xfrm>
          <a:off x="457200" y="1219200"/>
          <a:ext cx="8229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59374">
                <a:tc>
                  <a:txBody>
                    <a:bodyPr/>
                    <a:lstStyle/>
                    <a:p>
                      <a:r>
                        <a:rPr lang="en-US" dirty="0" smtClean="0"/>
                        <a:t>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area</a:t>
                      </a:r>
                      <a:endParaRPr lang="en-US" dirty="0"/>
                    </a:p>
                  </a:txBody>
                  <a:tcPr/>
                </a:tc>
              </a:tr>
              <a:tr h="65937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MBChB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Makerere</a:t>
                      </a:r>
                      <a:r>
                        <a:rPr lang="en-US" dirty="0" smtClean="0"/>
                        <a:t> University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Medicine &amp; Surgery</a:t>
                      </a:r>
                      <a:endParaRPr lang="en-US" dirty="0"/>
                    </a:p>
                  </a:txBody>
                  <a:tcPr/>
                </a:tc>
              </a:tr>
              <a:tr h="1274772">
                <a:tc>
                  <a:txBody>
                    <a:bodyPr/>
                    <a:lstStyle/>
                    <a:p>
                      <a:r>
                        <a:rPr lang="en-US" dirty="0" smtClean="0"/>
                        <a:t>MMED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Makerere</a:t>
                      </a:r>
                      <a:r>
                        <a:rPr lang="en-US" baseline="0" dirty="0" smtClean="0"/>
                        <a:t>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Internal Medicine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FIC funding-</a:t>
                      </a:r>
                      <a:r>
                        <a:rPr lang="en-US" baseline="0" dirty="0" smtClean="0"/>
                        <a:t> AITRP (CWRU)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157306">
                <a:tc>
                  <a:txBody>
                    <a:bodyPr/>
                    <a:lstStyle/>
                    <a:p>
                      <a:r>
                        <a:rPr lang="en-US" dirty="0" smtClean="0"/>
                        <a:t>Five-year </a:t>
                      </a:r>
                      <a:r>
                        <a:rPr lang="en-US" dirty="0" err="1" smtClean="0"/>
                        <a:t>Sewankambo</a:t>
                      </a:r>
                      <a:r>
                        <a:rPr lang="en-US" dirty="0" smtClean="0"/>
                        <a:t> Clinical Research Fellowship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Makerere</a:t>
                      </a:r>
                      <a:r>
                        <a:rPr lang="en-US" dirty="0" smtClean="0"/>
                        <a:t> University’s Infectious Diseases Institute,</a:t>
                      </a:r>
                      <a:r>
                        <a:rPr lang="en-US" baseline="0" dirty="0" smtClean="0"/>
                        <a:t> Gilead-funded opportunity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HIV</a:t>
                      </a:r>
                      <a:r>
                        <a:rPr lang="en-US" baseline="0" dirty="0" smtClean="0"/>
                        <a:t> treatment and co-infections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Immune recovery clinical data that led to subsequent lab studies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59374">
                <a:tc>
                  <a:txBody>
                    <a:bodyPr/>
                    <a:lstStyle/>
                    <a:p>
                      <a:r>
                        <a:rPr lang="en-US" dirty="0" smtClean="0"/>
                        <a:t>PhD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Antwerp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Biomedical Sciences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56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1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HIV situation in Uganda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04800" y="1295400"/>
            <a:ext cx="5105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>HIV prevalence was 8% among women and 6% among men, Knowledge of HIV </a:t>
            </a:r>
            <a:r>
              <a:rPr lang="en-US" b="1" dirty="0" err="1" smtClean="0"/>
              <a:t>sero</a:t>
            </a:r>
            <a:r>
              <a:rPr lang="en-US" b="1" dirty="0" smtClean="0"/>
              <a:t>-status at 66% for women and 45% for men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	HAART coverage – 39% at  350 cells/</a:t>
            </a:r>
            <a:r>
              <a:rPr lang="en-US" b="1" dirty="0" smtClean="0">
                <a:cs typeface="Arial" charset="0"/>
              </a:rPr>
              <a:t>µ</a:t>
            </a:r>
            <a:r>
              <a:rPr lang="en-US" b="1" dirty="0" smtClean="0"/>
              <a:t>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2017: 1.3M living with HIV, Prevalence 5.9% (from 31% in 1990), 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73% of adults receiving ART, 50,000 new infections, 26,000 AIDS related deaths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 </a:t>
            </a:r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49900" y="1371600"/>
            <a:ext cx="3392488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379976002"/>
      </p:ext>
    </p:extLst>
  </p:cSld>
  <p:clrMapOvr>
    <a:masterClrMapping/>
  </p:clrMapOvr>
  <p:transition xmlns:p14="http://schemas.microsoft.com/office/powerpoint/2010/main" advTm="28096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rgbClr val="FFFF00"/>
                </a:solidFill>
              </a:rPr>
              <a:t>Engagement in community studies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45831" y="4343400"/>
            <a:ext cx="83820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Randomized Clinical trial of simple interventions for HIV care in rural Eastern Uganda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Safe water system PLHIV for 6 months, Weekly field visits, then </a:t>
            </a:r>
            <a:r>
              <a:rPr lang="en-US" sz="2400" b="1" dirty="0" err="1" smtClean="0"/>
              <a:t>cotrimoxazole</a:t>
            </a:r>
            <a:r>
              <a:rPr lang="en-US" sz="2400" b="1" dirty="0" smtClean="0"/>
              <a:t> prophylaxis for 1.5 years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/>
              <a:t>-</a:t>
            </a:r>
          </a:p>
        </p:txBody>
      </p:sp>
      <p:pic>
        <p:nvPicPr>
          <p:cNvPr id="7" name="Picture 7" descr="P:\Annual report\pictures\water vesse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66800"/>
            <a:ext cx="3962400" cy="2819400"/>
          </a:xfrm>
          <a:prstGeom prst="rect">
            <a:avLst/>
          </a:prstGeom>
          <a:noFill/>
        </p:spPr>
      </p:pic>
      <p:pic>
        <p:nvPicPr>
          <p:cNvPr id="8" name="Picture 5" descr="P:\Photos\Tororo\cotrim\w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65692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rgbClr val="FFFF00"/>
                </a:solidFill>
              </a:rPr>
              <a:t>RCT – Field activities 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66700" y="4038600"/>
            <a:ext cx="8496300" cy="2514600"/>
          </a:xfrm>
        </p:spPr>
        <p:txBody>
          <a:bodyPr/>
          <a:lstStyle/>
          <a:p>
            <a:r>
              <a:rPr lang="en-GB" sz="2400" dirty="0" smtClean="0"/>
              <a:t>A home based Safe Water System reduced diarrhoea frequency &amp; severity among PLHIV</a:t>
            </a:r>
          </a:p>
          <a:p>
            <a:endParaRPr lang="en-GB" sz="2400" dirty="0" smtClean="0"/>
          </a:p>
          <a:p>
            <a:r>
              <a:rPr lang="en-GB" sz="2400" dirty="0" smtClean="0"/>
              <a:t>CTX prophylaxis reduced morbidity &amp; mortality</a:t>
            </a:r>
          </a:p>
          <a:p>
            <a:r>
              <a:rPr lang="en-GB" sz="2400" dirty="0" smtClean="0"/>
              <a:t>CTX &amp; SWS readily available &amp; beneficial to PLHIV</a:t>
            </a:r>
          </a:p>
          <a:p>
            <a:r>
              <a:rPr lang="en-GB" sz="2400" dirty="0" smtClean="0"/>
              <a:t> </a:t>
            </a:r>
          </a:p>
        </p:txBody>
      </p:sp>
      <p:pic>
        <p:nvPicPr>
          <p:cNvPr id="8" name="Picture 3" descr="P:\Water vessel\pictures\Image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90599"/>
            <a:ext cx="4038600" cy="2866579"/>
          </a:xfrm>
          <a:prstGeom prst="rect">
            <a:avLst/>
          </a:prstGeom>
          <a:noFill/>
        </p:spPr>
      </p:pic>
      <p:pic>
        <p:nvPicPr>
          <p:cNvPr id="9" name="Content Placeholder 4" descr="P:\Photos\Ambassador in Tororo Feb 2002\P00005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14046"/>
            <a:ext cx="3733800" cy="273214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21949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>
            <a:off x="2667000" y="1752600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10689"/>
            <a:ext cx="8229600" cy="292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 bwMode="auto">
          <a:xfrm>
            <a:off x="3048000" y="4876800"/>
            <a:ext cx="1295400" cy="1588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Tm="3677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Routine HIV testing in the medical emergency setting at  </a:t>
            </a:r>
            <a:r>
              <a:rPr lang="en-US" sz="3600" dirty="0" err="1" smtClean="0">
                <a:solidFill>
                  <a:srgbClr val="FFFF00"/>
                </a:solidFill>
              </a:rPr>
              <a:t>Mulago</a:t>
            </a:r>
            <a:r>
              <a:rPr lang="en-US" sz="3600" dirty="0" smtClean="0">
                <a:solidFill>
                  <a:srgbClr val="FFFF00"/>
                </a:solidFill>
              </a:rPr>
              <a:t> hospital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5105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National referral</a:t>
            </a:r>
          </a:p>
          <a:p>
            <a:pPr eaLnBrk="1" hangingPunct="1">
              <a:buNone/>
            </a:pPr>
            <a:r>
              <a:rPr lang="en-US" dirty="0" smtClean="0"/>
              <a:t>	Teaching hospital</a:t>
            </a:r>
          </a:p>
          <a:p>
            <a:pPr eaLnBrk="1" hangingPunct="1">
              <a:buNone/>
            </a:pPr>
            <a:r>
              <a:rPr lang="en-US" dirty="0" smtClean="0"/>
              <a:t>	&gt;700,000 patients annually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50-70% of admissions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HIV-related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No in–patient HIV testing and ART services in 2003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3316" name="Picture 7" descr="4B patient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2395539"/>
            <a:ext cx="3505200" cy="272415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5257800" y="5181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Mulago</a:t>
            </a:r>
            <a:r>
              <a:rPr lang="en-US" sz="2000" dirty="0" smtClean="0"/>
              <a:t> hospital medical ward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14400" y="6324600"/>
            <a:ext cx="7391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Nakanjako et al. </a:t>
            </a:r>
            <a:r>
              <a:rPr lang="en-US" dirty="0"/>
              <a:t>AIDS </a:t>
            </a:r>
            <a:r>
              <a:rPr lang="en-US" dirty="0" err="1"/>
              <a:t>Behav</a:t>
            </a:r>
            <a:r>
              <a:rPr lang="en-US" dirty="0"/>
              <a:t>. 2007 Sep;11(5):753-8. 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advTm="266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Clinical Studies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4572000"/>
            <a:ext cx="7391400" cy="190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Provider initiated HIV testing- highly acceptable</a:t>
            </a:r>
          </a:p>
          <a:p>
            <a:pPr eaLnBrk="1" hangingPunct="1"/>
            <a:r>
              <a:rPr lang="en-US" sz="2400" dirty="0" smtClean="0"/>
              <a:t>Routine TB screening of TB-HIV co-infections in ART treatment programs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26628" name="Picture 8" descr="DSC0686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9249" y="1292225"/>
            <a:ext cx="3993751" cy="2847975"/>
          </a:xfr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798887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6096000"/>
            <a:ext cx="7391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Nakanjako et al. </a:t>
            </a:r>
            <a:r>
              <a:rPr lang="de-DE" dirty="0" smtClean="0"/>
              <a:t>Int J Tuberc Lung Dis. 2010 Dec;14(12):1621-8 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advTm="30217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6064</TotalTime>
  <Words>530</Words>
  <Application>Microsoft Macintosh PowerPoint</Application>
  <PresentationFormat>On-screen Show (4:3)</PresentationFormat>
  <Paragraphs>167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GloCal Alumni Presentation Feberuary, 2019</vt:lpstr>
      <vt:lpstr>Outline</vt:lpstr>
      <vt:lpstr>Training experience</vt:lpstr>
      <vt:lpstr>HIV situation in Uganda</vt:lpstr>
      <vt:lpstr>Engagement in community studies</vt:lpstr>
      <vt:lpstr>RCT – Field activities </vt:lpstr>
      <vt:lpstr>PowerPoint Presentation</vt:lpstr>
      <vt:lpstr>Routine HIV testing in the medical emergency setting at  Mulago hospital</vt:lpstr>
      <vt:lpstr>Clinical Studies</vt:lpstr>
      <vt:lpstr>HIV treatment studies at IDI, Makerere University</vt:lpstr>
      <vt:lpstr>Translational studies to answer clinical questions</vt:lpstr>
      <vt:lpstr>Research Experience</vt:lpstr>
      <vt:lpstr>Research Experience</vt:lpstr>
      <vt:lpstr>PowerPoint Presentation</vt:lpstr>
      <vt:lpstr>Challenges/Opportunities</vt:lpstr>
      <vt:lpstr>Future directions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Damalie</dc:creator>
  <cp:lastModifiedBy>Pal Shah</cp:lastModifiedBy>
  <cp:revision>126</cp:revision>
  <cp:lastPrinted>1601-01-01T00:00:00Z</cp:lastPrinted>
  <dcterms:created xsi:type="dcterms:W3CDTF">1601-01-01T00:00:00Z</dcterms:created>
  <dcterms:modified xsi:type="dcterms:W3CDTF">2019-02-25T23:01:54Z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