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43"/>
  </p:notesMasterIdLst>
  <p:handoutMasterIdLst>
    <p:handoutMasterId r:id="rId44"/>
  </p:handoutMasterIdLst>
  <p:sldIdLst>
    <p:sldId id="343" r:id="rId2"/>
    <p:sldId id="350" r:id="rId3"/>
    <p:sldId id="257" r:id="rId4"/>
    <p:sldId id="258" r:id="rId5"/>
    <p:sldId id="777" r:id="rId6"/>
    <p:sldId id="778" r:id="rId7"/>
    <p:sldId id="264" r:id="rId8"/>
    <p:sldId id="761" r:id="rId9"/>
    <p:sldId id="266" r:id="rId10"/>
    <p:sldId id="267" r:id="rId11"/>
    <p:sldId id="278" r:id="rId12"/>
    <p:sldId id="270" r:id="rId13"/>
    <p:sldId id="271" r:id="rId14"/>
    <p:sldId id="279" r:id="rId15"/>
    <p:sldId id="280" r:id="rId16"/>
    <p:sldId id="612" r:id="rId17"/>
    <p:sldId id="713" r:id="rId18"/>
    <p:sldId id="699" r:id="rId19"/>
    <p:sldId id="656" r:id="rId20"/>
    <p:sldId id="277" r:id="rId21"/>
    <p:sldId id="740" r:id="rId22"/>
    <p:sldId id="745" r:id="rId23"/>
    <p:sldId id="743" r:id="rId24"/>
    <p:sldId id="735" r:id="rId25"/>
    <p:sldId id="788" r:id="rId26"/>
    <p:sldId id="746" r:id="rId27"/>
    <p:sldId id="783" r:id="rId28"/>
    <p:sldId id="784" r:id="rId29"/>
    <p:sldId id="750" r:id="rId30"/>
    <p:sldId id="787" r:id="rId31"/>
    <p:sldId id="768" r:id="rId32"/>
    <p:sldId id="785" r:id="rId33"/>
    <p:sldId id="762" r:id="rId34"/>
    <p:sldId id="755" r:id="rId35"/>
    <p:sldId id="756" r:id="rId36"/>
    <p:sldId id="760" r:id="rId37"/>
    <p:sldId id="770" r:id="rId38"/>
    <p:sldId id="786" r:id="rId39"/>
    <p:sldId id="789" r:id="rId40"/>
    <p:sldId id="790" r:id="rId41"/>
    <p:sldId id="412"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9ECD"/>
    <a:srgbClr val="ECD988"/>
    <a:srgbClr val="3270A4"/>
    <a:srgbClr val="F9F3DB"/>
    <a:srgbClr val="F3F2C5"/>
    <a:srgbClr val="336BAF"/>
    <a:srgbClr val="E9E58B"/>
    <a:srgbClr val="559FD3"/>
    <a:srgbClr val="0099FF"/>
    <a:srgbClr val="4B7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05" autoAdjust="0"/>
    <p:restoredTop sz="83163" autoAdjust="0"/>
  </p:normalViewPr>
  <p:slideViewPr>
    <p:cSldViewPr>
      <p:cViewPr varScale="1">
        <p:scale>
          <a:sx n="97" d="100"/>
          <a:sy n="97" d="100"/>
        </p:scale>
        <p:origin x="2088" y="200"/>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Users/Monica/OneDrive%20-%20UC%20San%20Diego/Fogarty%20Glocal%20application/Data%20Sets/PeruHIV%20Stats%20Analyses/PeruHIV%20Study_Analysis%20results_04.19.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v>HIV+</c:v>
          </c:tx>
          <c:spPr>
            <a:solidFill>
              <a:schemeClr val="tx1"/>
            </a:solidFill>
            <a:ln>
              <a:solidFill>
                <a:schemeClr val="tx1"/>
              </a:solidFill>
            </a:ln>
            <a:effectLst/>
          </c:spPr>
          <c:invertIfNegative val="0"/>
          <c:cat>
            <c:strRef>
              <c:f>'Descriptives + t-test'!$A$91:$A$98</c:f>
              <c:strCache>
                <c:ptCount val="8"/>
                <c:pt idx="0">
                  <c:v>Abstraction/Executive Function</c:v>
                </c:pt>
                <c:pt idx="1">
                  <c:v>Memory (Learning &amp; Recall)</c:v>
                </c:pt>
                <c:pt idx="2">
                  <c:v>Attention/Working Memory</c:v>
                </c:pt>
                <c:pt idx="3">
                  <c:v>Verbal Fluency/Language</c:v>
                </c:pt>
                <c:pt idx="4">
                  <c:v>Visuospatial orientation</c:v>
                </c:pt>
                <c:pt idx="5">
                  <c:v>Speed of information processing</c:v>
                </c:pt>
                <c:pt idx="6">
                  <c:v>Motor Performance</c:v>
                </c:pt>
                <c:pt idx="7">
                  <c:v>Global Impairment</c:v>
                </c:pt>
              </c:strCache>
            </c:strRef>
          </c:cat>
          <c:val>
            <c:numRef>
              <c:f>'Descriptives + t-test'!$D$91:$D$98</c:f>
              <c:numCache>
                <c:formatCode>0.00%</c:formatCode>
                <c:ptCount val="8"/>
                <c:pt idx="0">
                  <c:v>0.153</c:v>
                </c:pt>
                <c:pt idx="1">
                  <c:v>9.4E-2</c:v>
                </c:pt>
                <c:pt idx="2">
                  <c:v>0.69899999999999995</c:v>
                </c:pt>
                <c:pt idx="3">
                  <c:v>0.105</c:v>
                </c:pt>
                <c:pt idx="4">
                  <c:v>6.3E-2</c:v>
                </c:pt>
                <c:pt idx="5">
                  <c:v>0.18100000000000002</c:v>
                </c:pt>
                <c:pt idx="6" formatCode="0%">
                  <c:v>0.21</c:v>
                </c:pt>
                <c:pt idx="7">
                  <c:v>0.28499999999999998</c:v>
                </c:pt>
              </c:numCache>
            </c:numRef>
          </c:val>
          <c:extLst>
            <c:ext xmlns:c16="http://schemas.microsoft.com/office/drawing/2014/chart" uri="{C3380CC4-5D6E-409C-BE32-E72D297353CC}">
              <c16:uniqueId val="{00000000-6979-7A43-9563-F0DE7AB831C9}"/>
            </c:ext>
          </c:extLst>
        </c:ser>
        <c:ser>
          <c:idx val="0"/>
          <c:order val="1"/>
          <c:tx>
            <c:v>HIV-negative</c:v>
          </c:tx>
          <c:spPr>
            <a:pattFill prst="pct50">
              <a:fgClr>
                <a:schemeClr val="tx1"/>
              </a:fgClr>
              <a:bgClr>
                <a:schemeClr val="bg1"/>
              </a:bgClr>
            </a:pattFill>
            <a:ln>
              <a:solidFill>
                <a:schemeClr val="tx1"/>
              </a:solidFill>
            </a:ln>
            <a:effectLst/>
          </c:spPr>
          <c:invertIfNegative val="0"/>
          <c:cat>
            <c:strRef>
              <c:f>'Descriptives + t-test'!$A$91:$A$98</c:f>
              <c:strCache>
                <c:ptCount val="8"/>
                <c:pt idx="0">
                  <c:v>Abstraction/Executive Function</c:v>
                </c:pt>
                <c:pt idx="1">
                  <c:v>Memory (Learning &amp; Recall)</c:v>
                </c:pt>
                <c:pt idx="2">
                  <c:v>Attention/Working Memory</c:v>
                </c:pt>
                <c:pt idx="3">
                  <c:v>Verbal Fluency/Language</c:v>
                </c:pt>
                <c:pt idx="4">
                  <c:v>Visuospatial orientation</c:v>
                </c:pt>
                <c:pt idx="5">
                  <c:v>Speed of information processing</c:v>
                </c:pt>
                <c:pt idx="6">
                  <c:v>Motor Performance</c:v>
                </c:pt>
                <c:pt idx="7">
                  <c:v>Global Impairment</c:v>
                </c:pt>
              </c:strCache>
            </c:strRef>
          </c:cat>
          <c:val>
            <c:numRef>
              <c:f>'Descriptives + t-test'!$E$91:$E$98</c:f>
              <c:numCache>
                <c:formatCode>General</c:formatCode>
                <c:ptCount val="8"/>
              </c:numCache>
            </c:numRef>
          </c:val>
          <c:extLst>
            <c:ext xmlns:c16="http://schemas.microsoft.com/office/drawing/2014/chart" uri="{C3380CC4-5D6E-409C-BE32-E72D297353CC}">
              <c16:uniqueId val="{00000001-6979-7A43-9563-F0DE7AB831C9}"/>
            </c:ext>
          </c:extLst>
        </c:ser>
        <c:dLbls>
          <c:showLegendKey val="0"/>
          <c:showVal val="0"/>
          <c:showCatName val="0"/>
          <c:showSerName val="0"/>
          <c:showPercent val="0"/>
          <c:showBubbleSize val="0"/>
        </c:dLbls>
        <c:gapWidth val="219"/>
        <c:overlap val="-27"/>
        <c:axId val="1307053311"/>
        <c:axId val="1307057423"/>
      </c:barChart>
      <c:catAx>
        <c:axId val="1307053311"/>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200" b="1">
                    <a:solidFill>
                      <a:schemeClr val="tx1"/>
                    </a:solidFill>
                    <a:latin typeface="Times New Roman" panose="02020603050405020304" pitchFamily="18" charset="0"/>
                    <a:cs typeface="Times New Roman" panose="02020603050405020304" pitchFamily="18" charset="0"/>
                  </a:rPr>
                  <a:t>Neurocognitive</a:t>
                </a:r>
                <a:r>
                  <a:rPr lang="en-US" sz="1200" b="1" baseline="0">
                    <a:solidFill>
                      <a:schemeClr val="tx1"/>
                    </a:solidFill>
                    <a:latin typeface="Times New Roman" panose="02020603050405020304" pitchFamily="18" charset="0"/>
                    <a:cs typeface="Times New Roman" panose="02020603050405020304" pitchFamily="18" charset="0"/>
                  </a:rPr>
                  <a:t> Domains</a:t>
                </a:r>
                <a:endParaRPr lang="en-US" sz="1200" b="1">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3787071862078108"/>
              <c:y val="0.92357558139534879"/>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307057423"/>
        <c:crossesAt val="0"/>
        <c:auto val="1"/>
        <c:lblAlgn val="ctr"/>
        <c:lblOffset val="100"/>
        <c:noMultiLvlLbl val="0"/>
      </c:catAx>
      <c:valAx>
        <c:axId val="1307057423"/>
        <c:scaling>
          <c:orientation val="minMax"/>
          <c:max val="1"/>
        </c:scaling>
        <c:delete val="0"/>
        <c:axPos val="l"/>
        <c:majorGridlines>
          <c:spPr>
            <a:ln w="9525" cap="flat" cmpd="sng" algn="ctr">
              <a:solidFill>
                <a:schemeClr val="tx1"/>
              </a:solid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200" b="1">
                    <a:solidFill>
                      <a:schemeClr val="tx1"/>
                    </a:solidFill>
                    <a:latin typeface="Times New Roman" panose="02020603050405020304" pitchFamily="18" charset="0"/>
                    <a:cs typeface="Times New Roman" panose="02020603050405020304" pitchFamily="18" charset="0"/>
                  </a:rPr>
                  <a:t>%</a:t>
                </a:r>
                <a:r>
                  <a:rPr lang="en-US" sz="1200" b="1" baseline="0">
                    <a:solidFill>
                      <a:schemeClr val="tx1"/>
                    </a:solidFill>
                    <a:latin typeface="Times New Roman" panose="02020603050405020304" pitchFamily="18" charset="0"/>
                    <a:cs typeface="Times New Roman" panose="02020603050405020304" pitchFamily="18" charset="0"/>
                  </a:rPr>
                  <a:t> of participants with impairment</a:t>
                </a:r>
                <a:endParaRPr lang="en-US" sz="1200" b="1">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07053311"/>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1600" b="1" baseline="0" dirty="0">
                <a:solidFill>
                  <a:schemeClr val="tx1"/>
                </a:solidFill>
              </a:rPr>
              <a:t>Neurological Symptoms among patients with stroke + COVID-19</a:t>
            </a:r>
          </a:p>
        </c:rich>
      </c:tx>
      <c:layout>
        <c:manualLayout>
          <c:xMode val="edge"/>
          <c:yMode val="edge"/>
          <c:x val="0.11480733449545659"/>
          <c:y val="1.545580006279679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7319800041290292"/>
          <c:y val="0.21715233022953909"/>
          <c:w val="0.80451459222844901"/>
          <c:h val="0.45560259743355658"/>
        </c:manualLayout>
      </c:layout>
      <c:barChart>
        <c:barDir val="col"/>
        <c:grouping val="clustered"/>
        <c:varyColors val="0"/>
        <c:ser>
          <c:idx val="0"/>
          <c:order val="0"/>
          <c:tx>
            <c:strRef>
              <c:f>Sheet1!$B$1</c:f>
              <c:strCache>
                <c:ptCount val="1"/>
                <c:pt idx="0">
                  <c:v>Neurological Symptoms</c:v>
                </c:pt>
              </c:strCache>
            </c:strRef>
          </c:tx>
          <c:spPr>
            <a:solidFill>
              <a:schemeClr val="accent1"/>
            </a:solidFill>
            <a:ln>
              <a:noFill/>
            </a:ln>
            <a:effectLst/>
          </c:spPr>
          <c:invertIfNegative val="0"/>
          <c:cat>
            <c:strRef>
              <c:f>Sheet1!$A$2:$A$11</c:f>
              <c:strCache>
                <c:ptCount val="10"/>
                <c:pt idx="0">
                  <c:v>Focal motor deficit</c:v>
                </c:pt>
                <c:pt idx="1">
                  <c:v>Focal sensory deficit</c:v>
                </c:pt>
                <c:pt idx="2">
                  <c:v>Headache</c:v>
                </c:pt>
                <c:pt idx="3">
                  <c:v>Vertigo</c:v>
                </c:pt>
                <c:pt idx="4">
                  <c:v>Decreased consciousness</c:v>
                </c:pt>
                <c:pt idx="5">
                  <c:v>Ataxia</c:v>
                </c:pt>
                <c:pt idx="6">
                  <c:v>Seizure</c:v>
                </c:pt>
                <c:pt idx="7">
                  <c:v>Hypogeusia</c:v>
                </c:pt>
                <c:pt idx="8">
                  <c:v>Hyposmia</c:v>
                </c:pt>
                <c:pt idx="9">
                  <c:v>Visual disturbance</c:v>
                </c:pt>
              </c:strCache>
            </c:strRef>
          </c:cat>
          <c:val>
            <c:numRef>
              <c:f>Sheet1!$B$2:$B$11</c:f>
              <c:numCache>
                <c:formatCode>0.00%</c:formatCode>
                <c:ptCount val="10"/>
                <c:pt idx="0">
                  <c:v>0.86199999999999999</c:v>
                </c:pt>
                <c:pt idx="1">
                  <c:v>0.27600000000000002</c:v>
                </c:pt>
                <c:pt idx="2">
                  <c:v>0.34499999999999997</c:v>
                </c:pt>
                <c:pt idx="3">
                  <c:v>0.13800000000000001</c:v>
                </c:pt>
                <c:pt idx="4">
                  <c:v>0.65500000000000003</c:v>
                </c:pt>
                <c:pt idx="5">
                  <c:v>0.27600000000000002</c:v>
                </c:pt>
                <c:pt idx="6">
                  <c:v>0.24099999999999999</c:v>
                </c:pt>
                <c:pt idx="7">
                  <c:v>0.17199999999999999</c:v>
                </c:pt>
                <c:pt idx="8">
                  <c:v>0.24099999999999999</c:v>
                </c:pt>
                <c:pt idx="9">
                  <c:v>0.17199999999999999</c:v>
                </c:pt>
              </c:numCache>
            </c:numRef>
          </c:val>
          <c:extLst>
            <c:ext xmlns:c16="http://schemas.microsoft.com/office/drawing/2014/chart" uri="{C3380CC4-5D6E-409C-BE32-E72D297353CC}">
              <c16:uniqueId val="{00000000-39E3-764A-8266-7D59CB84188F}"/>
            </c:ext>
          </c:extLst>
        </c:ser>
        <c:dLbls>
          <c:showLegendKey val="0"/>
          <c:showVal val="0"/>
          <c:showCatName val="0"/>
          <c:showSerName val="0"/>
          <c:showPercent val="0"/>
          <c:showBubbleSize val="0"/>
        </c:dLbls>
        <c:gapWidth val="219"/>
        <c:overlap val="-27"/>
        <c:axId val="367700495"/>
        <c:axId val="367700895"/>
      </c:barChart>
      <c:catAx>
        <c:axId val="367700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mn-cs"/>
              </a:defRPr>
            </a:pPr>
            <a:endParaRPr lang="en-US"/>
          </a:p>
        </c:txPr>
        <c:crossAx val="367700895"/>
        <c:crosses val="autoZero"/>
        <c:auto val="1"/>
        <c:lblAlgn val="ctr"/>
        <c:lblOffset val="100"/>
        <c:noMultiLvlLbl val="0"/>
      </c:catAx>
      <c:valAx>
        <c:axId val="3677008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mn-cs"/>
              </a:defRPr>
            </a:pPr>
            <a:endParaRPr lang="en-US"/>
          </a:p>
        </c:txPr>
        <c:crossAx val="3677004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dirty="0">
                <a:solidFill>
                  <a:schemeClr val="tx1"/>
                </a:solidFill>
                <a:latin typeface="Arial" panose="020B0604020202020204" pitchFamily="34" charset="0"/>
                <a:cs typeface="Arial" panose="020B0604020202020204" pitchFamily="34" charset="0"/>
              </a:rPr>
              <a:t>Participants with stroke and COVID-19 (n=29)</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Participants with stroke (n=29)</c:v>
                </c:pt>
              </c:strCache>
            </c:strRef>
          </c:tx>
          <c:spPr>
            <a:solidFill>
              <a:schemeClr val="accent1"/>
            </a:solidFill>
            <a:ln>
              <a:noFill/>
            </a:ln>
            <a:effectLst/>
          </c:spPr>
          <c:invertIfNegative val="0"/>
          <c:cat>
            <c:strRef>
              <c:f>Sheet1!$A$2:$A$4</c:f>
              <c:strCache>
                <c:ptCount val="3"/>
                <c:pt idx="0">
                  <c:v>Ischemic stroke</c:v>
                </c:pt>
                <c:pt idx="1">
                  <c:v>ICU Hospitalization</c:v>
                </c:pt>
                <c:pt idx="2">
                  <c:v>Death during hospitalization</c:v>
                </c:pt>
              </c:strCache>
            </c:strRef>
          </c:cat>
          <c:val>
            <c:numRef>
              <c:f>Sheet1!$B$2:$B$4</c:f>
              <c:numCache>
                <c:formatCode>0.00%</c:formatCode>
                <c:ptCount val="3"/>
                <c:pt idx="0">
                  <c:v>0.92600000000000005</c:v>
                </c:pt>
                <c:pt idx="1">
                  <c:v>6.9000000000000006E-2</c:v>
                </c:pt>
                <c:pt idx="2">
                  <c:v>0.34499999999999997</c:v>
                </c:pt>
              </c:numCache>
            </c:numRef>
          </c:val>
          <c:extLst>
            <c:ext xmlns:c16="http://schemas.microsoft.com/office/drawing/2014/chart" uri="{C3380CC4-5D6E-409C-BE32-E72D297353CC}">
              <c16:uniqueId val="{00000000-5874-E948-9AE0-B6E315D47AD8}"/>
            </c:ext>
          </c:extLst>
        </c:ser>
        <c:dLbls>
          <c:showLegendKey val="0"/>
          <c:showVal val="0"/>
          <c:showCatName val="0"/>
          <c:showSerName val="0"/>
          <c:showPercent val="0"/>
          <c:showBubbleSize val="0"/>
        </c:dLbls>
        <c:gapWidth val="219"/>
        <c:overlap val="-27"/>
        <c:axId val="366395327"/>
        <c:axId val="383634431"/>
      </c:barChart>
      <c:catAx>
        <c:axId val="366395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mn-cs"/>
              </a:defRPr>
            </a:pPr>
            <a:endParaRPr lang="en-US"/>
          </a:p>
        </c:txPr>
        <c:crossAx val="383634431"/>
        <c:crosses val="autoZero"/>
        <c:auto val="1"/>
        <c:lblAlgn val="ctr"/>
        <c:lblOffset val="100"/>
        <c:noMultiLvlLbl val="0"/>
      </c:catAx>
      <c:valAx>
        <c:axId val="383634431"/>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663953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7B3530-A8C4-41FA-8E5B-8975754D11B5}" type="datetimeFigureOut">
              <a:rPr lang="en-US" smtClean="0"/>
              <a:t>3/22/22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36F232-F5B8-4314-8B1A-9DA4E26E05A9}" type="slidenum">
              <a:rPr lang="en-US" smtClean="0"/>
              <a:t>‹#›</a:t>
            </a:fld>
            <a:endParaRPr lang="en-US"/>
          </a:p>
        </p:txBody>
      </p:sp>
    </p:spTree>
    <p:extLst>
      <p:ext uri="{BB962C8B-B14F-4D97-AF65-F5344CB8AC3E}">
        <p14:creationId xmlns:p14="http://schemas.microsoft.com/office/powerpoint/2010/main" val="327059431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C75CF05-D4EB-41BA-9F20-235FDF90A6F2}" type="slidenum">
              <a:rPr lang="en-US"/>
              <a:pPr/>
              <a:t>‹#›</a:t>
            </a:fld>
            <a:endParaRPr lang="en-US"/>
          </a:p>
        </p:txBody>
      </p:sp>
    </p:spTree>
    <p:extLst>
      <p:ext uri="{BB962C8B-B14F-4D97-AF65-F5344CB8AC3E}">
        <p14:creationId xmlns:p14="http://schemas.microsoft.com/office/powerpoint/2010/main" val="2676991261"/>
      </p:ext>
    </p:extLst>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c70db03a5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c70db03a5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of the most common comorbidities that are seen in older people with HIV is neurocognitive impairment. </a:t>
            </a:r>
          </a:p>
          <a:p>
            <a:pPr marL="171450" indent="-171450">
              <a:buFont typeface="Arial" panose="020B0604020202020204" pitchFamily="34" charset="0"/>
              <a:buChar char="•"/>
            </a:pPr>
            <a:r>
              <a:rPr lang="en-US" dirty="0"/>
              <a:t>Neurocognitive impairment in HIV is divided into 3 types.. An Asymptomatic type without any functional deficits, mild neurocognitive disorder with mild functional deficits and dementia.</a:t>
            </a:r>
          </a:p>
          <a:p>
            <a:pPr marL="171450" indent="-171450">
              <a:buFont typeface="Arial" panose="020B0604020202020204" pitchFamily="34" charset="0"/>
              <a:buChar char="•"/>
            </a:pPr>
            <a:r>
              <a:rPr lang="en-US" dirty="0"/>
              <a:t>The worldwide prevalence of cognitive impairment in HIV varies widely, from about 15% to 60% in developing countries, and very similar rates in developed countries.</a:t>
            </a:r>
          </a:p>
          <a:p>
            <a:pPr marL="171450" indent="-171450">
              <a:buFont typeface="Arial" panose="020B0604020202020204" pitchFamily="34" charset="0"/>
              <a:buChar char="•"/>
            </a:pPr>
            <a:r>
              <a:rPr lang="en-US" dirty="0"/>
              <a:t>The prevalence varies in Latin America as well. However, many of these studies used different cognitive screening tools in heterogeneous </a:t>
            </a:r>
            <a:r>
              <a:rPr lang="en-US" dirty="0" err="1"/>
              <a:t>pouplations</a:t>
            </a:r>
            <a:r>
              <a:rPr lang="en-US" dirty="0"/>
              <a:t>, likely accounting for these variable reported </a:t>
            </a:r>
            <a:r>
              <a:rPr lang="en-US" dirty="0" err="1"/>
              <a:t>prevalences</a:t>
            </a:r>
            <a:r>
              <a:rPr lang="en-US" dirty="0"/>
              <a:t>.</a:t>
            </a:r>
          </a:p>
          <a:p>
            <a:pPr marL="171450" indent="-171450">
              <a:buFont typeface="Arial" panose="020B0604020202020204" pitchFamily="34" charset="0"/>
              <a:buChar char="•"/>
            </a:pPr>
            <a:r>
              <a:rPr lang="en-US" dirty="0"/>
              <a:t>To-date, there has been no study on cognitive impairment in HIV in Peru, and we don’t know what risk factors may worsen or put someone at risk for cognitive impairment in this unique </a:t>
            </a:r>
            <a:r>
              <a:rPr lang="en-US" dirty="0" err="1"/>
              <a:t>pouplation</a:t>
            </a:r>
            <a:r>
              <a:rPr lang="en-US" dirty="0"/>
              <a:t>.</a:t>
            </a:r>
          </a:p>
          <a:p>
            <a:endParaRPr lang="en-US" dirty="0"/>
          </a:p>
        </p:txBody>
      </p:sp>
      <p:sp>
        <p:nvSpPr>
          <p:cNvPr id="4" name="Slide Number Placeholder 3"/>
          <p:cNvSpPr>
            <a:spLocks noGrp="1"/>
          </p:cNvSpPr>
          <p:nvPr>
            <p:ph type="sldNum" sz="quarter" idx="5"/>
          </p:nvPr>
        </p:nvSpPr>
        <p:spPr/>
        <p:txBody>
          <a:bodyPr/>
          <a:lstStyle/>
          <a:p>
            <a:fld id="{3AB0A93C-86C9-1747-8F9B-1E74E48F73C0}" type="slidenum">
              <a:rPr lang="en-US" smtClean="0"/>
              <a:t>20</a:t>
            </a:fld>
            <a:endParaRPr lang="en-US"/>
          </a:p>
        </p:txBody>
      </p:sp>
    </p:spTree>
    <p:extLst>
      <p:ext uri="{BB962C8B-B14F-4D97-AF65-F5344CB8AC3E}">
        <p14:creationId xmlns:p14="http://schemas.microsoft.com/office/powerpoint/2010/main" val="2200921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B0A93C-86C9-1747-8F9B-1E74E48F73C0}" type="slidenum">
              <a:rPr lang="en-US" smtClean="0"/>
              <a:t>21</a:t>
            </a:fld>
            <a:endParaRPr lang="en-US"/>
          </a:p>
        </p:txBody>
      </p:sp>
    </p:spTree>
    <p:extLst>
      <p:ext uri="{BB962C8B-B14F-4D97-AF65-F5344CB8AC3E}">
        <p14:creationId xmlns:p14="http://schemas.microsoft.com/office/powerpoint/2010/main" val="274796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E85F7-CF7A-6A44-A277-38D94CDA8A09}" type="slidenum">
              <a:rPr lang="en-US" smtClean="0"/>
              <a:t>22</a:t>
            </a:fld>
            <a:endParaRPr lang="en-US"/>
          </a:p>
        </p:txBody>
      </p:sp>
    </p:spTree>
    <p:extLst>
      <p:ext uri="{BB962C8B-B14F-4D97-AF65-F5344CB8AC3E}">
        <p14:creationId xmlns:p14="http://schemas.microsoft.com/office/powerpoint/2010/main" val="504234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collaboration with colleagues from the Peruvian Neurological Institute in Lima, Peru and UCSF Memory &amp; Aging Center, the study seeks to evaluate the epidemiology of neurocognitive disorders in two districts of Lima, Peru (one socioeconomically vulnerable and one affluent), assessing individual-level data pertaining to social, behavioral and environmental determinants of brain health. This would be the first large-scale door-to-door study seeking to expand our understanding of cognitive resilience and potentially modifiable neurocognitive disorder risk factors in Latin America.</a:t>
            </a:r>
            <a:endParaRPr lang="en-US" dirty="0"/>
          </a:p>
        </p:txBody>
      </p:sp>
      <p:sp>
        <p:nvSpPr>
          <p:cNvPr id="4" name="Slide Number Placeholder 3"/>
          <p:cNvSpPr>
            <a:spLocks noGrp="1"/>
          </p:cNvSpPr>
          <p:nvPr>
            <p:ph type="sldNum" sz="quarter" idx="5"/>
          </p:nvPr>
        </p:nvSpPr>
        <p:spPr/>
        <p:txBody>
          <a:bodyPr/>
          <a:lstStyle/>
          <a:p>
            <a:fld id="{AE2BC363-27F6-3F49-B603-E92DBAF3A5FE}" type="slidenum">
              <a:rPr lang="en-US" smtClean="0"/>
              <a:t>31</a:t>
            </a:fld>
            <a:endParaRPr lang="en-US"/>
          </a:p>
        </p:txBody>
      </p:sp>
    </p:spTree>
    <p:extLst>
      <p:ext uri="{BB962C8B-B14F-4D97-AF65-F5344CB8AC3E}">
        <p14:creationId xmlns:p14="http://schemas.microsoft.com/office/powerpoint/2010/main" val="1972867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not yet received UPCH residents at UNC but we are already establishing research efforts with young investigators from Peru.</a:t>
            </a:r>
          </a:p>
        </p:txBody>
      </p:sp>
      <p:sp>
        <p:nvSpPr>
          <p:cNvPr id="4" name="Slide Number Placeholder 3"/>
          <p:cNvSpPr>
            <a:spLocks noGrp="1"/>
          </p:cNvSpPr>
          <p:nvPr>
            <p:ph type="sldNum" sz="quarter" idx="5"/>
          </p:nvPr>
        </p:nvSpPr>
        <p:spPr/>
        <p:txBody>
          <a:bodyPr/>
          <a:lstStyle/>
          <a:p>
            <a:fld id="{AE2BC363-27F6-3F49-B603-E92DBAF3A5FE}" type="slidenum">
              <a:rPr lang="en-US" smtClean="0"/>
              <a:t>34</a:t>
            </a:fld>
            <a:endParaRPr lang="en-US"/>
          </a:p>
        </p:txBody>
      </p:sp>
    </p:spTree>
    <p:extLst>
      <p:ext uri="{BB962C8B-B14F-4D97-AF65-F5344CB8AC3E}">
        <p14:creationId xmlns:p14="http://schemas.microsoft.com/office/powerpoint/2010/main" val="2660996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2BC363-27F6-3F49-B603-E92DBAF3A5FE}" type="slidenum">
              <a:rPr lang="en-US" smtClean="0"/>
              <a:t>36</a:t>
            </a:fld>
            <a:endParaRPr lang="en-US"/>
          </a:p>
        </p:txBody>
      </p:sp>
    </p:spTree>
    <p:extLst>
      <p:ext uri="{BB962C8B-B14F-4D97-AF65-F5344CB8AC3E}">
        <p14:creationId xmlns:p14="http://schemas.microsoft.com/office/powerpoint/2010/main" val="1947906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Grand Round topic will be chosen by the Peruvian attending mentor. For PGY-2 and PGY-3 a patient’s case will be discussed and for PGY-4 a topic of the resident interest will be presented. </a:t>
            </a:r>
            <a:endParaRPr lang="en-US" dirty="0"/>
          </a:p>
        </p:txBody>
      </p:sp>
      <p:sp>
        <p:nvSpPr>
          <p:cNvPr id="4" name="Slide Number Placeholder 3"/>
          <p:cNvSpPr>
            <a:spLocks noGrp="1"/>
          </p:cNvSpPr>
          <p:nvPr>
            <p:ph type="sldNum" sz="quarter" idx="5"/>
          </p:nvPr>
        </p:nvSpPr>
        <p:spPr/>
        <p:txBody>
          <a:bodyPr/>
          <a:lstStyle/>
          <a:p>
            <a:fld id="{AE2BC363-27F6-3F49-B603-E92DBAF3A5FE}" type="slidenum">
              <a:rPr lang="en-US" smtClean="0"/>
              <a:t>37</a:t>
            </a:fld>
            <a:endParaRPr lang="en-US"/>
          </a:p>
        </p:txBody>
      </p:sp>
    </p:spTree>
    <p:extLst>
      <p:ext uri="{BB962C8B-B14F-4D97-AF65-F5344CB8AC3E}">
        <p14:creationId xmlns:p14="http://schemas.microsoft.com/office/powerpoint/2010/main" val="4129205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72621e1bf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72621e1b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scarce supplies, stigma, insufficient medical personnel)</a:t>
            </a:r>
            <a:endParaRPr lang="es-CL" dirty="0"/>
          </a:p>
        </p:txBody>
      </p:sp>
      <p:sp>
        <p:nvSpPr>
          <p:cNvPr id="4" name="Slide Number Placeholder 3"/>
          <p:cNvSpPr>
            <a:spLocks noGrp="1"/>
          </p:cNvSpPr>
          <p:nvPr>
            <p:ph type="sldNum" sz="quarter" idx="10"/>
          </p:nvPr>
        </p:nvSpPr>
        <p:spPr/>
        <p:txBody>
          <a:bodyPr/>
          <a:lstStyle/>
          <a:p>
            <a:fld id="{AE2BC363-27F6-3F49-B603-E92DBAF3A5FE}" type="slidenum">
              <a:rPr lang="en-US" smtClean="0"/>
              <a:t>6</a:t>
            </a:fld>
            <a:endParaRPr lang="en-US"/>
          </a:p>
        </p:txBody>
      </p:sp>
    </p:spTree>
    <p:extLst>
      <p:ext uri="{BB962C8B-B14F-4D97-AF65-F5344CB8AC3E}">
        <p14:creationId xmlns:p14="http://schemas.microsoft.com/office/powerpoint/2010/main" val="2766714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2BC363-27F6-3F49-B603-E92DBAF3A5FE}" type="slidenum">
              <a:rPr lang="en-US" smtClean="0"/>
              <a:t>10</a:t>
            </a:fld>
            <a:endParaRPr lang="en-US"/>
          </a:p>
        </p:txBody>
      </p:sp>
    </p:spTree>
    <p:extLst>
      <p:ext uri="{BB962C8B-B14F-4D97-AF65-F5344CB8AC3E}">
        <p14:creationId xmlns:p14="http://schemas.microsoft.com/office/powerpoint/2010/main" val="1874853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Could not afford the medication OR </a:t>
            </a:r>
          </a:p>
        </p:txBody>
      </p:sp>
      <p:sp>
        <p:nvSpPr>
          <p:cNvPr id="4" name="Slide Number Placeholder 3"/>
          <p:cNvSpPr>
            <a:spLocks noGrp="1"/>
          </p:cNvSpPr>
          <p:nvPr>
            <p:ph type="sldNum" sz="quarter" idx="10"/>
          </p:nvPr>
        </p:nvSpPr>
        <p:spPr/>
        <p:txBody>
          <a:bodyPr/>
          <a:lstStyle/>
          <a:p>
            <a:fld id="{293AACEC-32FD-2C4A-B129-62DB77198918}" type="slidenum">
              <a:rPr lang="en-US" smtClean="0"/>
              <a:t>11</a:t>
            </a:fld>
            <a:endParaRPr lang="en-US"/>
          </a:p>
        </p:txBody>
      </p:sp>
    </p:spTree>
    <p:extLst>
      <p:ext uri="{BB962C8B-B14F-4D97-AF65-F5344CB8AC3E}">
        <p14:creationId xmlns:p14="http://schemas.microsoft.com/office/powerpoint/2010/main" val="1136238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93F2E5C4-DB6A-4D18-801B-57B335B5FCD6}" type="slidenum">
              <a:rPr lang="es-MX" smtClean="0"/>
              <a:pPr>
                <a:defRPr/>
              </a:pPr>
              <a:t>16</a:t>
            </a:fld>
            <a:endParaRPr lang="es-MX"/>
          </a:p>
        </p:txBody>
      </p:sp>
    </p:spTree>
    <p:extLst>
      <p:ext uri="{BB962C8B-B14F-4D97-AF65-F5344CB8AC3E}">
        <p14:creationId xmlns:p14="http://schemas.microsoft.com/office/powerpoint/2010/main" val="3483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98% public </a:t>
            </a:r>
          </a:p>
          <a:p>
            <a:endParaRPr lang="es-CL" dirty="0"/>
          </a:p>
        </p:txBody>
      </p:sp>
      <p:sp>
        <p:nvSpPr>
          <p:cNvPr id="4" name="Slide Number Placeholder 3"/>
          <p:cNvSpPr>
            <a:spLocks noGrp="1"/>
          </p:cNvSpPr>
          <p:nvPr>
            <p:ph type="sldNum" sz="quarter" idx="10"/>
          </p:nvPr>
        </p:nvSpPr>
        <p:spPr/>
        <p:txBody>
          <a:bodyPr/>
          <a:lstStyle/>
          <a:p>
            <a:fld id="{AE2BC363-27F6-3F49-B603-E92DBAF3A5FE}" type="slidenum">
              <a:rPr lang="en-US" smtClean="0"/>
              <a:t>17</a:t>
            </a:fld>
            <a:endParaRPr lang="en-US"/>
          </a:p>
        </p:txBody>
      </p:sp>
    </p:spTree>
    <p:extLst>
      <p:ext uri="{BB962C8B-B14F-4D97-AF65-F5344CB8AC3E}">
        <p14:creationId xmlns:p14="http://schemas.microsoft.com/office/powerpoint/2010/main" val="3075742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10"/>
          </p:nvPr>
        </p:nvSpPr>
        <p:spPr/>
        <p:txBody>
          <a:bodyPr/>
          <a:lstStyle/>
          <a:p>
            <a:fld id="{AE2BC363-27F6-3F49-B603-E92DBAF3A5FE}" type="slidenum">
              <a:rPr lang="en-US" smtClean="0"/>
              <a:t>18</a:t>
            </a:fld>
            <a:endParaRPr lang="en-US"/>
          </a:p>
        </p:txBody>
      </p:sp>
    </p:spTree>
    <p:extLst>
      <p:ext uri="{BB962C8B-B14F-4D97-AF65-F5344CB8AC3E}">
        <p14:creationId xmlns:p14="http://schemas.microsoft.com/office/powerpoint/2010/main" val="3321412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Since 1983, there have been more than 120,000 reported cases of HIV in Peru, 23% of which are over the age of 40. </a:t>
            </a:r>
          </a:p>
          <a:p>
            <a:pPr marL="171450" indent="-171450">
              <a:buFont typeface="Arial" panose="020B0604020202020204" pitchFamily="34" charset="0"/>
              <a:buChar char="•"/>
            </a:pPr>
            <a:r>
              <a:rPr lang="en-US" dirty="0"/>
              <a:t>About half the HIV population lives in Lima.</a:t>
            </a:r>
          </a:p>
          <a:p>
            <a:pPr marL="171450" indent="-171450">
              <a:buFont typeface="Arial" panose="020B0604020202020204" pitchFamily="34" charset="0"/>
              <a:buChar char="•"/>
            </a:pPr>
            <a:r>
              <a:rPr lang="en-US" dirty="0"/>
              <a:t>Most people are diagnosed relatively young, with the median age of diagnosis at 27. And the ratio of men: women is 3.7 to 1.</a:t>
            </a:r>
          </a:p>
          <a:p>
            <a:pPr marL="171450" indent="-171450">
              <a:buFont typeface="Arial" panose="020B0604020202020204" pitchFamily="34" charset="0"/>
              <a:buChar char="•"/>
            </a:pPr>
            <a:r>
              <a:rPr lang="en-US" dirty="0"/>
              <a:t>Women tend to be diagnosed later in life, ages 30-50 years.</a:t>
            </a:r>
          </a:p>
          <a:p>
            <a:pPr marL="171450" indent="-171450">
              <a:buFont typeface="Arial" panose="020B0604020202020204" pitchFamily="34" charset="0"/>
              <a:buChar char="•"/>
            </a:pPr>
            <a:r>
              <a:rPr lang="en-US" dirty="0"/>
              <a:t>Despite this prevalence of HIV in Lima, the prevalence of HAND is unknown in this population.</a:t>
            </a:r>
          </a:p>
          <a:p>
            <a:endParaRPr lang="en-US" dirty="0"/>
          </a:p>
          <a:p>
            <a:r>
              <a:rPr lang="en-US" dirty="0" err="1"/>
              <a:t>Espanol</a:t>
            </a:r>
            <a:r>
              <a:rPr lang="en-US" dirty="0"/>
              <a:t>:</a:t>
            </a:r>
          </a:p>
          <a:p>
            <a:r>
              <a:rPr lang="en-US" dirty="0"/>
              <a:t>Han </a:t>
            </a:r>
            <a:r>
              <a:rPr lang="en-US" dirty="0" err="1"/>
              <a:t>habido</a:t>
            </a:r>
            <a:r>
              <a:rPr lang="en-US" dirty="0"/>
              <a:t> mas de 120,000 </a:t>
            </a:r>
            <a:r>
              <a:rPr lang="en-US" dirty="0" err="1"/>
              <a:t>casos</a:t>
            </a:r>
            <a:r>
              <a:rPr lang="en-US" dirty="0"/>
              <a:t> </a:t>
            </a:r>
            <a:r>
              <a:rPr lang="en-US" dirty="0" err="1"/>
              <a:t>reportados</a:t>
            </a:r>
            <a:r>
              <a:rPr lang="en-US" dirty="0"/>
              <a:t> de VIH </a:t>
            </a:r>
            <a:r>
              <a:rPr lang="en-US" dirty="0" err="1"/>
              <a:t>en</a:t>
            </a:r>
            <a:r>
              <a:rPr lang="en-US" dirty="0"/>
              <a:t> Peru</a:t>
            </a:r>
          </a:p>
          <a:p>
            <a:r>
              <a:rPr lang="en-US" dirty="0" err="1"/>
              <a:t>Aunque</a:t>
            </a:r>
            <a:r>
              <a:rPr lang="en-US" dirty="0"/>
              <a:t> la </a:t>
            </a:r>
            <a:r>
              <a:rPr lang="en-US" dirty="0" err="1"/>
              <a:t>edad</a:t>
            </a:r>
            <a:r>
              <a:rPr lang="en-US" dirty="0"/>
              <a:t> </a:t>
            </a:r>
            <a:r>
              <a:rPr lang="en-US" dirty="0" err="1"/>
              <a:t>promedia</a:t>
            </a:r>
            <a:r>
              <a:rPr lang="en-US" dirty="0"/>
              <a:t> de </a:t>
            </a:r>
            <a:r>
              <a:rPr lang="en-US" dirty="0" err="1"/>
              <a:t>estos</a:t>
            </a:r>
            <a:r>
              <a:rPr lang="en-US" dirty="0"/>
              <a:t> </a:t>
            </a:r>
            <a:r>
              <a:rPr lang="en-US" dirty="0" err="1"/>
              <a:t>casos</a:t>
            </a:r>
            <a:r>
              <a:rPr lang="en-US" dirty="0"/>
              <a:t> </a:t>
            </a:r>
            <a:r>
              <a:rPr lang="en-US" dirty="0" err="1"/>
              <a:t>tienen</a:t>
            </a:r>
            <a:r>
              <a:rPr lang="en-US" dirty="0"/>
              <a:t> 27 </a:t>
            </a:r>
            <a:r>
              <a:rPr lang="en-US" dirty="0" err="1"/>
              <a:t>años</a:t>
            </a:r>
            <a:r>
              <a:rPr lang="en-US" dirty="0"/>
              <a:t>, </a:t>
            </a:r>
          </a:p>
          <a:p>
            <a:r>
              <a:rPr lang="en-US" dirty="0"/>
              <a:t>El 23% de </a:t>
            </a:r>
            <a:r>
              <a:rPr lang="en-US" dirty="0" err="1"/>
              <a:t>estos</a:t>
            </a:r>
            <a:r>
              <a:rPr lang="en-US" dirty="0"/>
              <a:t> </a:t>
            </a:r>
            <a:r>
              <a:rPr lang="en-US" dirty="0" err="1"/>
              <a:t>casos</a:t>
            </a:r>
            <a:r>
              <a:rPr lang="en-US" dirty="0"/>
              <a:t> </a:t>
            </a:r>
            <a:r>
              <a:rPr lang="en-US" dirty="0" err="1"/>
              <a:t>tienen</a:t>
            </a:r>
            <a:r>
              <a:rPr lang="en-US" dirty="0"/>
              <a:t> </a:t>
            </a:r>
            <a:r>
              <a:rPr lang="en-US" dirty="0" err="1"/>
              <a:t>mayores</a:t>
            </a:r>
            <a:r>
              <a:rPr lang="en-US" dirty="0"/>
              <a:t> de 40 </a:t>
            </a:r>
            <a:r>
              <a:rPr lang="en-US" dirty="0" err="1"/>
              <a:t>años</a:t>
            </a:r>
            <a:r>
              <a:rPr lang="en-US" dirty="0"/>
              <a:t>.</a:t>
            </a:r>
          </a:p>
          <a:p>
            <a:r>
              <a:rPr lang="en-US" dirty="0"/>
              <a:t>Y </a:t>
            </a:r>
            <a:r>
              <a:rPr lang="en-US" dirty="0" err="1"/>
              <a:t>ademas</a:t>
            </a:r>
            <a:r>
              <a:rPr lang="en-US" dirty="0"/>
              <a:t> de </a:t>
            </a:r>
            <a:r>
              <a:rPr lang="en-US" dirty="0" err="1"/>
              <a:t>eso</a:t>
            </a:r>
            <a:r>
              <a:rPr lang="en-US" dirty="0"/>
              <a:t>, la </a:t>
            </a:r>
            <a:r>
              <a:rPr lang="en-US" dirty="0" err="1"/>
              <a:t>mitad</a:t>
            </a:r>
            <a:r>
              <a:rPr lang="en-US" dirty="0"/>
              <a:t> de la población con VIH del Peru </a:t>
            </a:r>
            <a:r>
              <a:rPr lang="en-US" dirty="0" err="1"/>
              <a:t>viven</a:t>
            </a:r>
            <a:r>
              <a:rPr lang="en-US" dirty="0"/>
              <a:t> </a:t>
            </a:r>
            <a:r>
              <a:rPr lang="en-US" dirty="0" err="1"/>
              <a:t>aqui</a:t>
            </a:r>
            <a:r>
              <a:rPr lang="en-US" dirty="0"/>
              <a:t> </a:t>
            </a:r>
            <a:r>
              <a:rPr lang="en-US" dirty="0" err="1"/>
              <a:t>en</a:t>
            </a:r>
            <a:r>
              <a:rPr lang="en-US" dirty="0"/>
              <a:t> Lima. </a:t>
            </a:r>
          </a:p>
          <a:p>
            <a:r>
              <a:rPr lang="en-US" dirty="0" err="1"/>
              <a:t>Aunque</a:t>
            </a:r>
            <a:r>
              <a:rPr lang="en-US" dirty="0"/>
              <a:t> la VIH es </a:t>
            </a:r>
            <a:r>
              <a:rPr lang="en-US" dirty="0" err="1"/>
              <a:t>bastante</a:t>
            </a:r>
            <a:r>
              <a:rPr lang="en-US" dirty="0"/>
              <a:t> </a:t>
            </a:r>
            <a:r>
              <a:rPr lang="en-US" dirty="0" err="1"/>
              <a:t>prevalente</a:t>
            </a:r>
            <a:r>
              <a:rPr lang="en-US" dirty="0"/>
              <a:t> </a:t>
            </a:r>
            <a:r>
              <a:rPr lang="en-US" dirty="0" err="1"/>
              <a:t>aqui</a:t>
            </a:r>
            <a:r>
              <a:rPr lang="en-US" dirty="0"/>
              <a:t> </a:t>
            </a:r>
            <a:r>
              <a:rPr lang="en-US" dirty="0" err="1"/>
              <a:t>en</a:t>
            </a:r>
            <a:r>
              <a:rPr lang="en-US" dirty="0"/>
              <a:t> Lima, se </a:t>
            </a:r>
            <a:r>
              <a:rPr lang="en-US" dirty="0" err="1"/>
              <a:t>desconoce</a:t>
            </a:r>
            <a:r>
              <a:rPr lang="en-US" dirty="0"/>
              <a:t> la </a:t>
            </a:r>
            <a:r>
              <a:rPr lang="en-US" dirty="0" err="1"/>
              <a:t>prevalencie</a:t>
            </a:r>
            <a:r>
              <a:rPr lang="en-US" dirty="0"/>
              <a:t> de </a:t>
            </a:r>
            <a:r>
              <a:rPr lang="en-US" dirty="0" err="1"/>
              <a:t>demencia</a:t>
            </a:r>
            <a:r>
              <a:rPr lang="en-US" dirty="0"/>
              <a:t> o </a:t>
            </a:r>
            <a:r>
              <a:rPr lang="en-US" dirty="0" err="1"/>
              <a:t>trasntornos</a:t>
            </a:r>
            <a:r>
              <a:rPr lang="en-US" dirty="0"/>
              <a:t> </a:t>
            </a:r>
            <a:r>
              <a:rPr lang="en-US" dirty="0" err="1"/>
              <a:t>cognitivos</a:t>
            </a:r>
            <a:r>
              <a:rPr lang="en-US" dirty="0"/>
              <a:t> que </a:t>
            </a:r>
            <a:r>
              <a:rPr lang="en-US" dirty="0" err="1"/>
              <a:t>pueden</a:t>
            </a:r>
            <a:r>
              <a:rPr lang="en-US" dirty="0"/>
              <a:t> </a:t>
            </a:r>
            <a:r>
              <a:rPr lang="en-US" dirty="0" err="1"/>
              <a:t>afectar</a:t>
            </a:r>
            <a:r>
              <a:rPr lang="en-US" dirty="0"/>
              <a:t> </a:t>
            </a:r>
            <a:r>
              <a:rPr lang="en-US" dirty="0" err="1"/>
              <a:t>esta</a:t>
            </a:r>
            <a:r>
              <a:rPr lang="en-US" dirty="0"/>
              <a:t> </a:t>
            </a:r>
            <a:r>
              <a:rPr lang="en-US" dirty="0" err="1"/>
              <a:t>poblacion</a:t>
            </a:r>
            <a:endParaRPr lang="en-US" dirty="0"/>
          </a:p>
        </p:txBody>
      </p:sp>
      <p:sp>
        <p:nvSpPr>
          <p:cNvPr id="4" name="Slide Number Placeholder 3"/>
          <p:cNvSpPr>
            <a:spLocks noGrp="1"/>
          </p:cNvSpPr>
          <p:nvPr>
            <p:ph type="sldNum" sz="quarter" idx="5"/>
          </p:nvPr>
        </p:nvSpPr>
        <p:spPr/>
        <p:txBody>
          <a:bodyPr/>
          <a:lstStyle/>
          <a:p>
            <a:pPr>
              <a:defRPr/>
            </a:pPr>
            <a:fld id="{93F2E5C4-DB6A-4D18-801B-57B335B5FCD6}" type="slidenum">
              <a:rPr lang="es-MX" smtClean="0"/>
              <a:pPr>
                <a:defRPr/>
              </a:pPr>
              <a:t>19</a:t>
            </a:fld>
            <a:endParaRPr lang="es-MX"/>
          </a:p>
        </p:txBody>
      </p:sp>
    </p:spTree>
    <p:extLst>
      <p:ext uri="{BB962C8B-B14F-4D97-AF65-F5344CB8AC3E}">
        <p14:creationId xmlns:p14="http://schemas.microsoft.com/office/powerpoint/2010/main" val="141556150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2.gi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8" name="Rectangle 47"/>
          <p:cNvSpPr/>
          <p:nvPr/>
        </p:nvSpPr>
        <p:spPr bwMode="auto">
          <a:xfrm>
            <a:off x="0" y="0"/>
            <a:ext cx="9144000" cy="6858000"/>
          </a:xfrm>
          <a:prstGeom prst="rect">
            <a:avLst/>
          </a:prstGeom>
          <a:solidFill>
            <a:srgbClr val="679ECD"/>
          </a:solidFill>
          <a:ln w="9525" cap="flat" cmpd="sng" algn="ctr">
            <a:noFill/>
            <a:prstDash val="solid"/>
            <a:round/>
            <a:headEnd type="none" w="med" len="med"/>
            <a:tailEnd type="none" w="med" len="med"/>
          </a:ln>
          <a:effectLst/>
        </p:spPr>
        <p:txBody>
          <a:bodyPr vert="horz" wrap="none" lIns="87086" tIns="87086" rIns="87086" bIns="87086" numCol="1" rtlCol="0" anchor="ctr" anchorCtr="0" compatLnSpc="1">
            <a:prstTxWarp prst="textNoShape">
              <a:avLst/>
            </a:prstTxWarp>
          </a:bodyPr>
          <a:lstStyle/>
          <a:p>
            <a:pPr marL="0" marR="0" indent="0" algn="ctr" defTabSz="870875" rtl="0" eaLnBrk="1" fontAlgn="base" latinLnBrk="0" hangingPunct="1">
              <a:lnSpc>
                <a:spcPct val="100000"/>
              </a:lnSpc>
              <a:spcBef>
                <a:spcPct val="0"/>
              </a:spcBef>
              <a:spcAft>
                <a:spcPct val="0"/>
              </a:spcAft>
              <a:buClrTx/>
              <a:buSzTx/>
              <a:buFontTx/>
              <a:buNone/>
              <a:tabLst/>
            </a:pPr>
            <a:endParaRPr kumimoji="0" lang="en-US" sz="1333" b="0" i="0" u="none" strike="noStrike" cap="none" normalizeH="0" baseline="0" dirty="0">
              <a:ln>
                <a:noFill/>
              </a:ln>
              <a:solidFill>
                <a:schemeClr val="tx1"/>
              </a:solidFill>
              <a:effectLst/>
              <a:latin typeface="Arial" charset="0"/>
              <a:cs typeface="Arial" charset="0"/>
            </a:endParaRPr>
          </a:p>
        </p:txBody>
      </p:sp>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2119525330"/>
              </p:ext>
            </p:extLst>
          </p:nvPr>
        </p:nvGraphicFramePr>
        <p:xfrm>
          <a:off x="1513" y="1589"/>
          <a:ext cx="1511" cy="1587"/>
        </p:xfrm>
        <a:graphic>
          <a:graphicData uri="http://schemas.openxmlformats.org/presentationml/2006/ole">
            <mc:AlternateContent xmlns:mc="http://schemas.openxmlformats.org/markup-compatibility/2006">
              <mc:Choice xmlns:v="urn:schemas-microsoft-com:vml" Requires="v">
                <p:oleObj spid="_x0000_s105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13" y="1589"/>
                        <a:ext cx="1511" cy="1587"/>
                      </a:xfrm>
                      <a:prstGeom prst="rect">
                        <a:avLst/>
                      </a:prstGeom>
                    </p:spPr>
                  </p:pic>
                </p:oleObj>
              </mc:Fallback>
            </mc:AlternateContent>
          </a:graphicData>
        </a:graphic>
      </p:graphicFrame>
      <p:pic>
        <p:nvPicPr>
          <p:cNvPr id="4" name="Picture 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04800" y="160013"/>
            <a:ext cx="5105400" cy="6537973"/>
          </a:xfrm>
          <a:prstGeom prst="rect">
            <a:avLst/>
          </a:prstGeom>
        </p:spPr>
      </p:pic>
      <p:pic>
        <p:nvPicPr>
          <p:cNvPr id="51" name="Picture 5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 y="1777586"/>
            <a:ext cx="9144000" cy="3419073"/>
          </a:xfrm>
          <a:prstGeom prst="rect">
            <a:avLst/>
          </a:prstGeom>
        </p:spPr>
      </p:pic>
      <p:sp>
        <p:nvSpPr>
          <p:cNvPr id="23" name="Text Placeholder 22"/>
          <p:cNvSpPr>
            <a:spLocks noGrp="1"/>
          </p:cNvSpPr>
          <p:nvPr>
            <p:ph type="body" sz="quarter" idx="11" hasCustomPrompt="1"/>
          </p:nvPr>
        </p:nvSpPr>
        <p:spPr>
          <a:xfrm>
            <a:off x="609599" y="5368395"/>
            <a:ext cx="3731381" cy="452572"/>
          </a:xfrm>
        </p:spPr>
        <p:txBody>
          <a:bodyPr anchor="ctr" anchorCtr="0"/>
          <a:lstStyle>
            <a:lvl1pPr>
              <a:defRPr sz="1714" b="0" baseline="0">
                <a:solidFill>
                  <a:schemeClr val="bg1"/>
                </a:solidFill>
                <a:latin typeface="+mj-lt"/>
              </a:defRPr>
            </a:lvl1pPr>
          </a:lstStyle>
          <a:p>
            <a:pPr lvl="0"/>
            <a:r>
              <a:rPr lang="en-US" dirty="0"/>
              <a:t>Insert other information</a:t>
            </a:r>
          </a:p>
        </p:txBody>
      </p:sp>
      <p:sp>
        <p:nvSpPr>
          <p:cNvPr id="21" name="Text Placeholder 20"/>
          <p:cNvSpPr>
            <a:spLocks noGrp="1"/>
          </p:cNvSpPr>
          <p:nvPr>
            <p:ph type="body" sz="quarter" idx="10" hasCustomPrompt="1"/>
          </p:nvPr>
        </p:nvSpPr>
        <p:spPr>
          <a:xfrm>
            <a:off x="609600" y="5867661"/>
            <a:ext cx="3731381" cy="421423"/>
          </a:xfrm>
        </p:spPr>
        <p:txBody>
          <a:bodyPr anchor="ctr"/>
          <a:lstStyle>
            <a:lvl1pPr>
              <a:defRPr sz="1524" b="0" i="0" baseline="0">
                <a:solidFill>
                  <a:schemeClr val="bg1"/>
                </a:solidFill>
              </a:defRPr>
            </a:lvl1pPr>
          </a:lstStyle>
          <a:p>
            <a:pPr lvl="0"/>
            <a:r>
              <a:rPr lang="en-US" dirty="0"/>
              <a:t>Date</a:t>
            </a:r>
          </a:p>
        </p:txBody>
      </p:sp>
      <p:sp>
        <p:nvSpPr>
          <p:cNvPr id="11" name="Text Placeholder 22"/>
          <p:cNvSpPr>
            <a:spLocks noGrp="1"/>
          </p:cNvSpPr>
          <p:nvPr>
            <p:ph type="body" sz="quarter" idx="12" hasCustomPrompt="1"/>
          </p:nvPr>
        </p:nvSpPr>
        <p:spPr>
          <a:xfrm>
            <a:off x="-47" y="716514"/>
            <a:ext cx="9144024" cy="1304339"/>
          </a:xfrm>
        </p:spPr>
        <p:txBody>
          <a:bodyPr anchor="ctr" anchorCtr="0"/>
          <a:lstStyle>
            <a:lvl1pPr algn="ctr">
              <a:lnSpc>
                <a:spcPct val="150000"/>
              </a:lnSpc>
              <a:defRPr sz="2800" b="1" baseline="0">
                <a:solidFill>
                  <a:srgbClr val="ECD988"/>
                </a:solidFill>
                <a:latin typeface="+mj-lt"/>
              </a:defRPr>
            </a:lvl1pPr>
          </a:lstStyle>
          <a:p>
            <a:pPr lvl="0"/>
            <a:r>
              <a:rPr lang="en-US" dirty="0"/>
              <a:t>UNC Department of Neurology</a:t>
            </a:r>
            <a:br>
              <a:rPr lang="en-US" dirty="0"/>
            </a:br>
            <a:r>
              <a:rPr lang="en-US" dirty="0"/>
              <a:t>at Chapel Hill</a:t>
            </a:r>
          </a:p>
        </p:txBody>
      </p:sp>
      <p:pic>
        <p:nvPicPr>
          <p:cNvPr id="10" name="Picture 9"/>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566069" y="5560531"/>
            <a:ext cx="3429000" cy="922225"/>
          </a:xfrm>
          <a:prstGeom prst="rect">
            <a:avLst/>
          </a:prstGeom>
        </p:spPr>
      </p:pic>
    </p:spTree>
    <p:extLst>
      <p:ext uri="{BB962C8B-B14F-4D97-AF65-F5344CB8AC3E}">
        <p14:creationId xmlns:p14="http://schemas.microsoft.com/office/powerpoint/2010/main" val="3479749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877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3F7A6-BE72-2C4C-8A65-00876527002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10019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848112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tx2"/>
                </a:solidFill>
              </a:defRPr>
            </a:lvl1pPr>
          </a:lstStyle>
          <a:p>
            <a:r>
              <a:rPr lang="en-US" dirty="0"/>
              <a:t>Click to edit Master title style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30679" y="1219200"/>
            <a:ext cx="3332321" cy="4564385"/>
          </a:xfrm>
          <a:prstGeom prst="rect">
            <a:avLst/>
          </a:prstGeom>
        </p:spPr>
      </p:pic>
      <p:sp>
        <p:nvSpPr>
          <p:cNvPr id="6" name="Content Placeholder 2"/>
          <p:cNvSpPr>
            <a:spLocks noGrp="1"/>
          </p:cNvSpPr>
          <p:nvPr>
            <p:ph idx="1"/>
          </p:nvPr>
        </p:nvSpPr>
        <p:spPr>
          <a:xfrm>
            <a:off x="435429" y="1295400"/>
            <a:ext cx="8273143" cy="4530725"/>
          </a:xfr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bwMode="auto">
          <a:xfrm>
            <a:off x="152400" y="6248400"/>
            <a:ext cx="2362200" cy="533400"/>
          </a:xfrm>
          <a:prstGeom prst="rect">
            <a:avLst/>
          </a:prstGeom>
          <a:solidFill>
            <a:srgbClr val="679ECD"/>
          </a:solidFill>
          <a:ln w="9525"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 y="6158740"/>
            <a:ext cx="2514600" cy="676298"/>
          </a:xfrm>
          <a:prstGeom prst="rect">
            <a:avLst/>
          </a:prstGeom>
        </p:spPr>
      </p:pic>
    </p:spTree>
    <p:extLst>
      <p:ext uri="{BB962C8B-B14F-4D97-AF65-F5344CB8AC3E}">
        <p14:creationId xmlns:p14="http://schemas.microsoft.com/office/powerpoint/2010/main" val="2443757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35429" y="1295400"/>
            <a:ext cx="8273143" cy="4530725"/>
          </a:xfr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bwMode="auto">
          <a:xfrm>
            <a:off x="152400" y="6248400"/>
            <a:ext cx="2362200" cy="533400"/>
          </a:xfrm>
          <a:prstGeom prst="rect">
            <a:avLst/>
          </a:prstGeom>
          <a:solidFill>
            <a:srgbClr val="679ECD"/>
          </a:solidFill>
          <a:ln w="9525"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 y="6158740"/>
            <a:ext cx="2514600" cy="676298"/>
          </a:xfrm>
          <a:prstGeom prst="rect">
            <a:avLst/>
          </a:prstGeom>
        </p:spPr>
      </p:pic>
    </p:spTree>
    <p:extLst>
      <p:ext uri="{BB962C8B-B14F-4D97-AF65-F5344CB8AC3E}">
        <p14:creationId xmlns:p14="http://schemas.microsoft.com/office/powerpoint/2010/main" val="3886165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tx2"/>
                </a:solidFill>
              </a:defRPr>
            </a:lvl1pPr>
          </a:lstStyle>
          <a:p>
            <a:r>
              <a:rPr lang="en-US" dirty="0"/>
              <a:t>Click to edit Master title style</a:t>
            </a:r>
          </a:p>
        </p:txBody>
      </p:sp>
      <p:sp>
        <p:nvSpPr>
          <p:cNvPr id="3" name="Rectangle 2"/>
          <p:cNvSpPr/>
          <p:nvPr userDrawn="1"/>
        </p:nvSpPr>
        <p:spPr bwMode="auto">
          <a:xfrm>
            <a:off x="152400" y="6248400"/>
            <a:ext cx="2362200" cy="533400"/>
          </a:xfrm>
          <a:prstGeom prst="rect">
            <a:avLst/>
          </a:prstGeom>
          <a:solidFill>
            <a:srgbClr val="679ECD"/>
          </a:solidFill>
          <a:ln w="9525"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 y="6158740"/>
            <a:ext cx="2514600" cy="676298"/>
          </a:xfrm>
          <a:prstGeom prst="rect">
            <a:avLst/>
          </a:prstGeom>
        </p:spPr>
      </p:pic>
    </p:spTree>
    <p:extLst>
      <p:ext uri="{BB962C8B-B14F-4D97-AF65-F5344CB8AC3E}">
        <p14:creationId xmlns:p14="http://schemas.microsoft.com/office/powerpoint/2010/main" val="772352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381000" y="1417638"/>
            <a:ext cx="4152900" cy="4741102"/>
          </a:xfr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417638"/>
            <a:ext cx="4152900" cy="4741102"/>
          </a:xfr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bwMode="auto">
          <a:xfrm>
            <a:off x="152400" y="6248400"/>
            <a:ext cx="2362200" cy="533400"/>
          </a:xfrm>
          <a:prstGeom prst="rect">
            <a:avLst/>
          </a:prstGeom>
          <a:solidFill>
            <a:srgbClr val="679ECD"/>
          </a:solidFill>
          <a:ln w="9525"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 y="6158740"/>
            <a:ext cx="2514600" cy="676298"/>
          </a:xfrm>
          <a:prstGeom prst="rect">
            <a:avLst/>
          </a:prstGeom>
        </p:spPr>
      </p:pic>
    </p:spTree>
    <p:extLst>
      <p:ext uri="{BB962C8B-B14F-4D97-AF65-F5344CB8AC3E}">
        <p14:creationId xmlns:p14="http://schemas.microsoft.com/office/powerpoint/2010/main" val="2596949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tx2"/>
                </a:solidFill>
              </a:defRPr>
            </a:lvl1pPr>
          </a:lstStyle>
          <a:p>
            <a:r>
              <a:rPr lang="en-US" dirty="0"/>
              <a:t>Click to edit Master title style</a:t>
            </a:r>
          </a:p>
        </p:txBody>
      </p:sp>
      <p:cxnSp>
        <p:nvCxnSpPr>
          <p:cNvPr id="6" name="Straight Connector 5"/>
          <p:cNvCxnSpPr/>
          <p:nvPr>
            <p:custDataLst>
              <p:tags r:id="rId1"/>
            </p:custDataLst>
          </p:nvPr>
        </p:nvCxnSpPr>
        <p:spPr bwMode="auto">
          <a:xfrm>
            <a:off x="4934857" y="2053557"/>
            <a:ext cx="3773714" cy="0"/>
          </a:xfrm>
          <a:prstGeom prst="line">
            <a:avLst/>
          </a:prstGeom>
          <a:noFill/>
          <a:ln w="28575" cap="flat" cmpd="sng" algn="ctr">
            <a:solidFill>
              <a:schemeClr val="tx2"/>
            </a:solidFill>
            <a:prstDash val="solid"/>
            <a:round/>
            <a:headEnd type="none" w="med" len="med"/>
            <a:tailEnd type="none" w="med" len="med"/>
          </a:ln>
          <a:effectLst/>
        </p:spPr>
      </p:cxnSp>
      <p:cxnSp>
        <p:nvCxnSpPr>
          <p:cNvPr id="8" name="Straight Connector 7"/>
          <p:cNvCxnSpPr/>
          <p:nvPr>
            <p:custDataLst>
              <p:tags r:id="rId2"/>
            </p:custDataLst>
          </p:nvPr>
        </p:nvCxnSpPr>
        <p:spPr bwMode="auto">
          <a:xfrm>
            <a:off x="580572" y="2053557"/>
            <a:ext cx="3773714" cy="0"/>
          </a:xfrm>
          <a:prstGeom prst="line">
            <a:avLst/>
          </a:prstGeom>
          <a:noFill/>
          <a:ln w="28575" cap="flat" cmpd="sng" algn="ctr">
            <a:solidFill>
              <a:schemeClr val="tx2"/>
            </a:solidFill>
            <a:prstDash val="solid"/>
            <a:round/>
            <a:headEnd type="none" w="med" len="med"/>
            <a:tailEnd type="none" w="med" len="med"/>
          </a:ln>
          <a:effectLst/>
        </p:spPr>
      </p:cxnSp>
      <p:sp>
        <p:nvSpPr>
          <p:cNvPr id="11" name="Text Placeholder 10"/>
          <p:cNvSpPr>
            <a:spLocks noGrp="1"/>
          </p:cNvSpPr>
          <p:nvPr>
            <p:ph type="body" sz="quarter" idx="10" hasCustomPrompt="1"/>
          </p:nvPr>
        </p:nvSpPr>
        <p:spPr>
          <a:xfrm>
            <a:off x="580572" y="2077620"/>
            <a:ext cx="3773714" cy="3585243"/>
          </a:xfrm>
        </p:spPr>
        <p:txBody>
          <a:bodyPr/>
          <a:lstStyle>
            <a:lvl1pPr>
              <a:defRPr sz="1333">
                <a:solidFill>
                  <a:schemeClr val="tx2"/>
                </a:solidFill>
              </a:defRPr>
            </a:lvl1pPr>
            <a:lvl2pPr>
              <a:defRPr sz="1333">
                <a:solidFill>
                  <a:schemeClr val="tx2"/>
                </a:solidFill>
              </a:defRPr>
            </a:lvl2pPr>
            <a:lvl3pPr>
              <a:defRPr sz="1333">
                <a:solidFill>
                  <a:schemeClr val="tx2"/>
                </a:solidFill>
              </a:defRPr>
            </a:lvl3pPr>
            <a:lvl4pPr>
              <a:defRPr sz="1333">
                <a:solidFill>
                  <a:schemeClr val="tx2"/>
                </a:solidFill>
              </a:defRPr>
            </a:lvl4pPr>
            <a:lvl5pPr>
              <a:defRPr sz="1333">
                <a:solidFill>
                  <a:schemeClr val="tx2"/>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11" hasCustomPrompt="1"/>
          </p:nvPr>
        </p:nvSpPr>
        <p:spPr>
          <a:xfrm>
            <a:off x="4934857" y="2077620"/>
            <a:ext cx="3773714" cy="3585243"/>
          </a:xfrm>
        </p:spPr>
        <p:txBody>
          <a:bodyPr/>
          <a:lstStyle>
            <a:lvl1pPr>
              <a:defRPr sz="1333">
                <a:solidFill>
                  <a:schemeClr val="tx2"/>
                </a:solidFill>
              </a:defRPr>
            </a:lvl1pPr>
            <a:lvl2pPr>
              <a:defRPr sz="1333">
                <a:solidFill>
                  <a:schemeClr val="tx2"/>
                </a:solidFill>
              </a:defRPr>
            </a:lvl2pPr>
            <a:lvl3pPr>
              <a:defRPr sz="1333">
                <a:solidFill>
                  <a:schemeClr val="tx2"/>
                </a:solidFill>
              </a:defRPr>
            </a:lvl3pPr>
            <a:lvl4pPr>
              <a:defRPr sz="1333">
                <a:solidFill>
                  <a:schemeClr val="tx2"/>
                </a:solidFill>
              </a:defRPr>
            </a:lvl4pPr>
            <a:lvl5pPr>
              <a:defRPr sz="1333">
                <a:solidFill>
                  <a:schemeClr val="tx2"/>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2" hasCustomPrompt="1"/>
          </p:nvPr>
        </p:nvSpPr>
        <p:spPr>
          <a:xfrm>
            <a:off x="580572" y="1371600"/>
            <a:ext cx="3773714" cy="706438"/>
          </a:xfrm>
        </p:spPr>
        <p:txBody>
          <a:bodyPr anchor="b" anchorCtr="0"/>
          <a:lstStyle>
            <a:lvl1pPr algn="ctr">
              <a:defRPr sz="2000">
                <a:solidFill>
                  <a:schemeClr val="tx2"/>
                </a:solidFill>
              </a:defRPr>
            </a:lvl1pPr>
          </a:lstStyle>
          <a:p>
            <a:pPr lvl="0"/>
            <a:r>
              <a:rPr lang="en-US" dirty="0"/>
              <a:t>Click to add Header</a:t>
            </a:r>
          </a:p>
        </p:txBody>
      </p:sp>
      <p:sp>
        <p:nvSpPr>
          <p:cNvPr id="15" name="Text Placeholder 13"/>
          <p:cNvSpPr>
            <a:spLocks noGrp="1"/>
          </p:cNvSpPr>
          <p:nvPr>
            <p:ph type="body" sz="quarter" idx="13" hasCustomPrompt="1"/>
          </p:nvPr>
        </p:nvSpPr>
        <p:spPr>
          <a:xfrm>
            <a:off x="4934857" y="1371600"/>
            <a:ext cx="3773714" cy="706438"/>
          </a:xfrm>
        </p:spPr>
        <p:txBody>
          <a:bodyPr anchor="b" anchorCtr="0"/>
          <a:lstStyle>
            <a:lvl1pPr algn="ctr">
              <a:defRPr sz="2000">
                <a:solidFill>
                  <a:schemeClr val="tx2"/>
                </a:solidFill>
              </a:defRPr>
            </a:lvl1pPr>
          </a:lstStyle>
          <a:p>
            <a:pPr lvl="0"/>
            <a:r>
              <a:rPr lang="en-US" dirty="0"/>
              <a:t>Click to add Header</a:t>
            </a:r>
          </a:p>
        </p:txBody>
      </p:sp>
      <p:sp>
        <p:nvSpPr>
          <p:cNvPr id="9" name="Rectangle 8"/>
          <p:cNvSpPr/>
          <p:nvPr userDrawn="1"/>
        </p:nvSpPr>
        <p:spPr bwMode="auto">
          <a:xfrm>
            <a:off x="152400" y="6248400"/>
            <a:ext cx="2362200" cy="533400"/>
          </a:xfrm>
          <a:prstGeom prst="rect">
            <a:avLst/>
          </a:prstGeom>
          <a:solidFill>
            <a:srgbClr val="679ECD"/>
          </a:solidFill>
          <a:ln w="9525"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p:txBody>
      </p:sp>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200" y="6158740"/>
            <a:ext cx="2514600" cy="676298"/>
          </a:xfrm>
          <a:prstGeom prst="rect">
            <a:avLst/>
          </a:prstGeom>
        </p:spPr>
      </p:pic>
    </p:spTree>
    <p:extLst>
      <p:ext uri="{BB962C8B-B14F-4D97-AF65-F5344CB8AC3E}">
        <p14:creationId xmlns:p14="http://schemas.microsoft.com/office/powerpoint/2010/main" val="1526126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Divider">
    <p:spTree>
      <p:nvGrpSpPr>
        <p:cNvPr id="1" name=""/>
        <p:cNvGrpSpPr/>
        <p:nvPr/>
      </p:nvGrpSpPr>
      <p:grpSpPr>
        <a:xfrm>
          <a:off x="0" y="0"/>
          <a:ext cx="0" cy="0"/>
          <a:chOff x="0" y="0"/>
          <a:chExt cx="0" cy="0"/>
        </a:xfrm>
      </p:grpSpPr>
      <p:sp>
        <p:nvSpPr>
          <p:cNvPr id="5" name="Rectangle 4"/>
          <p:cNvSpPr/>
          <p:nvPr/>
        </p:nvSpPr>
        <p:spPr bwMode="auto">
          <a:xfrm>
            <a:off x="0" y="0"/>
            <a:ext cx="9144000" cy="6874250"/>
          </a:xfrm>
          <a:prstGeom prst="rect">
            <a:avLst/>
          </a:prstGeom>
          <a:gradFill flip="none" rotWithShape="1">
            <a:gsLst>
              <a:gs pos="0">
                <a:schemeClr val="accent5">
                  <a:lumMod val="0"/>
                  <a:lumOff val="100000"/>
                </a:schemeClr>
              </a:gs>
              <a:gs pos="55000">
                <a:schemeClr val="accent5">
                  <a:lumMod val="0"/>
                  <a:lumOff val="100000"/>
                </a:schemeClr>
              </a:gs>
              <a:gs pos="100000">
                <a:schemeClr val="accent5">
                  <a:lumMod val="10000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87086" tIns="87086" rIns="87086" bIns="87086" numCol="1" rtlCol="0" anchor="ctr" anchorCtr="0" compatLnSpc="1">
            <a:prstTxWarp prst="textNoShape">
              <a:avLst/>
            </a:prstTxWarp>
          </a:bodyPr>
          <a:lstStyle/>
          <a:p>
            <a:pPr marL="0" marR="0" indent="0" algn="ctr" defTabSz="870875" rtl="0" eaLnBrk="1" fontAlgn="base" latinLnBrk="0" hangingPunct="1">
              <a:lnSpc>
                <a:spcPct val="100000"/>
              </a:lnSpc>
              <a:spcBef>
                <a:spcPct val="0"/>
              </a:spcBef>
              <a:spcAft>
                <a:spcPct val="0"/>
              </a:spcAft>
              <a:buClrTx/>
              <a:buSzTx/>
              <a:buFontTx/>
              <a:buNone/>
              <a:tabLst/>
            </a:pPr>
            <a:endParaRPr kumimoji="0" lang="en-US" sz="1333" b="0" i="0" u="none" strike="noStrike" cap="none" normalizeH="0" baseline="0">
              <a:ln>
                <a:noFill/>
              </a:ln>
              <a:solidFill>
                <a:schemeClr val="tx1"/>
              </a:solidFill>
              <a:effectLst/>
              <a:latin typeface="Arial" charset="0"/>
              <a:cs typeface="Arial" charset="0"/>
            </a:endParaRPr>
          </a:p>
        </p:txBody>
      </p:sp>
      <p:sp>
        <p:nvSpPr>
          <p:cNvPr id="10" name="Rectangle 3"/>
          <p:cNvSpPr>
            <a:spLocks noChangeArrowheads="1"/>
          </p:cNvSpPr>
          <p:nvPr userDrawn="1"/>
        </p:nvSpPr>
        <p:spPr bwMode="auto">
          <a:xfrm>
            <a:off x="-7561" y="3079750"/>
            <a:ext cx="9151561" cy="769938"/>
          </a:xfrm>
          <a:prstGeom prst="rect">
            <a:avLst/>
          </a:prstGeom>
          <a:solidFill>
            <a:srgbClr val="639EC8"/>
          </a:solidFill>
          <a:ln w="9525" algn="ctr">
            <a:noFill/>
            <a:round/>
            <a:headEnd/>
            <a:tailEnd/>
          </a:ln>
        </p:spPr>
        <p:txBody>
          <a:bodyPr tIns="87086" bIns="87086" anchor="ctr"/>
          <a:lstStyle/>
          <a:p>
            <a:pPr algn="ctr"/>
            <a:endParaRPr lang="en-US" sz="2286" b="1" dirty="0">
              <a:solidFill>
                <a:schemeClr val="bg1"/>
              </a:solidFill>
            </a:endParaRPr>
          </a:p>
        </p:txBody>
      </p:sp>
      <p:sp>
        <p:nvSpPr>
          <p:cNvPr id="12" name="Text Placeholder 11"/>
          <p:cNvSpPr>
            <a:spLocks noGrp="1"/>
          </p:cNvSpPr>
          <p:nvPr>
            <p:ph type="body" sz="quarter" idx="10" hasCustomPrompt="1"/>
          </p:nvPr>
        </p:nvSpPr>
        <p:spPr>
          <a:xfrm>
            <a:off x="1" y="3079750"/>
            <a:ext cx="9143999" cy="769938"/>
          </a:xfrm>
        </p:spPr>
        <p:txBody>
          <a:bodyPr anchor="ctr" anchorCtr="0"/>
          <a:lstStyle>
            <a:lvl1pPr algn="ctr">
              <a:defRPr sz="2286">
                <a:solidFill>
                  <a:schemeClr val="bg1"/>
                </a:solidFill>
              </a:defRPr>
            </a:lvl1pPr>
          </a:lstStyle>
          <a:p>
            <a:pPr lvl="0"/>
            <a:r>
              <a:rPr lang="en-US" dirty="0"/>
              <a:t>Click to edit divider</a:t>
            </a:r>
          </a:p>
        </p:txBody>
      </p:sp>
    </p:spTree>
    <p:extLst>
      <p:ext uri="{BB962C8B-B14F-4D97-AF65-F5344CB8AC3E}">
        <p14:creationId xmlns:p14="http://schemas.microsoft.com/office/powerpoint/2010/main" val="340172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Divider">
    <p:spTree>
      <p:nvGrpSpPr>
        <p:cNvPr id="1" name=""/>
        <p:cNvGrpSpPr/>
        <p:nvPr/>
      </p:nvGrpSpPr>
      <p:grpSpPr>
        <a:xfrm>
          <a:off x="0" y="0"/>
          <a:ext cx="0" cy="0"/>
          <a:chOff x="0" y="0"/>
          <a:chExt cx="0" cy="0"/>
        </a:xfrm>
      </p:grpSpPr>
      <p:sp>
        <p:nvSpPr>
          <p:cNvPr id="5" name="Rectangle 4"/>
          <p:cNvSpPr/>
          <p:nvPr/>
        </p:nvSpPr>
        <p:spPr bwMode="auto">
          <a:xfrm>
            <a:off x="0" y="0"/>
            <a:ext cx="9144000" cy="6874250"/>
          </a:xfrm>
          <a:prstGeom prst="rect">
            <a:avLst/>
          </a:prstGeom>
          <a:gradFill flip="none" rotWithShape="1">
            <a:gsLst>
              <a:gs pos="0">
                <a:schemeClr val="accent5">
                  <a:lumMod val="0"/>
                  <a:lumOff val="100000"/>
                </a:schemeClr>
              </a:gs>
              <a:gs pos="55000">
                <a:schemeClr val="accent5">
                  <a:lumMod val="0"/>
                  <a:lumOff val="100000"/>
                </a:schemeClr>
              </a:gs>
              <a:gs pos="100000">
                <a:schemeClr val="accent5">
                  <a:lumMod val="10000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87086" tIns="87086" rIns="87086" bIns="87086" numCol="1" rtlCol="0" anchor="ctr" anchorCtr="0" compatLnSpc="1">
            <a:prstTxWarp prst="textNoShape">
              <a:avLst/>
            </a:prstTxWarp>
          </a:bodyPr>
          <a:lstStyle/>
          <a:p>
            <a:pPr marL="0" marR="0" indent="0" algn="ctr" defTabSz="870875" rtl="0" eaLnBrk="1" fontAlgn="base" latinLnBrk="0" hangingPunct="1">
              <a:lnSpc>
                <a:spcPct val="100000"/>
              </a:lnSpc>
              <a:spcBef>
                <a:spcPct val="0"/>
              </a:spcBef>
              <a:spcAft>
                <a:spcPct val="0"/>
              </a:spcAft>
              <a:buClrTx/>
              <a:buSzTx/>
              <a:buFontTx/>
              <a:buNone/>
              <a:tabLst/>
            </a:pPr>
            <a:endParaRPr kumimoji="0" lang="en-US" sz="1333" b="0" i="0" u="none" strike="noStrike" cap="none" normalizeH="0" baseline="0">
              <a:ln>
                <a:noFill/>
              </a:ln>
              <a:solidFill>
                <a:schemeClr val="tx1"/>
              </a:solidFill>
              <a:effectLst/>
              <a:latin typeface="Arial" charset="0"/>
              <a:cs typeface="Arial" charset="0"/>
            </a:endParaRPr>
          </a:p>
        </p:txBody>
      </p:sp>
      <p:sp>
        <p:nvSpPr>
          <p:cNvPr id="6" name="Rectangle 5"/>
          <p:cNvSpPr/>
          <p:nvPr userDrawn="1"/>
        </p:nvSpPr>
        <p:spPr bwMode="auto">
          <a:xfrm>
            <a:off x="-6415" y="6174990"/>
            <a:ext cx="9150415" cy="683010"/>
          </a:xfrm>
          <a:prstGeom prst="rect">
            <a:avLst/>
          </a:prstGeom>
          <a:solidFill>
            <a:srgbClr val="679ECD"/>
          </a:solidFill>
          <a:ln w="9525"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870875" rtl="0" eaLnBrk="1" fontAlgn="base" latinLnBrk="0" hangingPunct="1">
              <a:lnSpc>
                <a:spcPct val="100000"/>
              </a:lnSpc>
              <a:spcBef>
                <a:spcPct val="0"/>
              </a:spcBef>
              <a:spcAft>
                <a:spcPct val="0"/>
              </a:spcAft>
              <a:buClrTx/>
              <a:buSzTx/>
              <a:buFontTx/>
              <a:buNone/>
              <a:tabLst/>
            </a:pPr>
            <a:endParaRPr kumimoji="0" lang="en-US" sz="1333" b="0" i="0" u="none" strike="noStrike" cap="none" normalizeH="0" baseline="0" dirty="0">
              <a:ln>
                <a:noFill/>
              </a:ln>
              <a:solidFill>
                <a:schemeClr val="tx1"/>
              </a:solidFill>
              <a:effectLst/>
              <a:latin typeface="Arial" charset="0"/>
              <a:cs typeface="Arial" charset="0"/>
            </a:endParaRPr>
          </a:p>
        </p:txBody>
      </p:sp>
      <p:sp>
        <p:nvSpPr>
          <p:cNvPr id="7" name="Rectangle 6"/>
          <p:cNvSpPr/>
          <p:nvPr userDrawn="1"/>
        </p:nvSpPr>
        <p:spPr>
          <a:xfrm>
            <a:off x="8686800" y="6403722"/>
            <a:ext cx="372218" cy="276999"/>
          </a:xfrm>
          <a:prstGeom prst="rect">
            <a:avLst/>
          </a:prstGeom>
          <a:solidFill>
            <a:srgbClr val="679ECD"/>
          </a:solidFill>
        </p:spPr>
        <p:txBody>
          <a:bodyPr wrap="none">
            <a:spAutoFit/>
          </a:bodyPr>
          <a:lstStyle/>
          <a:p>
            <a:fld id="{BF1DFE13-3F72-4A0E-8E2D-3FA63B2C5A47}" type="slidenum">
              <a:rPr lang="en-US" sz="1200" smtClean="0">
                <a:solidFill>
                  <a:schemeClr val="bg1"/>
                </a:solidFill>
              </a:rPr>
              <a:pPr/>
              <a:t>‹#›</a:t>
            </a:fld>
            <a:endParaRPr lang="en-US" sz="1200" dirty="0">
              <a:solidFill>
                <a:schemeClr val="bg1"/>
              </a:solidFill>
            </a:endParaRPr>
          </a:p>
        </p:txBody>
      </p:sp>
      <p:sp>
        <p:nvSpPr>
          <p:cNvPr id="2" name="Rectangle 1"/>
          <p:cNvSpPr/>
          <p:nvPr userDrawn="1"/>
        </p:nvSpPr>
        <p:spPr bwMode="auto">
          <a:xfrm>
            <a:off x="152400" y="6248400"/>
            <a:ext cx="2362200" cy="533400"/>
          </a:xfrm>
          <a:prstGeom prst="rect">
            <a:avLst/>
          </a:prstGeom>
          <a:solidFill>
            <a:srgbClr val="679ECD"/>
          </a:solidFill>
          <a:ln w="9525"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 y="6158740"/>
            <a:ext cx="2514600" cy="676298"/>
          </a:xfrm>
          <a:prstGeom prst="rect">
            <a:avLst/>
          </a:prstGeom>
        </p:spPr>
      </p:pic>
    </p:spTree>
    <p:extLst>
      <p:ext uri="{BB962C8B-B14F-4D97-AF65-F5344CB8AC3E}">
        <p14:creationId xmlns:p14="http://schemas.microsoft.com/office/powerpoint/2010/main" val="450723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Divider">
    <p:spTree>
      <p:nvGrpSpPr>
        <p:cNvPr id="1" name=""/>
        <p:cNvGrpSpPr/>
        <p:nvPr/>
      </p:nvGrpSpPr>
      <p:grpSpPr>
        <a:xfrm>
          <a:off x="0" y="0"/>
          <a:ext cx="0" cy="0"/>
          <a:chOff x="0" y="0"/>
          <a:chExt cx="0" cy="0"/>
        </a:xfrm>
      </p:grpSpPr>
      <p:sp>
        <p:nvSpPr>
          <p:cNvPr id="5" name="Rectangle 4"/>
          <p:cNvSpPr/>
          <p:nvPr/>
        </p:nvSpPr>
        <p:spPr bwMode="auto">
          <a:xfrm>
            <a:off x="0" y="0"/>
            <a:ext cx="9144000" cy="6874250"/>
          </a:xfrm>
          <a:prstGeom prst="rect">
            <a:avLst/>
          </a:prstGeom>
          <a:gradFill flip="none" rotWithShape="1">
            <a:gsLst>
              <a:gs pos="0">
                <a:schemeClr val="accent5">
                  <a:lumMod val="0"/>
                  <a:lumOff val="100000"/>
                </a:schemeClr>
              </a:gs>
              <a:gs pos="55000">
                <a:schemeClr val="accent5">
                  <a:lumMod val="0"/>
                  <a:lumOff val="100000"/>
                </a:schemeClr>
              </a:gs>
              <a:gs pos="100000">
                <a:schemeClr val="accent5">
                  <a:lumMod val="10000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87086" tIns="87086" rIns="87086" bIns="87086" numCol="1" rtlCol="0" anchor="ctr" anchorCtr="0" compatLnSpc="1">
            <a:prstTxWarp prst="textNoShape">
              <a:avLst/>
            </a:prstTxWarp>
          </a:bodyPr>
          <a:lstStyle/>
          <a:p>
            <a:pPr marL="0" marR="0" indent="0" algn="ctr" defTabSz="870875" rtl="0" eaLnBrk="1" fontAlgn="base" latinLnBrk="0" hangingPunct="1">
              <a:lnSpc>
                <a:spcPct val="100000"/>
              </a:lnSpc>
              <a:spcBef>
                <a:spcPct val="0"/>
              </a:spcBef>
              <a:spcAft>
                <a:spcPct val="0"/>
              </a:spcAft>
              <a:buClrTx/>
              <a:buSzTx/>
              <a:buFontTx/>
              <a:buNone/>
              <a:tabLst/>
            </a:pPr>
            <a:endParaRPr kumimoji="0" lang="en-US" sz="1333"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956580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gradFill flip="none" rotWithShape="1">
            <a:gsLst>
              <a:gs pos="0">
                <a:schemeClr val="accent5">
                  <a:lumMod val="0"/>
                  <a:lumOff val="100000"/>
                </a:schemeClr>
              </a:gs>
              <a:gs pos="55000">
                <a:schemeClr val="accent5">
                  <a:lumMod val="0"/>
                  <a:lumOff val="100000"/>
                </a:schemeClr>
              </a:gs>
              <a:gs pos="100000">
                <a:schemeClr val="accent5">
                  <a:lumMod val="10000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87086" tIns="87086" rIns="87086" bIns="87086" numCol="1" rtlCol="0" anchor="ctr" anchorCtr="0" compatLnSpc="1">
            <a:prstTxWarp prst="textNoShape">
              <a:avLst/>
            </a:prstTxWarp>
          </a:bodyPr>
          <a:lstStyle/>
          <a:p>
            <a:pPr marL="0" marR="0" indent="0" algn="ctr" defTabSz="870875" rtl="0" eaLnBrk="1" fontAlgn="base" latinLnBrk="0" hangingPunct="1">
              <a:lnSpc>
                <a:spcPct val="100000"/>
              </a:lnSpc>
              <a:spcBef>
                <a:spcPct val="0"/>
              </a:spcBef>
              <a:spcAft>
                <a:spcPct val="0"/>
              </a:spcAft>
              <a:buClrTx/>
              <a:buSzTx/>
              <a:buFontTx/>
              <a:buNone/>
              <a:tabLst/>
            </a:pPr>
            <a:endParaRPr kumimoji="0" lang="en-US" sz="1333" b="0" i="0" u="none" strike="noStrike" cap="none" normalizeH="0" baseline="0">
              <a:ln>
                <a:noFill/>
              </a:ln>
              <a:solidFill>
                <a:schemeClr val="tx1"/>
              </a:solidFill>
              <a:effectLst/>
              <a:latin typeface="Arial" charset="0"/>
              <a:cs typeface="Arial" charset="0"/>
            </a:endParaRPr>
          </a:p>
        </p:txBody>
      </p:sp>
      <p:sp>
        <p:nvSpPr>
          <p:cNvPr id="1170" name="Line 146"/>
          <p:cNvSpPr>
            <a:spLocks noChangeShapeType="1"/>
          </p:cNvSpPr>
          <p:nvPr/>
        </p:nvSpPr>
        <p:spPr bwMode="auto">
          <a:xfrm>
            <a:off x="365881" y="1006475"/>
            <a:ext cx="8412238" cy="0"/>
          </a:xfrm>
          <a:prstGeom prst="line">
            <a:avLst/>
          </a:prstGeom>
          <a:noFill/>
          <a:ln w="9525">
            <a:solidFill>
              <a:schemeClr val="bg1">
                <a:lumMod val="65000"/>
              </a:schemeClr>
            </a:solidFill>
            <a:round/>
            <a:headEnd/>
            <a:tailEnd/>
          </a:ln>
          <a:effectLst/>
        </p:spPr>
        <p:txBody>
          <a:bodyPr/>
          <a:lstStyle/>
          <a:p>
            <a:pPr>
              <a:defRPr/>
            </a:pPr>
            <a:endParaRPr lang="en-US" dirty="0"/>
          </a:p>
        </p:txBody>
      </p:sp>
      <p:sp>
        <p:nvSpPr>
          <p:cNvPr id="10246" name="Rectangle 148"/>
          <p:cNvSpPr>
            <a:spLocks noGrp="1" noChangeArrowheads="1"/>
          </p:cNvSpPr>
          <p:nvPr>
            <p:ph type="body" idx="1"/>
          </p:nvPr>
        </p:nvSpPr>
        <p:spPr bwMode="auto">
          <a:xfrm>
            <a:off x="435429" y="1412875"/>
            <a:ext cx="8273143" cy="4530725"/>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48" name="Rectangle 217"/>
          <p:cNvSpPr>
            <a:spLocks noGrp="1" noChangeArrowheads="1"/>
          </p:cNvSpPr>
          <p:nvPr>
            <p:ph type="title"/>
          </p:nvPr>
        </p:nvSpPr>
        <p:spPr bwMode="auto">
          <a:xfrm>
            <a:off x="435429" y="163513"/>
            <a:ext cx="8273143" cy="827087"/>
          </a:xfrm>
          <a:prstGeom prst="rect">
            <a:avLst/>
          </a:prstGeom>
          <a:noFill/>
          <a:ln w="9525" algn="ctr">
            <a:noFill/>
            <a:miter lim="800000"/>
            <a:headEnd/>
            <a:tailEnd/>
          </a:ln>
        </p:spPr>
        <p:txBody>
          <a:bodyPr vert="horz" wrap="square" lIns="0" tIns="45713" rIns="0" bIns="45713" numCol="1" anchor="b" anchorCtr="0" compatLnSpc="1">
            <a:prstTxWarp prst="textNoShape">
              <a:avLst/>
            </a:prstTxWarp>
          </a:bodyPr>
          <a:lstStyle/>
          <a:p>
            <a:pPr lvl="0"/>
            <a:r>
              <a:rPr lang="en-US" dirty="0"/>
              <a:t>Slide title</a:t>
            </a:r>
          </a:p>
        </p:txBody>
      </p:sp>
      <p:sp>
        <p:nvSpPr>
          <p:cNvPr id="14" name="Rectangle 13"/>
          <p:cNvSpPr/>
          <p:nvPr/>
        </p:nvSpPr>
        <p:spPr bwMode="auto">
          <a:xfrm>
            <a:off x="-6415" y="6174990"/>
            <a:ext cx="9150415" cy="683010"/>
          </a:xfrm>
          <a:prstGeom prst="rect">
            <a:avLst/>
          </a:prstGeom>
          <a:solidFill>
            <a:srgbClr val="679ECD"/>
          </a:solidFill>
          <a:ln w="9525"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870875" rtl="0" eaLnBrk="1" fontAlgn="base" latinLnBrk="0" hangingPunct="1">
              <a:lnSpc>
                <a:spcPct val="100000"/>
              </a:lnSpc>
              <a:spcBef>
                <a:spcPct val="0"/>
              </a:spcBef>
              <a:spcAft>
                <a:spcPct val="0"/>
              </a:spcAft>
              <a:buClrTx/>
              <a:buSzTx/>
              <a:buFontTx/>
              <a:buNone/>
              <a:tabLst/>
            </a:pPr>
            <a:endParaRPr kumimoji="0" lang="en-US" sz="1333" b="0" i="0" u="none" strike="noStrike" cap="none" normalizeH="0" baseline="0" dirty="0">
              <a:ln>
                <a:noFill/>
              </a:ln>
              <a:solidFill>
                <a:schemeClr val="tx1"/>
              </a:solidFill>
              <a:effectLst/>
              <a:latin typeface="Arial" charset="0"/>
              <a:cs typeface="Arial" charset="0"/>
            </a:endParaRPr>
          </a:p>
        </p:txBody>
      </p:sp>
      <p:sp>
        <p:nvSpPr>
          <p:cNvPr id="6" name="Rectangle 5"/>
          <p:cNvSpPr/>
          <p:nvPr/>
        </p:nvSpPr>
        <p:spPr>
          <a:xfrm>
            <a:off x="8686800" y="6403722"/>
            <a:ext cx="372218" cy="276999"/>
          </a:xfrm>
          <a:prstGeom prst="rect">
            <a:avLst/>
          </a:prstGeom>
          <a:solidFill>
            <a:srgbClr val="679ECD"/>
          </a:solidFill>
        </p:spPr>
        <p:txBody>
          <a:bodyPr wrap="none">
            <a:spAutoFit/>
          </a:bodyPr>
          <a:lstStyle/>
          <a:p>
            <a:fld id="{BF1DFE13-3F72-4A0E-8E2D-3FA63B2C5A47}" type="slidenum">
              <a:rPr lang="en-US" sz="1200" smtClean="0">
                <a:solidFill>
                  <a:schemeClr val="bg1"/>
                </a:solidFill>
              </a:rPr>
              <a:pPr/>
              <a:t>‹#›</a:t>
            </a:fld>
            <a:endParaRPr lang="en-US" sz="1200" dirty="0">
              <a:solidFill>
                <a:schemeClr val="bg1"/>
              </a:solidFill>
            </a:endParaRPr>
          </a:p>
        </p:txBody>
      </p:sp>
      <p:pic>
        <p:nvPicPr>
          <p:cNvPr id="15" name="Picture 14"/>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04801" y="6347079"/>
            <a:ext cx="2118404" cy="345906"/>
          </a:xfrm>
          <a:prstGeom prst="rect">
            <a:avLst/>
          </a:prstGeom>
          <a:ln>
            <a:noFill/>
          </a:ln>
        </p:spPr>
      </p:pic>
      <p:sp>
        <p:nvSpPr>
          <p:cNvPr id="9" name="Rectangle 8"/>
          <p:cNvSpPr/>
          <p:nvPr userDrawn="1"/>
        </p:nvSpPr>
        <p:spPr bwMode="auto">
          <a:xfrm>
            <a:off x="152400" y="6248400"/>
            <a:ext cx="2362200" cy="533400"/>
          </a:xfrm>
          <a:prstGeom prst="rect">
            <a:avLst/>
          </a:prstGeom>
          <a:solidFill>
            <a:srgbClr val="679ECD"/>
          </a:solidFill>
          <a:ln w="9525"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p:txBody>
      </p:sp>
      <p:pic>
        <p:nvPicPr>
          <p:cNvPr id="10" name="Picture 9"/>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6200" y="6158740"/>
            <a:ext cx="2514600" cy="676298"/>
          </a:xfrm>
          <a:prstGeom prst="rect">
            <a:avLst/>
          </a:prstGeom>
        </p:spPr>
      </p:pic>
    </p:spTree>
    <p:extLst>
      <p:ext uri="{BB962C8B-B14F-4D97-AF65-F5344CB8AC3E}">
        <p14:creationId xmlns:p14="http://schemas.microsoft.com/office/powerpoint/2010/main" val="208935027"/>
      </p:ext>
    </p:extLst>
  </p:cSld>
  <p:clrMap bg1="lt1" tx1="dk1" bg2="lt2" tx2="dk2" accent1="accent1" accent2="accent2" accent3="accent3" accent4="accent4" accent5="accent5" accent6="accent6" hlink="hlink" folHlink="folHlink"/>
  <p:sldLayoutIdLst>
    <p:sldLayoutId id="2147483673" r:id="rId1"/>
    <p:sldLayoutId id="2147483717" r:id="rId2"/>
    <p:sldLayoutId id="2147483674" r:id="rId3"/>
    <p:sldLayoutId id="2147483675" r:id="rId4"/>
    <p:sldLayoutId id="2147483695" r:id="rId5"/>
    <p:sldLayoutId id="2147483677" r:id="rId6"/>
    <p:sldLayoutId id="2147483676" r:id="rId7"/>
    <p:sldLayoutId id="2147483714" r:id="rId8"/>
    <p:sldLayoutId id="2147483715" r:id="rId9"/>
    <p:sldLayoutId id="2147483720" r:id="rId10"/>
    <p:sldLayoutId id="2147483721" r:id="rId11"/>
    <p:sldLayoutId id="2147483722" r:id="rId12"/>
  </p:sldLayoutIdLst>
  <p:hf sldNum="0" hdr="0" ftr="0" dt="0"/>
  <p:txStyles>
    <p:titleStyle>
      <a:lvl1pPr algn="l" rtl="0" eaLnBrk="1" fontAlgn="base" hangingPunct="1">
        <a:spcBef>
          <a:spcPct val="0"/>
        </a:spcBef>
        <a:spcAft>
          <a:spcPct val="0"/>
        </a:spcAft>
        <a:defRPr sz="3400" b="1">
          <a:solidFill>
            <a:schemeClr val="tx2"/>
          </a:solidFill>
          <a:latin typeface="+mj-lt"/>
          <a:ea typeface="+mj-ea"/>
          <a:cs typeface="+mj-cs"/>
        </a:defRPr>
      </a:lvl1pPr>
      <a:lvl2pPr algn="l" rtl="0" eaLnBrk="1" fontAlgn="base" hangingPunct="1">
        <a:spcBef>
          <a:spcPct val="0"/>
        </a:spcBef>
        <a:spcAft>
          <a:spcPct val="0"/>
        </a:spcAft>
        <a:defRPr sz="2286" b="1">
          <a:solidFill>
            <a:schemeClr val="bg2"/>
          </a:solidFill>
          <a:latin typeface="Arial" charset="0"/>
          <a:cs typeface="Arial" charset="0"/>
        </a:defRPr>
      </a:lvl2pPr>
      <a:lvl3pPr algn="l" rtl="0" eaLnBrk="1" fontAlgn="base" hangingPunct="1">
        <a:spcBef>
          <a:spcPct val="0"/>
        </a:spcBef>
        <a:spcAft>
          <a:spcPct val="0"/>
        </a:spcAft>
        <a:defRPr sz="2286" b="1">
          <a:solidFill>
            <a:schemeClr val="bg2"/>
          </a:solidFill>
          <a:latin typeface="Arial" charset="0"/>
          <a:cs typeface="Arial" charset="0"/>
        </a:defRPr>
      </a:lvl3pPr>
      <a:lvl4pPr algn="l" rtl="0" eaLnBrk="1" fontAlgn="base" hangingPunct="1">
        <a:spcBef>
          <a:spcPct val="0"/>
        </a:spcBef>
        <a:spcAft>
          <a:spcPct val="0"/>
        </a:spcAft>
        <a:defRPr sz="2286" b="1">
          <a:solidFill>
            <a:schemeClr val="bg2"/>
          </a:solidFill>
          <a:latin typeface="Arial" charset="0"/>
          <a:cs typeface="Arial" charset="0"/>
        </a:defRPr>
      </a:lvl4pPr>
      <a:lvl5pPr algn="l" rtl="0" eaLnBrk="1" fontAlgn="base" hangingPunct="1">
        <a:spcBef>
          <a:spcPct val="0"/>
        </a:spcBef>
        <a:spcAft>
          <a:spcPct val="0"/>
        </a:spcAft>
        <a:defRPr sz="2286" b="1">
          <a:solidFill>
            <a:schemeClr val="bg2"/>
          </a:solidFill>
          <a:latin typeface="Arial" charset="0"/>
          <a:cs typeface="Arial" charset="0"/>
        </a:defRPr>
      </a:lvl5pPr>
      <a:lvl6pPr marL="435437" algn="l" rtl="0" eaLnBrk="1" fontAlgn="base" hangingPunct="1">
        <a:spcBef>
          <a:spcPct val="0"/>
        </a:spcBef>
        <a:spcAft>
          <a:spcPct val="0"/>
        </a:spcAft>
        <a:defRPr sz="2286" b="1">
          <a:solidFill>
            <a:schemeClr val="bg2"/>
          </a:solidFill>
          <a:latin typeface="Arial" charset="0"/>
          <a:cs typeface="Arial" charset="0"/>
        </a:defRPr>
      </a:lvl6pPr>
      <a:lvl7pPr marL="870875" algn="l" rtl="0" eaLnBrk="1" fontAlgn="base" hangingPunct="1">
        <a:spcBef>
          <a:spcPct val="0"/>
        </a:spcBef>
        <a:spcAft>
          <a:spcPct val="0"/>
        </a:spcAft>
        <a:defRPr sz="2286" b="1">
          <a:solidFill>
            <a:schemeClr val="bg2"/>
          </a:solidFill>
          <a:latin typeface="Arial" charset="0"/>
          <a:cs typeface="Arial" charset="0"/>
        </a:defRPr>
      </a:lvl7pPr>
      <a:lvl8pPr marL="1306312" algn="l" rtl="0" eaLnBrk="1" fontAlgn="base" hangingPunct="1">
        <a:spcBef>
          <a:spcPct val="0"/>
        </a:spcBef>
        <a:spcAft>
          <a:spcPct val="0"/>
        </a:spcAft>
        <a:defRPr sz="2286" b="1">
          <a:solidFill>
            <a:schemeClr val="bg2"/>
          </a:solidFill>
          <a:latin typeface="Arial" charset="0"/>
          <a:cs typeface="Arial" charset="0"/>
        </a:defRPr>
      </a:lvl8pPr>
      <a:lvl9pPr marL="1741749" algn="l" rtl="0" eaLnBrk="1" fontAlgn="base" hangingPunct="1">
        <a:spcBef>
          <a:spcPct val="0"/>
        </a:spcBef>
        <a:spcAft>
          <a:spcPct val="0"/>
        </a:spcAft>
        <a:defRPr sz="2286" b="1">
          <a:solidFill>
            <a:schemeClr val="bg2"/>
          </a:solidFill>
          <a:latin typeface="Arial" charset="0"/>
          <a:cs typeface="Arial" charset="0"/>
        </a:defRPr>
      </a:lvl9pPr>
    </p:titleStyle>
    <p:bodyStyle>
      <a:lvl1pPr marL="170849" indent="-170849" algn="l" rtl="0" eaLnBrk="1" fontAlgn="base" hangingPunct="1">
        <a:spcBef>
          <a:spcPct val="20000"/>
        </a:spcBef>
        <a:spcAft>
          <a:spcPct val="0"/>
        </a:spcAft>
        <a:buClr>
          <a:schemeClr val="tx2"/>
        </a:buClr>
        <a:defRPr sz="1524" b="1">
          <a:solidFill>
            <a:schemeClr val="accent2">
              <a:lumMod val="50000"/>
            </a:schemeClr>
          </a:solidFill>
          <a:latin typeface="+mn-lt"/>
          <a:ea typeface="+mn-ea"/>
          <a:cs typeface="+mn-cs"/>
        </a:defRPr>
      </a:lvl1pPr>
      <a:lvl2pPr marL="512546" indent="-170849" algn="l" rtl="0" eaLnBrk="1" fontAlgn="base" hangingPunct="1">
        <a:spcBef>
          <a:spcPct val="20000"/>
        </a:spcBef>
        <a:spcAft>
          <a:spcPct val="0"/>
        </a:spcAft>
        <a:buClr>
          <a:schemeClr val="tx2"/>
        </a:buClr>
        <a:buChar char="•"/>
        <a:defRPr sz="1524">
          <a:solidFill>
            <a:schemeClr val="accent2">
              <a:lumMod val="50000"/>
            </a:schemeClr>
          </a:solidFill>
          <a:latin typeface="+mn-lt"/>
          <a:cs typeface="+mn-cs"/>
        </a:defRPr>
      </a:lvl2pPr>
      <a:lvl3pPr marL="854244" indent="-170849" algn="l" rtl="0" eaLnBrk="1" fontAlgn="base" hangingPunct="1">
        <a:spcBef>
          <a:spcPct val="20000"/>
        </a:spcBef>
        <a:spcAft>
          <a:spcPct val="0"/>
        </a:spcAft>
        <a:buClr>
          <a:schemeClr val="tx2"/>
        </a:buClr>
        <a:buChar char="–"/>
        <a:defRPr sz="1524">
          <a:solidFill>
            <a:schemeClr val="accent2">
              <a:lumMod val="50000"/>
            </a:schemeClr>
          </a:solidFill>
          <a:latin typeface="+mn-lt"/>
          <a:cs typeface="+mn-cs"/>
        </a:defRPr>
      </a:lvl3pPr>
      <a:lvl4pPr marL="1195941" indent="-170849" algn="l" rtl="0" eaLnBrk="1" fontAlgn="base" hangingPunct="1">
        <a:spcBef>
          <a:spcPct val="20000"/>
        </a:spcBef>
        <a:spcAft>
          <a:spcPct val="0"/>
        </a:spcAft>
        <a:buClr>
          <a:schemeClr val="tx2"/>
        </a:buClr>
        <a:buChar char="•"/>
        <a:defRPr sz="1524">
          <a:solidFill>
            <a:schemeClr val="accent2">
              <a:lumMod val="50000"/>
            </a:schemeClr>
          </a:solidFill>
          <a:latin typeface="+mn-lt"/>
          <a:cs typeface="+mn-cs"/>
        </a:defRPr>
      </a:lvl4pPr>
      <a:lvl5pPr marL="1539150" indent="-172361" algn="l" rtl="0" eaLnBrk="1" fontAlgn="base" hangingPunct="1">
        <a:spcBef>
          <a:spcPct val="20000"/>
        </a:spcBef>
        <a:spcAft>
          <a:spcPct val="0"/>
        </a:spcAft>
        <a:buClr>
          <a:schemeClr val="tx2"/>
        </a:buClr>
        <a:buChar char="–"/>
        <a:defRPr sz="1524">
          <a:solidFill>
            <a:schemeClr val="accent2">
              <a:lumMod val="50000"/>
            </a:schemeClr>
          </a:solidFill>
          <a:latin typeface="+mn-lt"/>
          <a:cs typeface="+mn-cs"/>
        </a:defRPr>
      </a:lvl5pPr>
      <a:lvl6pPr marL="1974587" indent="-172361" algn="l" rtl="0" eaLnBrk="1" fontAlgn="base" hangingPunct="1">
        <a:spcBef>
          <a:spcPct val="20000"/>
        </a:spcBef>
        <a:spcAft>
          <a:spcPct val="0"/>
        </a:spcAft>
        <a:buClr>
          <a:schemeClr val="tx2"/>
        </a:buClr>
        <a:buChar char="–"/>
        <a:defRPr sz="1524">
          <a:solidFill>
            <a:schemeClr val="tx1"/>
          </a:solidFill>
          <a:latin typeface="+mn-lt"/>
          <a:cs typeface="+mn-cs"/>
        </a:defRPr>
      </a:lvl6pPr>
      <a:lvl7pPr marL="2410024" indent="-172361" algn="l" rtl="0" eaLnBrk="1" fontAlgn="base" hangingPunct="1">
        <a:spcBef>
          <a:spcPct val="20000"/>
        </a:spcBef>
        <a:spcAft>
          <a:spcPct val="0"/>
        </a:spcAft>
        <a:buClr>
          <a:schemeClr val="tx2"/>
        </a:buClr>
        <a:buChar char="–"/>
        <a:defRPr sz="1524">
          <a:solidFill>
            <a:schemeClr val="tx1"/>
          </a:solidFill>
          <a:latin typeface="+mn-lt"/>
          <a:cs typeface="+mn-cs"/>
        </a:defRPr>
      </a:lvl7pPr>
      <a:lvl8pPr marL="2845462" indent="-172361" algn="l" rtl="0" eaLnBrk="1" fontAlgn="base" hangingPunct="1">
        <a:spcBef>
          <a:spcPct val="20000"/>
        </a:spcBef>
        <a:spcAft>
          <a:spcPct val="0"/>
        </a:spcAft>
        <a:buClr>
          <a:schemeClr val="tx2"/>
        </a:buClr>
        <a:buChar char="–"/>
        <a:defRPr sz="1524">
          <a:solidFill>
            <a:schemeClr val="tx1"/>
          </a:solidFill>
          <a:latin typeface="+mn-lt"/>
          <a:cs typeface="+mn-cs"/>
        </a:defRPr>
      </a:lvl8pPr>
      <a:lvl9pPr marL="3280899" indent="-172361" algn="l" rtl="0" eaLnBrk="1" fontAlgn="base" hangingPunct="1">
        <a:spcBef>
          <a:spcPct val="20000"/>
        </a:spcBef>
        <a:spcAft>
          <a:spcPct val="0"/>
        </a:spcAft>
        <a:buClr>
          <a:schemeClr val="tx2"/>
        </a:buClr>
        <a:buChar char="–"/>
        <a:defRPr sz="1524">
          <a:solidFill>
            <a:schemeClr val="tx1"/>
          </a:solidFill>
          <a:latin typeface="+mn-lt"/>
          <a:cs typeface="+mn-cs"/>
        </a:defRPr>
      </a:lvl9pPr>
    </p:bodyStyle>
    <p:otherStyle>
      <a:defPPr>
        <a:defRPr lang="en-US"/>
      </a:defPPr>
      <a:lvl1pPr marL="0" algn="l" defTabSz="870875" rtl="0" eaLnBrk="1" latinLnBrk="0" hangingPunct="1">
        <a:defRPr sz="1714" kern="1200">
          <a:solidFill>
            <a:schemeClr val="tx1"/>
          </a:solidFill>
          <a:latin typeface="+mn-lt"/>
          <a:ea typeface="+mn-ea"/>
          <a:cs typeface="+mn-cs"/>
        </a:defRPr>
      </a:lvl1pPr>
      <a:lvl2pPr marL="435437" algn="l" defTabSz="870875" rtl="0" eaLnBrk="1" latinLnBrk="0" hangingPunct="1">
        <a:defRPr sz="1714" kern="1200">
          <a:solidFill>
            <a:schemeClr val="tx1"/>
          </a:solidFill>
          <a:latin typeface="+mn-lt"/>
          <a:ea typeface="+mn-ea"/>
          <a:cs typeface="+mn-cs"/>
        </a:defRPr>
      </a:lvl2pPr>
      <a:lvl3pPr marL="870875" algn="l" defTabSz="870875" rtl="0" eaLnBrk="1" latinLnBrk="0" hangingPunct="1">
        <a:defRPr sz="1714" kern="1200">
          <a:solidFill>
            <a:schemeClr val="tx1"/>
          </a:solidFill>
          <a:latin typeface="+mn-lt"/>
          <a:ea typeface="+mn-ea"/>
          <a:cs typeface="+mn-cs"/>
        </a:defRPr>
      </a:lvl3pPr>
      <a:lvl4pPr marL="1306312" algn="l" defTabSz="870875" rtl="0" eaLnBrk="1" latinLnBrk="0" hangingPunct="1">
        <a:defRPr sz="1714" kern="1200">
          <a:solidFill>
            <a:schemeClr val="tx1"/>
          </a:solidFill>
          <a:latin typeface="+mn-lt"/>
          <a:ea typeface="+mn-ea"/>
          <a:cs typeface="+mn-cs"/>
        </a:defRPr>
      </a:lvl4pPr>
      <a:lvl5pPr marL="1741749" algn="l" defTabSz="870875" rtl="0" eaLnBrk="1" latinLnBrk="0" hangingPunct="1">
        <a:defRPr sz="1714" kern="1200">
          <a:solidFill>
            <a:schemeClr val="tx1"/>
          </a:solidFill>
          <a:latin typeface="+mn-lt"/>
          <a:ea typeface="+mn-ea"/>
          <a:cs typeface="+mn-cs"/>
        </a:defRPr>
      </a:lvl5pPr>
      <a:lvl6pPr marL="2177186" algn="l" defTabSz="870875" rtl="0" eaLnBrk="1" latinLnBrk="0" hangingPunct="1">
        <a:defRPr sz="1714" kern="1200">
          <a:solidFill>
            <a:schemeClr val="tx1"/>
          </a:solidFill>
          <a:latin typeface="+mn-lt"/>
          <a:ea typeface="+mn-ea"/>
          <a:cs typeface="+mn-cs"/>
        </a:defRPr>
      </a:lvl6pPr>
      <a:lvl7pPr marL="2612624" algn="l" defTabSz="870875" rtl="0" eaLnBrk="1" latinLnBrk="0" hangingPunct="1">
        <a:defRPr sz="1714" kern="1200">
          <a:solidFill>
            <a:schemeClr val="tx1"/>
          </a:solidFill>
          <a:latin typeface="+mn-lt"/>
          <a:ea typeface="+mn-ea"/>
          <a:cs typeface="+mn-cs"/>
        </a:defRPr>
      </a:lvl7pPr>
      <a:lvl8pPr marL="3048061" algn="l" defTabSz="870875" rtl="0" eaLnBrk="1" latinLnBrk="0" hangingPunct="1">
        <a:defRPr sz="1714" kern="1200">
          <a:solidFill>
            <a:schemeClr val="tx1"/>
          </a:solidFill>
          <a:latin typeface="+mn-lt"/>
          <a:ea typeface="+mn-ea"/>
          <a:cs typeface="+mn-cs"/>
        </a:defRPr>
      </a:lvl8pPr>
      <a:lvl9pPr marL="3483498" algn="l" defTabSz="870875" rtl="0" eaLnBrk="1" latinLnBrk="0" hangingPunct="1">
        <a:defRPr sz="171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tiff"/><Relationship Id="rId5" Type="http://schemas.openxmlformats.org/officeDocument/2006/relationships/image" Target="../media/image18.jpeg"/><Relationship Id="rId4" Type="http://schemas.openxmlformats.org/officeDocument/2006/relationships/image" Target="../media/image17.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46.tiff"/><Relationship Id="rId4" Type="http://schemas.openxmlformats.org/officeDocument/2006/relationships/image" Target="../media/image45.tiff"/></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tiff"/><Relationship Id="rId7" Type="http://schemas.openxmlformats.org/officeDocument/2006/relationships/image" Target="../media/image61.png"/><Relationship Id="rId2" Type="http://schemas.openxmlformats.org/officeDocument/2006/relationships/image" Target="../media/image50.tiff"/><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5" Type="http://schemas.openxmlformats.org/officeDocument/2006/relationships/image" Target="../media/image66.tiff"/><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64.png"/><Relationship Id="rId7"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83.jpeg"/><Relationship Id="rId5" Type="http://schemas.openxmlformats.org/officeDocument/2006/relationships/image" Target="../media/image57.tiff"/><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95600"/>
            <a:ext cx="8273143" cy="762000"/>
          </a:xfrm>
        </p:spPr>
        <p:txBody>
          <a:bodyPr>
            <a:normAutofit fontScale="90000"/>
          </a:bodyPr>
          <a:lstStyle/>
          <a:p>
            <a:pPr algn="ctr"/>
            <a:r>
              <a:rPr lang="en-US" sz="3600" dirty="0">
                <a:solidFill>
                  <a:schemeClr val="tx1"/>
                </a:solidFill>
              </a:rPr>
              <a:t>Developing a career in Global Health in Neurology</a:t>
            </a:r>
          </a:p>
        </p:txBody>
      </p:sp>
      <p:sp>
        <p:nvSpPr>
          <p:cNvPr id="4" name="Title 1">
            <a:extLst>
              <a:ext uri="{FF2B5EF4-FFF2-40B4-BE49-F238E27FC236}">
                <a16:creationId xmlns:a16="http://schemas.microsoft.com/office/drawing/2014/main" id="{6FE10953-ABE9-D74D-B0EE-085DD264B20E}"/>
              </a:ext>
            </a:extLst>
          </p:cNvPr>
          <p:cNvSpPr txBox="1">
            <a:spLocks/>
          </p:cNvSpPr>
          <p:nvPr/>
        </p:nvSpPr>
        <p:spPr bwMode="auto">
          <a:xfrm>
            <a:off x="435428" y="4749801"/>
            <a:ext cx="8273143" cy="762000"/>
          </a:xfrm>
          <a:prstGeom prst="rect">
            <a:avLst/>
          </a:prstGeom>
          <a:noFill/>
          <a:ln w="9525" algn="ctr">
            <a:noFill/>
            <a:miter lim="800000"/>
            <a:headEnd/>
            <a:tailEnd/>
          </a:ln>
        </p:spPr>
        <p:txBody>
          <a:bodyPr vert="horz" wrap="square" lIns="0" tIns="45713" rIns="0" bIns="45713" numCol="1" anchor="b" anchorCtr="0" compatLnSpc="1">
            <a:prstTxWarp prst="textNoShape">
              <a:avLst/>
            </a:prstTxWarp>
          </a:bodyPr>
          <a:lst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2286" b="1">
                <a:solidFill>
                  <a:schemeClr val="bg2"/>
                </a:solidFill>
                <a:latin typeface="Arial" charset="0"/>
                <a:cs typeface="Arial" charset="0"/>
              </a:defRPr>
            </a:lvl2pPr>
            <a:lvl3pPr algn="l" rtl="0" eaLnBrk="1" fontAlgn="base" hangingPunct="1">
              <a:spcBef>
                <a:spcPct val="0"/>
              </a:spcBef>
              <a:spcAft>
                <a:spcPct val="0"/>
              </a:spcAft>
              <a:defRPr sz="2286" b="1">
                <a:solidFill>
                  <a:schemeClr val="bg2"/>
                </a:solidFill>
                <a:latin typeface="Arial" charset="0"/>
                <a:cs typeface="Arial" charset="0"/>
              </a:defRPr>
            </a:lvl3pPr>
            <a:lvl4pPr algn="l" rtl="0" eaLnBrk="1" fontAlgn="base" hangingPunct="1">
              <a:spcBef>
                <a:spcPct val="0"/>
              </a:spcBef>
              <a:spcAft>
                <a:spcPct val="0"/>
              </a:spcAft>
              <a:defRPr sz="2286" b="1">
                <a:solidFill>
                  <a:schemeClr val="bg2"/>
                </a:solidFill>
                <a:latin typeface="Arial" charset="0"/>
                <a:cs typeface="Arial" charset="0"/>
              </a:defRPr>
            </a:lvl4pPr>
            <a:lvl5pPr algn="l" rtl="0" eaLnBrk="1" fontAlgn="base" hangingPunct="1">
              <a:spcBef>
                <a:spcPct val="0"/>
              </a:spcBef>
              <a:spcAft>
                <a:spcPct val="0"/>
              </a:spcAft>
              <a:defRPr sz="2286" b="1">
                <a:solidFill>
                  <a:schemeClr val="bg2"/>
                </a:solidFill>
                <a:latin typeface="Arial" charset="0"/>
                <a:cs typeface="Arial" charset="0"/>
              </a:defRPr>
            </a:lvl5pPr>
            <a:lvl6pPr marL="435437" algn="l" rtl="0" eaLnBrk="1" fontAlgn="base" hangingPunct="1">
              <a:spcBef>
                <a:spcPct val="0"/>
              </a:spcBef>
              <a:spcAft>
                <a:spcPct val="0"/>
              </a:spcAft>
              <a:defRPr sz="2286" b="1">
                <a:solidFill>
                  <a:schemeClr val="bg2"/>
                </a:solidFill>
                <a:latin typeface="Arial" charset="0"/>
                <a:cs typeface="Arial" charset="0"/>
              </a:defRPr>
            </a:lvl6pPr>
            <a:lvl7pPr marL="870875" algn="l" rtl="0" eaLnBrk="1" fontAlgn="base" hangingPunct="1">
              <a:spcBef>
                <a:spcPct val="0"/>
              </a:spcBef>
              <a:spcAft>
                <a:spcPct val="0"/>
              </a:spcAft>
              <a:defRPr sz="2286" b="1">
                <a:solidFill>
                  <a:schemeClr val="bg2"/>
                </a:solidFill>
                <a:latin typeface="Arial" charset="0"/>
                <a:cs typeface="Arial" charset="0"/>
              </a:defRPr>
            </a:lvl7pPr>
            <a:lvl8pPr marL="1306312" algn="l" rtl="0" eaLnBrk="1" fontAlgn="base" hangingPunct="1">
              <a:spcBef>
                <a:spcPct val="0"/>
              </a:spcBef>
              <a:spcAft>
                <a:spcPct val="0"/>
              </a:spcAft>
              <a:defRPr sz="2286" b="1">
                <a:solidFill>
                  <a:schemeClr val="bg2"/>
                </a:solidFill>
                <a:latin typeface="Arial" charset="0"/>
                <a:cs typeface="Arial" charset="0"/>
              </a:defRPr>
            </a:lvl8pPr>
            <a:lvl9pPr marL="1741749" algn="l" rtl="0" eaLnBrk="1" fontAlgn="base" hangingPunct="1">
              <a:spcBef>
                <a:spcPct val="0"/>
              </a:spcBef>
              <a:spcAft>
                <a:spcPct val="0"/>
              </a:spcAft>
              <a:defRPr sz="2286" b="1">
                <a:solidFill>
                  <a:schemeClr val="bg2"/>
                </a:solidFill>
                <a:latin typeface="Arial" charset="0"/>
                <a:cs typeface="Arial" charset="0"/>
              </a:defRPr>
            </a:lvl9pPr>
          </a:lstStyle>
          <a:p>
            <a:pPr algn="ctr"/>
            <a:r>
              <a:rPr lang="en-US" sz="2000" b="0" kern="0" dirty="0">
                <a:solidFill>
                  <a:schemeClr val="tx1"/>
                </a:solidFill>
              </a:rPr>
              <a:t>Monica M. Diaz, MD, MS</a:t>
            </a:r>
          </a:p>
          <a:p>
            <a:pPr algn="ctr"/>
            <a:r>
              <a:rPr lang="en-US" sz="2000" b="0" kern="0" dirty="0">
                <a:solidFill>
                  <a:schemeClr val="tx1"/>
                </a:solidFill>
              </a:rPr>
              <a:t>Assistant Professor of Neurology</a:t>
            </a:r>
          </a:p>
          <a:p>
            <a:pPr algn="ctr"/>
            <a:r>
              <a:rPr lang="en-US" sz="2000" b="0" kern="0" dirty="0">
                <a:solidFill>
                  <a:schemeClr val="tx1"/>
                </a:solidFill>
              </a:rPr>
              <a:t>Division of Multiple Sclerosis &amp; Neuroimmunology</a:t>
            </a:r>
          </a:p>
          <a:p>
            <a:pPr algn="ctr"/>
            <a:r>
              <a:rPr lang="en-US" sz="2000" b="0" kern="0" dirty="0">
                <a:solidFill>
                  <a:schemeClr val="tx1"/>
                </a:solidFill>
              </a:rPr>
              <a:t>University of North Carolina at Chapel Hill School of Medicine</a:t>
            </a:r>
          </a:p>
        </p:txBody>
      </p:sp>
      <p:pic>
        <p:nvPicPr>
          <p:cNvPr id="6" name="Picture 5">
            <a:extLst>
              <a:ext uri="{FF2B5EF4-FFF2-40B4-BE49-F238E27FC236}">
                <a16:creationId xmlns:a16="http://schemas.microsoft.com/office/drawing/2014/main" id="{17E4E64F-3F90-8545-95FB-B693B6D8E0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4117" y="228600"/>
            <a:ext cx="2435764" cy="1930400"/>
          </a:xfrm>
          <a:prstGeom prst="rect">
            <a:avLst/>
          </a:prstGeom>
        </p:spPr>
      </p:pic>
    </p:spTree>
    <p:extLst>
      <p:ext uri="{BB962C8B-B14F-4D97-AF65-F5344CB8AC3E}">
        <p14:creationId xmlns:p14="http://schemas.microsoft.com/office/powerpoint/2010/main" val="3281654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608CA-A4B6-3C46-A359-F2E7535D37D2}"/>
              </a:ext>
            </a:extLst>
          </p:cNvPr>
          <p:cNvSpPr>
            <a:spLocks noGrp="1"/>
          </p:cNvSpPr>
          <p:nvPr>
            <p:ph type="title"/>
          </p:nvPr>
        </p:nvSpPr>
        <p:spPr>
          <a:xfrm>
            <a:off x="838200" y="608476"/>
            <a:ext cx="7659274" cy="463391"/>
          </a:xfrm>
        </p:spPr>
        <p:txBody>
          <a:bodyPr>
            <a:noAutofit/>
          </a:bodyPr>
          <a:lstStyle/>
          <a:p>
            <a:pPr algn="ctr"/>
            <a:r>
              <a:rPr lang="en-US" sz="2550" dirty="0"/>
              <a:t>8 weeks in Kampala, Uganda in 3</a:t>
            </a:r>
            <a:r>
              <a:rPr lang="en-US" sz="2550" baseline="30000" dirty="0"/>
              <a:t>rd</a:t>
            </a:r>
            <a:r>
              <a:rPr lang="en-US" sz="2550" dirty="0"/>
              <a:t> &amp; 4</a:t>
            </a:r>
            <a:r>
              <a:rPr lang="en-US" sz="2550" baseline="30000" dirty="0"/>
              <a:t>th</a:t>
            </a:r>
            <a:r>
              <a:rPr lang="en-US" sz="2550" dirty="0"/>
              <a:t> years of Neurology Residency</a:t>
            </a:r>
          </a:p>
        </p:txBody>
      </p:sp>
      <p:pic>
        <p:nvPicPr>
          <p:cNvPr id="4" name="Picture 3">
            <a:extLst>
              <a:ext uri="{FF2B5EF4-FFF2-40B4-BE49-F238E27FC236}">
                <a16:creationId xmlns:a16="http://schemas.microsoft.com/office/drawing/2014/main" id="{44C441BC-8346-384F-B25D-4A68F48C95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528" y="1489125"/>
            <a:ext cx="2343956" cy="2223618"/>
          </a:xfrm>
          <a:prstGeom prst="rect">
            <a:avLst/>
          </a:prstGeom>
        </p:spPr>
      </p:pic>
      <p:pic>
        <p:nvPicPr>
          <p:cNvPr id="5" name="Picture 4">
            <a:extLst>
              <a:ext uri="{FF2B5EF4-FFF2-40B4-BE49-F238E27FC236}">
                <a16:creationId xmlns:a16="http://schemas.microsoft.com/office/drawing/2014/main" id="{4C6B8473-B6B6-1B45-A5D8-EB28EAA472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428" y="3958446"/>
            <a:ext cx="1904156" cy="1346018"/>
          </a:xfrm>
          <a:prstGeom prst="rect">
            <a:avLst/>
          </a:prstGeom>
        </p:spPr>
      </p:pic>
      <p:pic>
        <p:nvPicPr>
          <p:cNvPr id="9" name="Picture 8">
            <a:extLst>
              <a:ext uri="{FF2B5EF4-FFF2-40B4-BE49-F238E27FC236}">
                <a16:creationId xmlns:a16="http://schemas.microsoft.com/office/drawing/2014/main" id="{AF79957B-BDEF-C449-B090-9BEEB5A8C6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71458" y="1305707"/>
            <a:ext cx="3048341" cy="2019689"/>
          </a:xfrm>
          <a:prstGeom prst="rect">
            <a:avLst/>
          </a:prstGeom>
        </p:spPr>
      </p:pic>
      <p:pic>
        <p:nvPicPr>
          <p:cNvPr id="10" name="Picture 9">
            <a:extLst>
              <a:ext uri="{FF2B5EF4-FFF2-40B4-BE49-F238E27FC236}">
                <a16:creationId xmlns:a16="http://schemas.microsoft.com/office/drawing/2014/main" id="{6F710461-8CB4-8B4A-9FBF-357F22E9F8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36232" y="3512095"/>
            <a:ext cx="3370649" cy="2238715"/>
          </a:xfrm>
          <a:prstGeom prst="rect">
            <a:avLst/>
          </a:prstGeom>
        </p:spPr>
      </p:pic>
      <p:pic>
        <p:nvPicPr>
          <p:cNvPr id="13" name="Picture 12">
            <a:extLst>
              <a:ext uri="{FF2B5EF4-FFF2-40B4-BE49-F238E27FC236}">
                <a16:creationId xmlns:a16="http://schemas.microsoft.com/office/drawing/2014/main" id="{038E48BA-1950-B547-9349-D0E2EDE8B5B6}"/>
              </a:ext>
            </a:extLst>
          </p:cNvPr>
          <p:cNvPicPr>
            <a:picLocks noChangeAspect="1"/>
          </p:cNvPicPr>
          <p:nvPr/>
        </p:nvPicPr>
        <p:blipFill>
          <a:blip r:embed="rId7"/>
          <a:stretch>
            <a:fillRect/>
          </a:stretch>
        </p:blipFill>
        <p:spPr>
          <a:xfrm>
            <a:off x="6301368" y="1536901"/>
            <a:ext cx="2519696" cy="1789668"/>
          </a:xfrm>
          <a:prstGeom prst="rect">
            <a:avLst/>
          </a:prstGeom>
        </p:spPr>
      </p:pic>
      <p:pic>
        <p:nvPicPr>
          <p:cNvPr id="14" name="Picture 13">
            <a:extLst>
              <a:ext uri="{FF2B5EF4-FFF2-40B4-BE49-F238E27FC236}">
                <a16:creationId xmlns:a16="http://schemas.microsoft.com/office/drawing/2014/main" id="{97D41401-B209-104D-8113-F038B6CAE66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91033" y="3744843"/>
            <a:ext cx="2519696" cy="1773221"/>
          </a:xfrm>
          <a:prstGeom prst="rect">
            <a:avLst/>
          </a:prstGeom>
        </p:spPr>
      </p:pic>
    </p:spTree>
    <p:extLst>
      <p:ext uri="{BB962C8B-B14F-4D97-AF65-F5344CB8AC3E}">
        <p14:creationId xmlns:p14="http://schemas.microsoft.com/office/powerpoint/2010/main" val="155783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9126" y="320433"/>
            <a:ext cx="6986588" cy="605218"/>
          </a:xfrm>
        </p:spPr>
        <p:txBody>
          <a:bodyPr>
            <a:normAutofit fontScale="90000"/>
          </a:bodyPr>
          <a:lstStyle/>
          <a:p>
            <a:r>
              <a:rPr lang="en-US" b="1" dirty="0"/>
              <a:t>Neurology Wards at Mulago Hospital</a:t>
            </a:r>
            <a:endParaRPr lang="en-US" dirty="0"/>
          </a:p>
        </p:txBody>
      </p:sp>
      <p:sp>
        <p:nvSpPr>
          <p:cNvPr id="5" name="TextBox 4"/>
          <p:cNvSpPr txBox="1"/>
          <p:nvPr/>
        </p:nvSpPr>
        <p:spPr>
          <a:xfrm>
            <a:off x="762001" y="1017983"/>
            <a:ext cx="6853713" cy="646331"/>
          </a:xfrm>
          <a:prstGeom prst="rect">
            <a:avLst/>
          </a:prstGeom>
          <a:noFill/>
        </p:spPr>
        <p:txBody>
          <a:bodyPr wrap="square" rtlCol="0">
            <a:spAutoFit/>
          </a:bodyPr>
          <a:lstStyle/>
          <a:p>
            <a:pPr marL="214313" indent="-214313">
              <a:buFont typeface="Arial" charset="0"/>
              <a:buChar char="•"/>
            </a:pPr>
            <a:r>
              <a:rPr lang="en-US" b="1" dirty="0"/>
              <a:t>MRIs</a:t>
            </a:r>
            <a:r>
              <a:rPr lang="en-US" dirty="0"/>
              <a:t>- </a:t>
            </a:r>
            <a:endParaRPr lang="en-US" b="1" dirty="0"/>
          </a:p>
          <a:p>
            <a:pPr marL="557213" lvl="1" indent="-214313">
              <a:buFont typeface="Arial" charset="0"/>
              <a:buChar char="•"/>
            </a:pPr>
            <a:r>
              <a:rPr lang="en-US" dirty="0"/>
              <a:t>Costs ~</a:t>
            </a:r>
            <a:r>
              <a:rPr lang="en-US" b="1" dirty="0"/>
              <a:t>$500 </a:t>
            </a:r>
            <a:r>
              <a:rPr lang="en-US" dirty="0"/>
              <a:t>for MRI Brain w wo contrast</a:t>
            </a:r>
          </a:p>
        </p:txBody>
      </p:sp>
      <p:sp>
        <p:nvSpPr>
          <p:cNvPr id="7" name="TextBox 6"/>
          <p:cNvSpPr txBox="1"/>
          <p:nvPr/>
        </p:nvSpPr>
        <p:spPr>
          <a:xfrm>
            <a:off x="762001" y="1905000"/>
            <a:ext cx="7229328" cy="923330"/>
          </a:xfrm>
          <a:prstGeom prst="rect">
            <a:avLst/>
          </a:prstGeom>
          <a:noFill/>
        </p:spPr>
        <p:txBody>
          <a:bodyPr wrap="square" rtlCol="0">
            <a:spAutoFit/>
          </a:bodyPr>
          <a:lstStyle/>
          <a:p>
            <a:pPr marL="214313" indent="-214313">
              <a:buFont typeface="Arial" charset="0"/>
              <a:buChar char="•"/>
            </a:pPr>
            <a:r>
              <a:rPr lang="en-US" b="1" dirty="0"/>
              <a:t>EEGs</a:t>
            </a:r>
            <a:r>
              <a:rPr lang="en-US" dirty="0"/>
              <a:t>-</a:t>
            </a:r>
          </a:p>
          <a:p>
            <a:pPr marL="557213" lvl="1" indent="-214313">
              <a:buFont typeface="Arial" charset="0"/>
              <a:buChar char="•"/>
            </a:pPr>
            <a:r>
              <a:rPr lang="en-US" dirty="0"/>
              <a:t>4 EEG machines at </a:t>
            </a:r>
            <a:r>
              <a:rPr lang="en-US" dirty="0" err="1"/>
              <a:t>Mulago</a:t>
            </a:r>
            <a:r>
              <a:rPr lang="en-US" dirty="0"/>
              <a:t> – however are not functioning</a:t>
            </a:r>
          </a:p>
          <a:p>
            <a:pPr marL="557213" lvl="1" indent="-214313">
              <a:buFont typeface="Arial" charset="0"/>
              <a:buChar char="•"/>
            </a:pPr>
            <a:r>
              <a:rPr lang="en-US" dirty="0"/>
              <a:t>No personnel trained in reading EEGs</a:t>
            </a:r>
          </a:p>
        </p:txBody>
      </p:sp>
      <p:sp>
        <p:nvSpPr>
          <p:cNvPr id="8" name="TextBox 7"/>
          <p:cNvSpPr txBox="1"/>
          <p:nvPr/>
        </p:nvSpPr>
        <p:spPr>
          <a:xfrm>
            <a:off x="629126" y="3069016"/>
            <a:ext cx="7981474" cy="2031325"/>
          </a:xfrm>
          <a:prstGeom prst="rect">
            <a:avLst/>
          </a:prstGeom>
          <a:noFill/>
        </p:spPr>
        <p:txBody>
          <a:bodyPr wrap="square" rtlCol="0">
            <a:spAutoFit/>
          </a:bodyPr>
          <a:lstStyle/>
          <a:p>
            <a:pPr marL="214313" indent="-214313">
              <a:buFont typeface="Arial" charset="0"/>
              <a:buChar char="•"/>
            </a:pPr>
            <a:r>
              <a:rPr lang="en-US" b="1" dirty="0"/>
              <a:t>Common patient care issues</a:t>
            </a:r>
            <a:r>
              <a:rPr lang="en-US" dirty="0"/>
              <a:t>:</a:t>
            </a:r>
          </a:p>
          <a:p>
            <a:pPr marL="557213" lvl="1" indent="-214313">
              <a:buFont typeface="Arial" charset="0"/>
              <a:buChar char="•"/>
            </a:pPr>
            <a:r>
              <a:rPr lang="en-US" dirty="0"/>
              <a:t>Patients often were in ER for 3-4 days prior to being admitted to neurology ward</a:t>
            </a:r>
          </a:p>
          <a:p>
            <a:pPr marL="557213" lvl="1" indent="-214313">
              <a:buFont typeface="Arial" charset="0"/>
              <a:buChar char="•"/>
            </a:pPr>
            <a:r>
              <a:rPr lang="en-US" dirty="0"/>
              <a:t>Difficulty affording diagnostic tests</a:t>
            </a:r>
          </a:p>
          <a:p>
            <a:pPr marL="557213" lvl="1" indent="-214313">
              <a:buFont typeface="Arial" charset="0"/>
              <a:buChar char="•"/>
            </a:pPr>
            <a:r>
              <a:rPr lang="en-US" dirty="0"/>
              <a:t>Labs and CSF takes 3-4 days to results</a:t>
            </a:r>
          </a:p>
          <a:p>
            <a:pPr marL="557213" lvl="1" indent="-214313">
              <a:buFont typeface="Arial" charset="0"/>
              <a:buChar char="•"/>
            </a:pPr>
            <a:r>
              <a:rPr lang="en-US" b="1" dirty="0"/>
              <a:t>43 dialects</a:t>
            </a:r>
            <a:r>
              <a:rPr lang="en-US" dirty="0"/>
              <a:t> spoken in Uganda </a:t>
            </a:r>
            <a:r>
              <a:rPr lang="en-US" dirty="0">
                <a:sym typeface="Wingdings"/>
              </a:rPr>
              <a:t> language barrier often present</a:t>
            </a:r>
            <a:endParaRPr lang="en-US" b="1" dirty="0"/>
          </a:p>
          <a:p>
            <a:pPr marL="557213" lvl="1" indent="-214313">
              <a:buFont typeface="Arial" charset="0"/>
              <a:buChar char="•"/>
            </a:pPr>
            <a:endParaRPr lang="en-US" dirty="0"/>
          </a:p>
        </p:txBody>
      </p:sp>
    </p:spTree>
    <p:extLst>
      <p:ext uri="{BB962C8B-B14F-4D97-AF65-F5344CB8AC3E}">
        <p14:creationId xmlns:p14="http://schemas.microsoft.com/office/powerpoint/2010/main" val="1387296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520F-C896-3B41-90ED-03B8E6640B30}"/>
              </a:ext>
            </a:extLst>
          </p:cNvPr>
          <p:cNvSpPr>
            <a:spLocks noGrp="1"/>
          </p:cNvSpPr>
          <p:nvPr>
            <p:ph type="title"/>
          </p:nvPr>
        </p:nvSpPr>
        <p:spPr>
          <a:xfrm>
            <a:off x="3766366" y="3716965"/>
            <a:ext cx="4848965" cy="1137011"/>
          </a:xfrm>
        </p:spPr>
        <p:txBody>
          <a:bodyPr vert="horz" wrap="square" lIns="68580" tIns="34290" rIns="68580" bIns="34290" numCol="1" rtlCol="0" anchor="b" anchorCtr="0" compatLnSpc="1">
            <a:prstTxWarp prst="textNoShape">
              <a:avLst/>
            </a:prstTxWarp>
            <a:normAutofit fontScale="90000"/>
          </a:bodyPr>
          <a:lstStyle/>
          <a:p>
            <a:r>
              <a:rPr lang="en-US" sz="2775" kern="1200">
                <a:solidFill>
                  <a:srgbClr val="FFFFFF"/>
                </a:solidFill>
              </a:rPr>
              <a:t>Opportunities for collaboration, mentorship and learning </a:t>
            </a:r>
          </a:p>
        </p:txBody>
      </p:sp>
      <p:pic>
        <p:nvPicPr>
          <p:cNvPr id="9" name="Content Placeholder 3" descr="A group of people in a room&#10;&#10;Description automatically generated with low confidence">
            <a:extLst>
              <a:ext uri="{FF2B5EF4-FFF2-40B4-BE49-F238E27FC236}">
                <a16:creationId xmlns:a16="http://schemas.microsoft.com/office/drawing/2014/main" id="{5CF89097-2805-164C-AB5D-3816CCAE892F}"/>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2"/>
          <a:stretch/>
        </p:blipFill>
        <p:spPr>
          <a:xfrm>
            <a:off x="238227" y="1098550"/>
            <a:ext cx="3113761" cy="2270126"/>
          </a:xfrm>
          <a:prstGeom prst="rect">
            <a:avLst/>
          </a:prstGeom>
        </p:spPr>
      </p:pic>
      <p:pic>
        <p:nvPicPr>
          <p:cNvPr id="4" name="Picture 3" descr="A group of people playing a video game&#10;&#10;Description automatically generated with medium confidence">
            <a:extLst>
              <a:ext uri="{FF2B5EF4-FFF2-40B4-BE49-F238E27FC236}">
                <a16:creationId xmlns:a16="http://schemas.microsoft.com/office/drawing/2014/main" id="{B85567AE-A45C-6942-910E-4036A21CC4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79216" y="1098550"/>
            <a:ext cx="2654982" cy="2239364"/>
          </a:xfrm>
          <a:prstGeom prst="rect">
            <a:avLst/>
          </a:prstGeom>
        </p:spPr>
      </p:pic>
      <p:pic>
        <p:nvPicPr>
          <p:cNvPr id="5" name="Picture 4" descr="A doctor and a patient&#10;&#10;Description automatically generated with low confidence">
            <a:extLst>
              <a:ext uri="{FF2B5EF4-FFF2-40B4-BE49-F238E27FC236}">
                <a16:creationId xmlns:a16="http://schemas.microsoft.com/office/drawing/2014/main" id="{75E092D0-66D4-BF44-9FC7-A615D8D9FB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6190849" y="1069172"/>
            <a:ext cx="2876246" cy="2225879"/>
          </a:xfrm>
          <a:prstGeom prst="rect">
            <a:avLst/>
          </a:prstGeom>
        </p:spPr>
      </p:pic>
      <p:pic>
        <p:nvPicPr>
          <p:cNvPr id="12" name="Picture 11" descr="A picture containing text, person, person, posing&#10;&#10;Description automatically generated">
            <a:extLst>
              <a:ext uri="{FF2B5EF4-FFF2-40B4-BE49-F238E27FC236}">
                <a16:creationId xmlns:a16="http://schemas.microsoft.com/office/drawing/2014/main" id="{64FC6D98-9D37-2A4A-AF05-11EB4E26AD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00400" y="4130076"/>
            <a:ext cx="1495425" cy="1447800"/>
          </a:xfrm>
          <a:prstGeom prst="rect">
            <a:avLst/>
          </a:prstGeom>
        </p:spPr>
      </p:pic>
      <p:sp>
        <p:nvSpPr>
          <p:cNvPr id="13" name="TextBox 12">
            <a:extLst>
              <a:ext uri="{FF2B5EF4-FFF2-40B4-BE49-F238E27FC236}">
                <a16:creationId xmlns:a16="http://schemas.microsoft.com/office/drawing/2014/main" id="{83DCBAB2-F144-6248-9318-26E5CE63CB68}"/>
              </a:ext>
            </a:extLst>
          </p:cNvPr>
          <p:cNvSpPr txBox="1"/>
          <p:nvPr/>
        </p:nvSpPr>
        <p:spPr>
          <a:xfrm>
            <a:off x="856348" y="4285470"/>
            <a:ext cx="2495640" cy="923330"/>
          </a:xfrm>
          <a:prstGeom prst="rect">
            <a:avLst/>
          </a:prstGeom>
          <a:noFill/>
        </p:spPr>
        <p:txBody>
          <a:bodyPr wrap="square" rtlCol="0">
            <a:spAutoFit/>
          </a:bodyPr>
          <a:lstStyle/>
          <a:p>
            <a:r>
              <a:rPr lang="en-US" b="1" dirty="0"/>
              <a:t>Mentor in Uganda</a:t>
            </a:r>
            <a:r>
              <a:rPr lang="en-US" dirty="0"/>
              <a:t>:</a:t>
            </a:r>
          </a:p>
          <a:p>
            <a:r>
              <a:rPr lang="en-US" dirty="0"/>
              <a:t>Dr. Abdu </a:t>
            </a:r>
            <a:r>
              <a:rPr lang="en-US" dirty="0" err="1"/>
              <a:t>Musubire</a:t>
            </a:r>
            <a:endParaRPr lang="en-US" dirty="0"/>
          </a:p>
          <a:p>
            <a:endParaRPr lang="en-US" dirty="0"/>
          </a:p>
        </p:txBody>
      </p:sp>
    </p:spTree>
    <p:extLst>
      <p:ext uri="{BB962C8B-B14F-4D97-AF65-F5344CB8AC3E}">
        <p14:creationId xmlns:p14="http://schemas.microsoft.com/office/powerpoint/2010/main" val="1469849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E63D-FF27-AF49-8932-3E96FCAC7B47}"/>
              </a:ext>
            </a:extLst>
          </p:cNvPr>
          <p:cNvSpPr>
            <a:spLocks noGrp="1"/>
          </p:cNvSpPr>
          <p:nvPr>
            <p:ph type="title"/>
          </p:nvPr>
        </p:nvSpPr>
        <p:spPr>
          <a:xfrm>
            <a:off x="762000" y="432250"/>
            <a:ext cx="7772399" cy="518128"/>
          </a:xfrm>
        </p:spPr>
        <p:txBody>
          <a:bodyPr>
            <a:normAutofit fontScale="90000"/>
          </a:bodyPr>
          <a:lstStyle/>
          <a:p>
            <a:r>
              <a:rPr lang="en-US" sz="3000" dirty="0">
                <a:solidFill>
                  <a:schemeClr val="tx1"/>
                </a:solidFill>
              </a:rPr>
              <a:t>Opportunities for continued collaboration after rotation finished…</a:t>
            </a:r>
          </a:p>
        </p:txBody>
      </p:sp>
      <p:pic>
        <p:nvPicPr>
          <p:cNvPr id="11" name="Picture 10" descr="Text&#10;&#10;Description automatically generated">
            <a:extLst>
              <a:ext uri="{FF2B5EF4-FFF2-40B4-BE49-F238E27FC236}">
                <a16:creationId xmlns:a16="http://schemas.microsoft.com/office/drawing/2014/main" id="{1E9336CE-D73A-8B40-A2CA-A79484CE19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5612" y="3874770"/>
            <a:ext cx="4801312" cy="1322441"/>
          </a:xfrm>
          <a:prstGeom prst="rect">
            <a:avLst/>
          </a:prstGeom>
        </p:spPr>
      </p:pic>
      <p:pic>
        <p:nvPicPr>
          <p:cNvPr id="13" name="Picture 12" descr="Graphical user interface, text, application&#10;&#10;Description automatically generated with medium confidence">
            <a:extLst>
              <a:ext uri="{FF2B5EF4-FFF2-40B4-BE49-F238E27FC236}">
                <a16:creationId xmlns:a16="http://schemas.microsoft.com/office/drawing/2014/main" id="{7A7A04CA-D482-2D44-AF55-0A5EE90AB5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927" y="1212809"/>
            <a:ext cx="4878683" cy="1544003"/>
          </a:xfrm>
          <a:prstGeom prst="rect">
            <a:avLst/>
          </a:prstGeom>
        </p:spPr>
      </p:pic>
      <p:sp>
        <p:nvSpPr>
          <p:cNvPr id="14" name="TextBox 13">
            <a:extLst>
              <a:ext uri="{FF2B5EF4-FFF2-40B4-BE49-F238E27FC236}">
                <a16:creationId xmlns:a16="http://schemas.microsoft.com/office/drawing/2014/main" id="{461BC5BF-023D-244F-8E1C-C6A153567821}"/>
              </a:ext>
            </a:extLst>
          </p:cNvPr>
          <p:cNvSpPr txBox="1"/>
          <p:nvPr/>
        </p:nvSpPr>
        <p:spPr>
          <a:xfrm>
            <a:off x="5080303" y="1178308"/>
            <a:ext cx="3760667" cy="2298065"/>
          </a:xfrm>
          <a:prstGeom prst="rect">
            <a:avLst/>
          </a:prstGeom>
          <a:noFill/>
        </p:spPr>
        <p:txBody>
          <a:bodyPr wrap="square" rtlCol="0">
            <a:spAutoFit/>
          </a:bodyPr>
          <a:lstStyle/>
          <a:p>
            <a:r>
              <a:rPr lang="en-US" sz="1400" b="1" u="sng" dirty="0"/>
              <a:t>Ugandan perspective in U.S. hospital</a:t>
            </a:r>
            <a:r>
              <a:rPr lang="en-US" sz="1400" dirty="0"/>
              <a:t>:</a:t>
            </a:r>
          </a:p>
          <a:p>
            <a:pPr marL="214313" indent="-214313">
              <a:spcBef>
                <a:spcPts val="188"/>
              </a:spcBef>
              <a:buFont typeface="Arial" panose="020B0604020202020204" pitchFamily="34" charset="0"/>
              <a:buChar char="•"/>
            </a:pPr>
            <a:r>
              <a:rPr lang="en-US" sz="1400" dirty="0"/>
              <a:t> “I saw that the focus is not only on high-quality patient care but also patient satisfaction </a:t>
            </a:r>
          </a:p>
          <a:p>
            <a:pPr marL="214313" indent="-214313">
              <a:spcBef>
                <a:spcPts val="188"/>
              </a:spcBef>
              <a:buFont typeface="Arial" panose="020B0604020202020204" pitchFamily="34" charset="0"/>
              <a:buChar char="•"/>
            </a:pPr>
            <a:r>
              <a:rPr lang="en-US" sz="1400" dirty="0"/>
              <a:t>“There is a need to train more specialized doctors to build a critical mass of interest in neurology and work on accreditation issues in neurology in Uganda.”</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endParaRPr lang="en-US" sz="1400" dirty="0"/>
          </a:p>
        </p:txBody>
      </p:sp>
      <p:cxnSp>
        <p:nvCxnSpPr>
          <p:cNvPr id="16" name="Straight Connector 15">
            <a:extLst>
              <a:ext uri="{FF2B5EF4-FFF2-40B4-BE49-F238E27FC236}">
                <a16:creationId xmlns:a16="http://schemas.microsoft.com/office/drawing/2014/main" id="{9B4795D6-833C-4141-B747-3DAFAFFEA468}"/>
              </a:ext>
            </a:extLst>
          </p:cNvPr>
          <p:cNvCxnSpPr>
            <a:cxnSpLocks/>
          </p:cNvCxnSpPr>
          <p:nvPr/>
        </p:nvCxnSpPr>
        <p:spPr>
          <a:xfrm>
            <a:off x="431970" y="3780473"/>
            <a:ext cx="8280060" cy="0"/>
          </a:xfrm>
          <a:prstGeom prst="line">
            <a:avLst/>
          </a:prstGeom>
        </p:spPr>
        <p:style>
          <a:lnRef idx="3">
            <a:schemeClr val="accent3"/>
          </a:lnRef>
          <a:fillRef idx="0">
            <a:schemeClr val="accent3"/>
          </a:fillRef>
          <a:effectRef idx="2">
            <a:schemeClr val="accent3"/>
          </a:effectRef>
          <a:fontRef idx="minor">
            <a:schemeClr val="tx1"/>
          </a:fontRef>
        </p:style>
      </p:cxnSp>
      <p:sp>
        <p:nvSpPr>
          <p:cNvPr id="18" name="TextBox 17">
            <a:extLst>
              <a:ext uri="{FF2B5EF4-FFF2-40B4-BE49-F238E27FC236}">
                <a16:creationId xmlns:a16="http://schemas.microsoft.com/office/drawing/2014/main" id="{AA5368E4-8146-8F46-A3EB-EB2B16F0152D}"/>
              </a:ext>
            </a:extLst>
          </p:cNvPr>
          <p:cNvSpPr txBox="1"/>
          <p:nvPr/>
        </p:nvSpPr>
        <p:spPr>
          <a:xfrm>
            <a:off x="5126136" y="3874770"/>
            <a:ext cx="3760667" cy="1600438"/>
          </a:xfrm>
          <a:prstGeom prst="rect">
            <a:avLst/>
          </a:prstGeom>
          <a:noFill/>
        </p:spPr>
        <p:txBody>
          <a:bodyPr wrap="square" rtlCol="0">
            <a:spAutoFit/>
          </a:bodyPr>
          <a:lstStyle/>
          <a:p>
            <a:r>
              <a:rPr lang="en-US" sz="1400" b="1" u="sng" dirty="0"/>
              <a:t>U.S. perspective in Ugandan hospital</a:t>
            </a:r>
            <a:r>
              <a:rPr lang="en-US" sz="1400" dirty="0"/>
              <a:t>:</a:t>
            </a:r>
          </a:p>
          <a:p>
            <a:r>
              <a:rPr lang="en-US" sz="1400" dirty="0"/>
              <a:t>“My experience at Mulago Hospital was invaluable as it helped not only to refine my clinical skills as a neurologist, but also helped me to see neurology from a humble perspective.”</a:t>
            </a:r>
          </a:p>
          <a:p>
            <a:endParaRPr lang="en-US" sz="1400" dirty="0"/>
          </a:p>
        </p:txBody>
      </p:sp>
      <p:pic>
        <p:nvPicPr>
          <p:cNvPr id="19" name="Picture 18" descr="Graphical user interface, text, application&#10;&#10;Description automatically generated">
            <a:extLst>
              <a:ext uri="{FF2B5EF4-FFF2-40B4-BE49-F238E27FC236}">
                <a16:creationId xmlns:a16="http://schemas.microsoft.com/office/drawing/2014/main" id="{F6E2A546-81E3-474B-A02E-0896AA4BD0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0782" y="3079889"/>
            <a:ext cx="5111546" cy="967373"/>
          </a:xfrm>
          <a:prstGeom prst="rect">
            <a:avLst/>
          </a:prstGeom>
        </p:spPr>
      </p:pic>
    </p:spTree>
    <p:extLst>
      <p:ext uri="{BB962C8B-B14F-4D97-AF65-F5344CB8AC3E}">
        <p14:creationId xmlns:p14="http://schemas.microsoft.com/office/powerpoint/2010/main" val="252530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284E3ABB-904E-884C-A1AE-D8E9EE9E6C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16864" y="963668"/>
            <a:ext cx="5105400" cy="1420931"/>
          </a:xfrm>
          <a:prstGeom prst="rect">
            <a:avLst/>
          </a:prstGeom>
        </p:spPr>
      </p:pic>
      <p:sp>
        <p:nvSpPr>
          <p:cNvPr id="7" name="Title 1">
            <a:extLst>
              <a:ext uri="{FF2B5EF4-FFF2-40B4-BE49-F238E27FC236}">
                <a16:creationId xmlns:a16="http://schemas.microsoft.com/office/drawing/2014/main" id="{AC186E74-E7B6-FD40-8EB2-6FACA8DA15FF}"/>
              </a:ext>
            </a:extLst>
          </p:cNvPr>
          <p:cNvSpPr>
            <a:spLocks noGrp="1"/>
          </p:cNvSpPr>
          <p:nvPr>
            <p:ph type="title"/>
          </p:nvPr>
        </p:nvSpPr>
        <p:spPr>
          <a:xfrm>
            <a:off x="952750" y="311455"/>
            <a:ext cx="7391400" cy="540544"/>
          </a:xfrm>
        </p:spPr>
        <p:txBody>
          <a:bodyPr>
            <a:normAutofit fontScale="90000"/>
          </a:bodyPr>
          <a:lstStyle/>
          <a:p>
            <a:r>
              <a:rPr lang="en-US" sz="3000" dirty="0">
                <a:solidFill>
                  <a:schemeClr val="tx1"/>
                </a:solidFill>
              </a:rPr>
              <a:t>Opportunities to continue to collaborate…</a:t>
            </a:r>
          </a:p>
        </p:txBody>
      </p:sp>
      <p:pic>
        <p:nvPicPr>
          <p:cNvPr id="9" name="Picture 8" descr="A picture containing person, person, smiling, shirt&#10;&#10;Description automatically generated">
            <a:extLst>
              <a:ext uri="{FF2B5EF4-FFF2-40B4-BE49-F238E27FC236}">
                <a16:creationId xmlns:a16="http://schemas.microsoft.com/office/drawing/2014/main" id="{3C73ED5A-7B21-4349-B1B7-C9B6F27886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784" y="4296810"/>
            <a:ext cx="1704975" cy="1476375"/>
          </a:xfrm>
          <a:prstGeom prst="rect">
            <a:avLst/>
          </a:prstGeom>
        </p:spPr>
      </p:pic>
      <p:pic>
        <p:nvPicPr>
          <p:cNvPr id="11" name="Picture 10" descr="A person in a suit&#10;&#10;Description automatically generated with medium confidence">
            <a:extLst>
              <a:ext uri="{FF2B5EF4-FFF2-40B4-BE49-F238E27FC236}">
                <a16:creationId xmlns:a16="http://schemas.microsoft.com/office/drawing/2014/main" id="{6EEE801C-A439-F14B-B47A-B774F3F431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174" y="1495902"/>
            <a:ext cx="1391982" cy="1435633"/>
          </a:xfrm>
          <a:prstGeom prst="rect">
            <a:avLst/>
          </a:prstGeom>
        </p:spPr>
      </p:pic>
      <p:pic>
        <p:nvPicPr>
          <p:cNvPr id="13" name="Picture 12" descr="Chart, line chart&#10;&#10;Description automatically generated">
            <a:extLst>
              <a:ext uri="{FF2B5EF4-FFF2-40B4-BE49-F238E27FC236}">
                <a16:creationId xmlns:a16="http://schemas.microsoft.com/office/drawing/2014/main" id="{04F6C3A9-840C-184A-894D-0DD77B199D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89643" y="3081278"/>
            <a:ext cx="3528555" cy="2614064"/>
          </a:xfrm>
          <a:prstGeom prst="rect">
            <a:avLst/>
          </a:prstGeom>
        </p:spPr>
      </p:pic>
      <p:sp>
        <p:nvSpPr>
          <p:cNvPr id="14" name="TextBox 13">
            <a:extLst>
              <a:ext uri="{FF2B5EF4-FFF2-40B4-BE49-F238E27FC236}">
                <a16:creationId xmlns:a16="http://schemas.microsoft.com/office/drawing/2014/main" id="{2FE95AE2-1F14-3A4E-A2E5-E700FC74590D}"/>
              </a:ext>
            </a:extLst>
          </p:cNvPr>
          <p:cNvSpPr txBox="1"/>
          <p:nvPr/>
        </p:nvSpPr>
        <p:spPr>
          <a:xfrm>
            <a:off x="157851" y="3014008"/>
            <a:ext cx="1996094" cy="1200329"/>
          </a:xfrm>
          <a:prstGeom prst="rect">
            <a:avLst/>
          </a:prstGeom>
          <a:solidFill>
            <a:schemeClr val="bg1"/>
          </a:solidFill>
        </p:spPr>
        <p:txBody>
          <a:bodyPr wrap="square" rtlCol="0">
            <a:spAutoFit/>
          </a:bodyPr>
          <a:lstStyle/>
          <a:p>
            <a:r>
              <a:rPr lang="en-US" sz="1200" dirty="0"/>
              <a:t>Dr. Jason </a:t>
            </a:r>
            <a:r>
              <a:rPr lang="en-US" sz="1200" dirty="0" err="1"/>
              <a:t>Sico</a:t>
            </a:r>
            <a:r>
              <a:rPr lang="en-US" sz="1200" dirty="0"/>
              <a:t> (Yale)</a:t>
            </a:r>
          </a:p>
          <a:p>
            <a:endParaRPr lang="en-US" sz="1200" dirty="0"/>
          </a:p>
          <a:p>
            <a:endParaRPr lang="en-US" sz="1200" dirty="0"/>
          </a:p>
          <a:p>
            <a:endParaRPr lang="en-US" sz="1200" dirty="0"/>
          </a:p>
          <a:p>
            <a:endParaRPr lang="en-US" sz="1200" dirty="0"/>
          </a:p>
          <a:p>
            <a:r>
              <a:rPr lang="en-US" sz="1200" dirty="0"/>
              <a:t>Dr. Ivan </a:t>
            </a:r>
            <a:r>
              <a:rPr lang="en-US" sz="1200" dirty="0" err="1"/>
              <a:t>Kimuli</a:t>
            </a:r>
            <a:r>
              <a:rPr lang="en-US" sz="1200" dirty="0"/>
              <a:t> (Makerere)</a:t>
            </a:r>
          </a:p>
        </p:txBody>
      </p:sp>
      <p:sp>
        <p:nvSpPr>
          <p:cNvPr id="15" name="TextBox 14">
            <a:extLst>
              <a:ext uri="{FF2B5EF4-FFF2-40B4-BE49-F238E27FC236}">
                <a16:creationId xmlns:a16="http://schemas.microsoft.com/office/drawing/2014/main" id="{725C8922-241A-2D4B-9258-00580A2CC0B9}"/>
              </a:ext>
            </a:extLst>
          </p:cNvPr>
          <p:cNvSpPr txBox="1"/>
          <p:nvPr/>
        </p:nvSpPr>
        <p:spPr>
          <a:xfrm>
            <a:off x="5373982" y="2362200"/>
            <a:ext cx="3642647" cy="4247317"/>
          </a:xfrm>
          <a:prstGeom prst="rect">
            <a:avLst/>
          </a:prstGeom>
          <a:noFill/>
        </p:spPr>
        <p:txBody>
          <a:bodyPr wrap="square" rtlCol="0">
            <a:spAutoFit/>
          </a:bodyPr>
          <a:lstStyle/>
          <a:p>
            <a:pPr marL="214313" indent="-214313">
              <a:buFont typeface="Arial" panose="020B0604020202020204" pitchFamily="34" charset="0"/>
              <a:buChar char="•"/>
            </a:pPr>
            <a:r>
              <a:rPr lang="en-US" sz="1500" dirty="0"/>
              <a:t>Prospective study of </a:t>
            </a:r>
            <a:r>
              <a:rPr lang="en-US" sz="1500" b="1" dirty="0"/>
              <a:t>335 patients</a:t>
            </a:r>
            <a:r>
              <a:rPr lang="en-US" sz="1500" dirty="0"/>
              <a:t> admitted to </a:t>
            </a:r>
            <a:r>
              <a:rPr lang="en-US" sz="1500" b="1" dirty="0"/>
              <a:t>neurology ward at Mulago Hospital</a:t>
            </a:r>
          </a:p>
          <a:p>
            <a:pPr marL="214313" indent="-214313">
              <a:buFont typeface="Arial" panose="020B0604020202020204" pitchFamily="34" charset="0"/>
              <a:buChar char="•"/>
            </a:pPr>
            <a:endParaRPr lang="en-US" sz="1500" dirty="0"/>
          </a:p>
          <a:p>
            <a:pPr marL="214313" indent="-214313">
              <a:buFont typeface="Arial" panose="020B0604020202020204" pitchFamily="34" charset="0"/>
              <a:buChar char="•"/>
            </a:pPr>
            <a:r>
              <a:rPr lang="en-US" sz="1500" dirty="0"/>
              <a:t>Most common neurological diagnoses:</a:t>
            </a:r>
          </a:p>
          <a:p>
            <a:pPr marL="557213" lvl="1" indent="-214313">
              <a:buFont typeface="Arial" panose="020B0604020202020204" pitchFamily="34" charset="0"/>
              <a:buChar char="•"/>
            </a:pPr>
            <a:r>
              <a:rPr lang="en-US" sz="1500" dirty="0"/>
              <a:t>Stroke (27%)</a:t>
            </a:r>
          </a:p>
          <a:p>
            <a:pPr marL="557213" lvl="1" indent="-214313">
              <a:buFont typeface="Arial" panose="020B0604020202020204" pitchFamily="34" charset="0"/>
              <a:buChar char="•"/>
            </a:pPr>
            <a:r>
              <a:rPr lang="en-US" sz="1500" dirty="0"/>
              <a:t>Head trauma (20%)</a:t>
            </a:r>
          </a:p>
          <a:p>
            <a:pPr marL="214313" indent="-214313">
              <a:buFont typeface="Arial" panose="020B0604020202020204" pitchFamily="34" charset="0"/>
              <a:buChar char="•"/>
            </a:pPr>
            <a:endParaRPr lang="en-US" sz="1500" b="1" dirty="0"/>
          </a:p>
          <a:p>
            <a:pPr marL="214313" indent="-214313">
              <a:buFont typeface="Arial" panose="020B0604020202020204" pitchFamily="34" charset="0"/>
              <a:buChar char="•"/>
            </a:pPr>
            <a:r>
              <a:rPr lang="en-US" sz="1500" b="1" dirty="0"/>
              <a:t>Nearly 20% died during hospitalization</a:t>
            </a:r>
          </a:p>
          <a:p>
            <a:pPr marL="214313" indent="-214313">
              <a:buFont typeface="Arial" panose="020B0604020202020204" pitchFamily="34" charset="0"/>
              <a:buChar char="•"/>
            </a:pPr>
            <a:endParaRPr lang="en-US" sz="1500" b="1" dirty="0"/>
          </a:p>
          <a:p>
            <a:pPr marL="214313" indent="-214313">
              <a:buFont typeface="Arial" panose="020B0604020202020204" pitchFamily="34" charset="0"/>
              <a:buChar char="•"/>
            </a:pPr>
            <a:r>
              <a:rPr lang="en-US" sz="1500" dirty="0"/>
              <a:t>Worse survival in:</a:t>
            </a:r>
          </a:p>
          <a:p>
            <a:pPr marL="557213" lvl="1" indent="-214313">
              <a:buFont typeface="Arial" panose="020B0604020202020204" pitchFamily="34" charset="0"/>
              <a:buChar char="•"/>
            </a:pPr>
            <a:r>
              <a:rPr lang="en-US" sz="1500" b="1" dirty="0"/>
              <a:t>Stroke </a:t>
            </a:r>
            <a:r>
              <a:rPr lang="en-US" sz="1500" dirty="0"/>
              <a:t>(HR=2.69 [1.20-6</a:t>
            </a:r>
            <a:r>
              <a:rPr lang="en-US" sz="1500" i="1" dirty="0"/>
              <a:t>.</a:t>
            </a:r>
            <a:r>
              <a:rPr lang="en-US" sz="1500" dirty="0"/>
              <a:t>04]</a:t>
            </a:r>
          </a:p>
          <a:p>
            <a:pPr marL="557213" lvl="1" indent="-214313">
              <a:buFont typeface="Arial" panose="020B0604020202020204" pitchFamily="34" charset="0"/>
              <a:buChar char="•"/>
            </a:pPr>
            <a:r>
              <a:rPr lang="en-US" sz="1500" dirty="0"/>
              <a:t>Head trauma (HR=3.39 [1.27-9.07]</a:t>
            </a:r>
          </a:p>
          <a:p>
            <a:pPr marL="557213" lvl="1" indent="-214313">
              <a:buFont typeface="Arial" panose="020B0604020202020204" pitchFamily="34" charset="0"/>
              <a:buChar char="•"/>
            </a:pPr>
            <a:endParaRPr lang="en-US" sz="1500" dirty="0"/>
          </a:p>
          <a:p>
            <a:pPr marL="557213" lvl="1" indent="-214313">
              <a:buFont typeface="Arial" panose="020B0604020202020204" pitchFamily="34" charset="0"/>
              <a:buChar char="•"/>
            </a:pPr>
            <a:endParaRPr lang="en-US" sz="1500" dirty="0"/>
          </a:p>
        </p:txBody>
      </p:sp>
    </p:spTree>
    <p:extLst>
      <p:ext uri="{BB962C8B-B14F-4D97-AF65-F5344CB8AC3E}">
        <p14:creationId xmlns:p14="http://schemas.microsoft.com/office/powerpoint/2010/main" val="1077187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608CA-A4B6-3C46-A359-F2E7535D37D2}"/>
              </a:ext>
            </a:extLst>
          </p:cNvPr>
          <p:cNvSpPr>
            <a:spLocks noGrp="1"/>
          </p:cNvSpPr>
          <p:nvPr>
            <p:ph type="title"/>
          </p:nvPr>
        </p:nvSpPr>
        <p:spPr>
          <a:xfrm>
            <a:off x="1143000" y="577574"/>
            <a:ext cx="7025640" cy="463391"/>
          </a:xfrm>
        </p:spPr>
        <p:txBody>
          <a:bodyPr>
            <a:noAutofit/>
          </a:bodyPr>
          <a:lstStyle/>
          <a:p>
            <a:pPr algn="ctr"/>
            <a:r>
              <a:rPr lang="en-US" sz="2700" dirty="0">
                <a:solidFill>
                  <a:schemeClr val="tx1"/>
                </a:solidFill>
                <a:latin typeface="Arial" panose="020B0604020202020204" pitchFamily="34" charset="0"/>
                <a:cs typeface="Arial" panose="020B0604020202020204" pitchFamily="34" charset="0"/>
              </a:rPr>
              <a:t>Carving the path to a global neurology career</a:t>
            </a:r>
          </a:p>
        </p:txBody>
      </p:sp>
      <p:sp>
        <p:nvSpPr>
          <p:cNvPr id="3" name="Content Placeholder 2">
            <a:extLst>
              <a:ext uri="{FF2B5EF4-FFF2-40B4-BE49-F238E27FC236}">
                <a16:creationId xmlns:a16="http://schemas.microsoft.com/office/drawing/2014/main" id="{69F47624-F592-0A47-9FD9-5F45CB0DFF0A}"/>
              </a:ext>
            </a:extLst>
          </p:cNvPr>
          <p:cNvSpPr>
            <a:spLocks noGrp="1"/>
          </p:cNvSpPr>
          <p:nvPr>
            <p:ph idx="1"/>
          </p:nvPr>
        </p:nvSpPr>
        <p:spPr>
          <a:xfrm>
            <a:off x="4462975" y="2172307"/>
            <a:ext cx="4681025" cy="2238341"/>
          </a:xfrm>
        </p:spPr>
        <p:txBody>
          <a:bodyPr/>
          <a:lstStyle/>
          <a:p>
            <a:pPr lvl="1"/>
            <a:r>
              <a:rPr lang="en-US" dirty="0">
                <a:latin typeface="Arial" panose="020B0604020202020204" pitchFamily="34" charset="0"/>
                <a:cs typeface="Arial" panose="020B0604020202020204" pitchFamily="34" charset="0"/>
              </a:rPr>
              <a:t>Supports a 12-month, mentored research fellowship for investigators in HIC and LMIC </a:t>
            </a:r>
          </a:p>
          <a:p>
            <a:pPr lvl="1"/>
            <a:r>
              <a:rPr lang="en-US" dirty="0">
                <a:latin typeface="Arial" panose="020B0604020202020204" pitchFamily="34" charset="0"/>
                <a:cs typeface="Arial" panose="020B0604020202020204" pitchFamily="34" charset="0"/>
              </a:rPr>
              <a:t>Many training sites available</a:t>
            </a:r>
          </a:p>
          <a:p>
            <a:pPr lvl="1"/>
            <a:endParaRPr lang="en-US" dirty="0">
              <a:latin typeface="Arial" panose="020B0604020202020204" pitchFamily="34" charset="0"/>
              <a:cs typeface="Arial" panose="020B0604020202020204" pitchFamily="34" charset="0"/>
            </a:endParaRPr>
          </a:p>
        </p:txBody>
      </p:sp>
      <p:pic>
        <p:nvPicPr>
          <p:cNvPr id="8" name="Picture 7" descr="A picture containing logo&#10;&#10;Description automatically generated">
            <a:extLst>
              <a:ext uri="{FF2B5EF4-FFF2-40B4-BE49-F238E27FC236}">
                <a16:creationId xmlns:a16="http://schemas.microsoft.com/office/drawing/2014/main" id="{B5EB0732-A4C5-FA43-8B61-AFBA455D9E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8655" y="2197071"/>
            <a:ext cx="4114800" cy="942975"/>
          </a:xfrm>
          <a:prstGeom prst="rect">
            <a:avLst/>
          </a:prstGeom>
        </p:spPr>
      </p:pic>
      <p:pic>
        <p:nvPicPr>
          <p:cNvPr id="10" name="Picture 9" descr="Logo&#10;&#10;Description automatically generated with low confidence">
            <a:extLst>
              <a:ext uri="{FF2B5EF4-FFF2-40B4-BE49-F238E27FC236}">
                <a16:creationId xmlns:a16="http://schemas.microsoft.com/office/drawing/2014/main" id="{89F8990B-AA67-5C45-A4FF-5254323A28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037" y="3204502"/>
            <a:ext cx="4114800" cy="1304941"/>
          </a:xfrm>
          <a:prstGeom prst="rect">
            <a:avLst/>
          </a:prstGeom>
        </p:spPr>
      </p:pic>
      <p:pic>
        <p:nvPicPr>
          <p:cNvPr id="13" name="Picture 12">
            <a:extLst>
              <a:ext uri="{FF2B5EF4-FFF2-40B4-BE49-F238E27FC236}">
                <a16:creationId xmlns:a16="http://schemas.microsoft.com/office/drawing/2014/main" id="{9393424F-2C8F-5F46-BB10-CA9040C901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9800" y="1132448"/>
            <a:ext cx="5191125" cy="523875"/>
          </a:xfrm>
          <a:prstGeom prst="rect">
            <a:avLst/>
          </a:prstGeom>
        </p:spPr>
      </p:pic>
      <p:pic>
        <p:nvPicPr>
          <p:cNvPr id="15" name="Picture 14" descr="Map&#10;&#10;Description automatically generated">
            <a:extLst>
              <a:ext uri="{FF2B5EF4-FFF2-40B4-BE49-F238E27FC236}">
                <a16:creationId xmlns:a16="http://schemas.microsoft.com/office/drawing/2014/main" id="{2E1586BE-3E47-8546-A1F0-27F96AF214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76057" y="3307403"/>
            <a:ext cx="3971937" cy="2418149"/>
          </a:xfrm>
          <a:prstGeom prst="rect">
            <a:avLst/>
          </a:prstGeom>
        </p:spPr>
      </p:pic>
      <p:sp>
        <p:nvSpPr>
          <p:cNvPr id="4" name="Rectangle 3">
            <a:extLst>
              <a:ext uri="{FF2B5EF4-FFF2-40B4-BE49-F238E27FC236}">
                <a16:creationId xmlns:a16="http://schemas.microsoft.com/office/drawing/2014/main" id="{551A8E69-8663-D243-B8EA-AB318BC7B45D}"/>
              </a:ext>
            </a:extLst>
          </p:cNvPr>
          <p:cNvSpPr/>
          <p:nvPr/>
        </p:nvSpPr>
        <p:spPr bwMode="auto">
          <a:xfrm>
            <a:off x="5486400" y="4815779"/>
            <a:ext cx="381000" cy="442021"/>
          </a:xfrm>
          <a:prstGeom prst="rect">
            <a:avLst/>
          </a:prstGeom>
          <a:noFill/>
          <a:ln w="19050" cap="flat" cmpd="sng" algn="ctr">
            <a:solidFill>
              <a:srgbClr val="FF0000"/>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79150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5CC0C391-C97D-4048-8D28-02778907131F}"/>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88031" y="857250"/>
            <a:ext cx="4158462" cy="4158462"/>
          </a:xfrm>
        </p:spPr>
      </p:pic>
      <p:sp>
        <p:nvSpPr>
          <p:cNvPr id="11" name="Flecha: hacia arriba 10">
            <a:extLst>
              <a:ext uri="{FF2B5EF4-FFF2-40B4-BE49-F238E27FC236}">
                <a16:creationId xmlns:a16="http://schemas.microsoft.com/office/drawing/2014/main" id="{9E4C0378-7438-4EC8-BFFB-43C928CC036B}"/>
              </a:ext>
            </a:extLst>
          </p:cNvPr>
          <p:cNvSpPr/>
          <p:nvPr/>
        </p:nvSpPr>
        <p:spPr>
          <a:xfrm rot="16809621">
            <a:off x="2720964" y="1827326"/>
            <a:ext cx="324036" cy="135980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CBC59F1-E626-422F-A267-0157D9F704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6939" y="957128"/>
            <a:ext cx="1998222" cy="2881436"/>
          </a:xfrm>
          <a:prstGeom prst="rect">
            <a:avLst/>
          </a:prstGeom>
        </p:spPr>
      </p:pic>
      <p:sp>
        <p:nvSpPr>
          <p:cNvPr id="3" name="TextBox 2">
            <a:extLst>
              <a:ext uri="{FF2B5EF4-FFF2-40B4-BE49-F238E27FC236}">
                <a16:creationId xmlns:a16="http://schemas.microsoft.com/office/drawing/2014/main" id="{C0BCC600-2752-48C7-AA20-630119B3FD38}"/>
              </a:ext>
            </a:extLst>
          </p:cNvPr>
          <p:cNvSpPr txBox="1"/>
          <p:nvPr/>
        </p:nvSpPr>
        <p:spPr>
          <a:xfrm>
            <a:off x="555536" y="4361344"/>
            <a:ext cx="2111463" cy="553998"/>
          </a:xfrm>
          <a:prstGeom prst="rect">
            <a:avLst/>
          </a:prstGeom>
          <a:noFill/>
        </p:spPr>
        <p:txBody>
          <a:bodyPr wrap="square" rtlCol="0">
            <a:spAutoFit/>
          </a:bodyPr>
          <a:lstStyle/>
          <a:p>
            <a:pPr algn="ctr" eaLnBrk="0" hangingPunct="0"/>
            <a:r>
              <a:rPr lang="en-US" sz="3000" b="1" dirty="0">
                <a:solidFill>
                  <a:srgbClr val="0070C0"/>
                </a:solidFill>
                <a:latin typeface="Arial" panose="020B0604020202020204" pitchFamily="34" charset="0"/>
                <a:ea typeface="+mj-ea"/>
                <a:cs typeface="Arial" panose="020B0604020202020204" pitchFamily="34" charset="0"/>
              </a:rPr>
              <a:t>Peru</a:t>
            </a:r>
          </a:p>
        </p:txBody>
      </p:sp>
      <p:pic>
        <p:nvPicPr>
          <p:cNvPr id="7" name="Picture 6" descr="A group of people posing for a photo&#10;&#10;Description automatically generated">
            <a:extLst>
              <a:ext uri="{FF2B5EF4-FFF2-40B4-BE49-F238E27FC236}">
                <a16:creationId xmlns:a16="http://schemas.microsoft.com/office/drawing/2014/main" id="{78166E5D-D280-224A-A5ED-003C56468D4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97547" y="3715101"/>
            <a:ext cx="1710642" cy="2400483"/>
          </a:xfrm>
          <a:prstGeom prst="rect">
            <a:avLst/>
          </a:prstGeom>
        </p:spPr>
      </p:pic>
      <p:sp>
        <p:nvSpPr>
          <p:cNvPr id="6" name="TextBox 5">
            <a:extLst>
              <a:ext uri="{FF2B5EF4-FFF2-40B4-BE49-F238E27FC236}">
                <a16:creationId xmlns:a16="http://schemas.microsoft.com/office/drawing/2014/main" id="{2BDA6714-7A97-A341-8989-6A03FCB76E3D}"/>
              </a:ext>
            </a:extLst>
          </p:cNvPr>
          <p:cNvSpPr txBox="1"/>
          <p:nvPr/>
        </p:nvSpPr>
        <p:spPr>
          <a:xfrm>
            <a:off x="6570145" y="633159"/>
            <a:ext cx="2279084" cy="346249"/>
          </a:xfrm>
          <a:prstGeom prst="rect">
            <a:avLst/>
          </a:prstGeom>
          <a:noFill/>
        </p:spPr>
        <p:txBody>
          <a:bodyPr wrap="square" rtlCol="0">
            <a:spAutoFit/>
          </a:bodyPr>
          <a:lstStyle/>
          <a:p>
            <a:pPr algn="ctr"/>
            <a:r>
              <a:rPr lang="en-US" sz="1650" b="1" u="sng" dirty="0">
                <a:latin typeface="Arial" panose="020B0604020202020204" pitchFamily="34" charset="0"/>
                <a:cs typeface="Arial" panose="020B0604020202020204" pitchFamily="34" charset="0"/>
              </a:rPr>
              <a:t>Fellowship Mentors</a:t>
            </a:r>
            <a:r>
              <a:rPr lang="en-US" sz="1650" u="sng" dirty="0">
                <a:latin typeface="Arial" panose="020B0604020202020204" pitchFamily="34" charset="0"/>
                <a:cs typeface="Arial" panose="020B0604020202020204" pitchFamily="34" charset="0"/>
              </a:rPr>
              <a:t>:</a:t>
            </a:r>
          </a:p>
        </p:txBody>
      </p:sp>
      <p:pic>
        <p:nvPicPr>
          <p:cNvPr id="9" name="Picture 8" descr="A picture containing person, person, standing, posing&#10;&#10;Description automatically generated">
            <a:extLst>
              <a:ext uri="{FF2B5EF4-FFF2-40B4-BE49-F238E27FC236}">
                <a16:creationId xmlns:a16="http://schemas.microsoft.com/office/drawing/2014/main" id="{FB6C282F-962F-0B43-99D2-77AC0554FE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88989" y="1073789"/>
            <a:ext cx="1219200" cy="1704975"/>
          </a:xfrm>
          <a:prstGeom prst="rect">
            <a:avLst/>
          </a:prstGeom>
        </p:spPr>
      </p:pic>
      <p:pic>
        <p:nvPicPr>
          <p:cNvPr id="12" name="Picture 11" descr="A person smiling for the camera&#10;&#10;Description automatically generated with medium confidence">
            <a:extLst>
              <a:ext uri="{FF2B5EF4-FFF2-40B4-BE49-F238E27FC236}">
                <a16:creationId xmlns:a16="http://schemas.microsoft.com/office/drawing/2014/main" id="{D4A460B1-F3FA-AC43-A960-0925909159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71771" y="1057433"/>
            <a:ext cx="1276502" cy="1662113"/>
          </a:xfrm>
          <a:prstGeom prst="rect">
            <a:avLst/>
          </a:prstGeom>
        </p:spPr>
      </p:pic>
      <p:sp>
        <p:nvSpPr>
          <p:cNvPr id="13" name="TextBox 12">
            <a:extLst>
              <a:ext uri="{FF2B5EF4-FFF2-40B4-BE49-F238E27FC236}">
                <a16:creationId xmlns:a16="http://schemas.microsoft.com/office/drawing/2014/main" id="{79C39926-FDA2-FD40-8289-90D6D1EFFAF9}"/>
              </a:ext>
            </a:extLst>
          </p:cNvPr>
          <p:cNvSpPr txBox="1"/>
          <p:nvPr/>
        </p:nvSpPr>
        <p:spPr>
          <a:xfrm>
            <a:off x="6440235" y="2783127"/>
            <a:ext cx="2697507" cy="784830"/>
          </a:xfrm>
          <a:prstGeom prst="rect">
            <a:avLst/>
          </a:prstGeom>
          <a:noFill/>
        </p:spPr>
        <p:txBody>
          <a:bodyPr wrap="square" rtlCol="0">
            <a:spAutoFit/>
          </a:bodyPr>
          <a:lstStyle/>
          <a:p>
            <a:r>
              <a:rPr lang="en-US" sz="1125" dirty="0">
                <a:latin typeface="Arial" panose="020B0604020202020204" pitchFamily="34" charset="0"/>
                <a:cs typeface="Arial" panose="020B0604020202020204" pitchFamily="34" charset="0"/>
              </a:rPr>
              <a:t>Dr. Patricia Garcia   Dr. </a:t>
            </a:r>
            <a:r>
              <a:rPr lang="en-US" sz="1125" dirty="0" err="1">
                <a:latin typeface="Arial" panose="020B0604020202020204" pitchFamily="34" charset="0"/>
                <a:cs typeface="Arial" panose="020B0604020202020204" pitchFamily="34" charset="0"/>
              </a:rPr>
              <a:t>Serggio</a:t>
            </a:r>
            <a:r>
              <a:rPr lang="en-US" sz="1125" dirty="0">
                <a:latin typeface="Arial" panose="020B0604020202020204" pitchFamily="34" charset="0"/>
                <a:cs typeface="Arial" panose="020B0604020202020204" pitchFamily="34" charset="0"/>
              </a:rPr>
              <a:t> </a:t>
            </a:r>
            <a:r>
              <a:rPr lang="en-US" sz="1125" dirty="0" err="1">
                <a:latin typeface="Arial" panose="020B0604020202020204" pitchFamily="34" charset="0"/>
                <a:cs typeface="Arial" panose="020B0604020202020204" pitchFamily="34" charset="0"/>
              </a:rPr>
              <a:t>Lanata</a:t>
            </a:r>
            <a:endParaRPr lang="en-US" sz="1125" dirty="0">
              <a:latin typeface="Arial" panose="020B0604020202020204" pitchFamily="34" charset="0"/>
              <a:cs typeface="Arial" panose="020B0604020202020204" pitchFamily="34" charset="0"/>
            </a:endParaRPr>
          </a:p>
          <a:p>
            <a:r>
              <a:rPr lang="en-US" sz="1125" dirty="0">
                <a:latin typeface="Arial" panose="020B0604020202020204" pitchFamily="34" charset="0"/>
                <a:cs typeface="Arial" panose="020B0604020202020204" pitchFamily="34" charset="0"/>
              </a:rPr>
              <a:t>Cayetano Heredia             UCSF</a:t>
            </a:r>
          </a:p>
          <a:p>
            <a:r>
              <a:rPr lang="en-US" sz="1125" dirty="0">
                <a:latin typeface="Arial" panose="020B0604020202020204" pitchFamily="34" charset="0"/>
                <a:cs typeface="Arial" panose="020B0604020202020204" pitchFamily="34" charset="0"/>
              </a:rPr>
              <a:t>                       </a:t>
            </a:r>
          </a:p>
          <a:p>
            <a:r>
              <a:rPr lang="en-US" sz="1125" dirty="0">
                <a:latin typeface="Arial" panose="020B0604020202020204" pitchFamily="34" charset="0"/>
                <a:cs typeface="Arial" panose="020B0604020202020204" pitchFamily="34" charset="0"/>
              </a:rPr>
              <a:t>Dr. Ronald Ellis: US Mentor (UCSD)</a:t>
            </a:r>
          </a:p>
        </p:txBody>
      </p:sp>
      <p:pic>
        <p:nvPicPr>
          <p:cNvPr id="14" name="Picture 13" descr="A group of people posing for the camera&#10;&#10;Description automatically generated">
            <a:extLst>
              <a:ext uri="{FF2B5EF4-FFF2-40B4-BE49-F238E27FC236}">
                <a16:creationId xmlns:a16="http://schemas.microsoft.com/office/drawing/2014/main" id="{8E76DE80-1454-D145-B6B7-44D7B25AAC2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1"/>
          <a:stretch/>
        </p:blipFill>
        <p:spPr>
          <a:xfrm>
            <a:off x="4777398" y="3631538"/>
            <a:ext cx="2456484" cy="2400483"/>
          </a:xfrm>
          <a:prstGeom prst="rect">
            <a:avLst/>
          </a:prstGeom>
        </p:spPr>
      </p:pic>
    </p:spTree>
    <p:extLst>
      <p:ext uri="{BB962C8B-B14F-4D97-AF65-F5344CB8AC3E}">
        <p14:creationId xmlns:p14="http://schemas.microsoft.com/office/powerpoint/2010/main" val="405230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6"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9" name="Rectangle 39"/>
          <p:cNvSpPr>
            <a:spLocks noChangeArrowheads="1"/>
          </p:cNvSpPr>
          <p:nvPr/>
        </p:nvSpPr>
        <p:spPr bwMode="auto">
          <a:xfrm>
            <a:off x="1385889" y="1322786"/>
            <a:ext cx="4374356" cy="215503"/>
          </a:xfrm>
          <a:prstGeom prst="rect">
            <a:avLst/>
          </a:prstGeom>
          <a:solidFill>
            <a:srgbClr val="10E0F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Arial" charset="0"/>
            </a:endParaRPr>
          </a:p>
        </p:txBody>
      </p:sp>
      <p:sp>
        <p:nvSpPr>
          <p:cNvPr id="71721" name="Text Box 41"/>
          <p:cNvSpPr txBox="1">
            <a:spLocks noChangeArrowheads="1"/>
          </p:cNvSpPr>
          <p:nvPr/>
        </p:nvSpPr>
        <p:spPr bwMode="auto">
          <a:xfrm>
            <a:off x="5813823" y="1269207"/>
            <a:ext cx="21871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latin typeface="Arial" charset="0"/>
              <a:ea typeface="ＭＳ Ｐゴシック" charset="0"/>
              <a:cs typeface="Arial" charset="0"/>
            </a:endParaRPr>
          </a:p>
        </p:txBody>
      </p:sp>
      <p:sp>
        <p:nvSpPr>
          <p:cNvPr id="4" name="TextBox 3">
            <a:extLst>
              <a:ext uri="{FF2B5EF4-FFF2-40B4-BE49-F238E27FC236}">
                <a16:creationId xmlns:a16="http://schemas.microsoft.com/office/drawing/2014/main" id="{F97DA542-9560-438F-A224-538543F5DCB1}"/>
              </a:ext>
            </a:extLst>
          </p:cNvPr>
          <p:cNvSpPr txBox="1"/>
          <p:nvPr/>
        </p:nvSpPr>
        <p:spPr>
          <a:xfrm>
            <a:off x="731114" y="512000"/>
            <a:ext cx="4374356" cy="477054"/>
          </a:xfrm>
          <a:prstGeom prst="rect">
            <a:avLst/>
          </a:prstGeom>
          <a:solidFill>
            <a:schemeClr val="bg1"/>
          </a:solidFill>
        </p:spPr>
        <p:txBody>
          <a:bodyPr wrap="square" rtlCol="0">
            <a:spAutoFit/>
          </a:bodyPr>
          <a:lstStyle/>
          <a:p>
            <a:r>
              <a:rPr lang="en-US" sz="2500" b="1" dirty="0"/>
              <a:t>Health system in Peru </a:t>
            </a:r>
          </a:p>
        </p:txBody>
      </p:sp>
      <p:pic>
        <p:nvPicPr>
          <p:cNvPr id="6" name="Picture 5" descr="Diagram&#10;&#10;Description automatically generated">
            <a:extLst>
              <a:ext uri="{FF2B5EF4-FFF2-40B4-BE49-F238E27FC236}">
                <a16:creationId xmlns:a16="http://schemas.microsoft.com/office/drawing/2014/main" id="{63EE38C4-5855-9F46-9A4D-3A6282FCEE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2369" y="1258456"/>
            <a:ext cx="8639261" cy="5410200"/>
          </a:xfrm>
          <a:prstGeom prst="rect">
            <a:avLst/>
          </a:prstGeom>
        </p:spPr>
      </p:pic>
    </p:spTree>
    <p:extLst>
      <p:ext uri="{BB962C8B-B14F-4D97-AF65-F5344CB8AC3E}">
        <p14:creationId xmlns:p14="http://schemas.microsoft.com/office/powerpoint/2010/main" val="267639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yellow&#10;&#10;Description automatically generated">
            <a:extLst>
              <a:ext uri="{FF2B5EF4-FFF2-40B4-BE49-F238E27FC236}">
                <a16:creationId xmlns:a16="http://schemas.microsoft.com/office/drawing/2014/main" id="{6668A0C5-67AE-A848-9B58-6295125F84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0" y="810911"/>
            <a:ext cx="3337105" cy="2335973"/>
          </a:xfrm>
          <a:prstGeom prst="rect">
            <a:avLst/>
          </a:prstGeom>
        </p:spPr>
      </p:pic>
      <p:pic>
        <p:nvPicPr>
          <p:cNvPr id="4" name="Picture 3">
            <a:extLst>
              <a:ext uri="{FF2B5EF4-FFF2-40B4-BE49-F238E27FC236}">
                <a16:creationId xmlns:a16="http://schemas.microsoft.com/office/drawing/2014/main" id="{63538D59-E807-BA49-9015-D9F473362CE1}"/>
              </a:ext>
            </a:extLst>
          </p:cNvPr>
          <p:cNvPicPr>
            <a:picLocks noChangeAspect="1"/>
          </p:cNvPicPr>
          <p:nvPr/>
        </p:nvPicPr>
        <p:blipFill>
          <a:blip r:embed="rId4"/>
          <a:stretch>
            <a:fillRect/>
          </a:stretch>
        </p:blipFill>
        <p:spPr>
          <a:xfrm>
            <a:off x="762000" y="3262145"/>
            <a:ext cx="3337105" cy="2502828"/>
          </a:xfrm>
          <a:prstGeom prst="rect">
            <a:avLst/>
          </a:prstGeom>
        </p:spPr>
      </p:pic>
      <p:sp>
        <p:nvSpPr>
          <p:cNvPr id="6" name="TextBox 5">
            <a:extLst>
              <a:ext uri="{FF2B5EF4-FFF2-40B4-BE49-F238E27FC236}">
                <a16:creationId xmlns:a16="http://schemas.microsoft.com/office/drawing/2014/main" id="{322DE0B5-1B68-A344-B78A-299B204DE91B}"/>
              </a:ext>
            </a:extLst>
          </p:cNvPr>
          <p:cNvSpPr txBox="1"/>
          <p:nvPr/>
        </p:nvSpPr>
        <p:spPr>
          <a:xfrm>
            <a:off x="4572000" y="381000"/>
            <a:ext cx="3827339" cy="692497"/>
          </a:xfrm>
          <a:prstGeom prst="rect">
            <a:avLst/>
          </a:prstGeom>
          <a:noFill/>
        </p:spPr>
        <p:txBody>
          <a:bodyPr wrap="square" rtlCol="0">
            <a:spAutoFit/>
          </a:bodyPr>
          <a:lstStyle/>
          <a:p>
            <a:pPr algn="ctr"/>
            <a:r>
              <a:rPr lang="en-US" sz="1950" b="1" u="sng" dirty="0"/>
              <a:t>Hospital Cayetano Heredia</a:t>
            </a:r>
          </a:p>
          <a:p>
            <a:pPr algn="ctr"/>
            <a:r>
              <a:rPr lang="en-US" sz="1950" b="1" dirty="0"/>
              <a:t>Lima, Peru</a:t>
            </a:r>
          </a:p>
        </p:txBody>
      </p:sp>
      <p:sp>
        <p:nvSpPr>
          <p:cNvPr id="7" name="TextBox 6">
            <a:extLst>
              <a:ext uri="{FF2B5EF4-FFF2-40B4-BE49-F238E27FC236}">
                <a16:creationId xmlns:a16="http://schemas.microsoft.com/office/drawing/2014/main" id="{3615A4DE-33BB-CE43-9666-1EE5D01D69CC}"/>
              </a:ext>
            </a:extLst>
          </p:cNvPr>
          <p:cNvSpPr txBox="1"/>
          <p:nvPr/>
        </p:nvSpPr>
        <p:spPr>
          <a:xfrm>
            <a:off x="4556143" y="1200858"/>
            <a:ext cx="4089012" cy="1815882"/>
          </a:xfrm>
          <a:prstGeom prst="rect">
            <a:avLst/>
          </a:prstGeom>
          <a:noFill/>
        </p:spPr>
        <p:txBody>
          <a:bodyPr wrap="square" rtlCol="0">
            <a:spAutoFit/>
          </a:bodyPr>
          <a:lstStyle/>
          <a:p>
            <a:pPr marL="214313" indent="-214313">
              <a:buFont typeface="Arial" panose="020B0604020202020204" pitchFamily="34" charset="0"/>
              <a:buChar char="•"/>
            </a:pPr>
            <a:r>
              <a:rPr lang="en-US" sz="1600" dirty="0"/>
              <a:t>Ministry of Health public tertiary referral hospital</a:t>
            </a:r>
          </a:p>
          <a:p>
            <a:pPr marL="214313" indent="-214313">
              <a:buFont typeface="Arial" panose="020B0604020202020204" pitchFamily="34" charset="0"/>
              <a:buChar char="•"/>
            </a:pPr>
            <a:r>
              <a:rPr lang="en-US" sz="1600" dirty="0"/>
              <a:t>The largest neurology department in Peru</a:t>
            </a:r>
          </a:p>
          <a:p>
            <a:pPr marL="214313" indent="-214313">
              <a:buFont typeface="Arial" panose="020B0604020202020204" pitchFamily="34" charset="0"/>
              <a:buChar char="•"/>
            </a:pPr>
            <a:r>
              <a:rPr lang="en-US" sz="1600" dirty="0"/>
              <a:t>One CT scanner, no MRI scanner, one EEG machine; many medications not available in-hospital</a:t>
            </a:r>
          </a:p>
        </p:txBody>
      </p:sp>
      <p:pic>
        <p:nvPicPr>
          <p:cNvPr id="10" name="Picture 9">
            <a:extLst>
              <a:ext uri="{FF2B5EF4-FFF2-40B4-BE49-F238E27FC236}">
                <a16:creationId xmlns:a16="http://schemas.microsoft.com/office/drawing/2014/main" id="{295CE22B-FC36-E647-9848-467E4C85F2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2361" y="3439302"/>
            <a:ext cx="3982794" cy="2228391"/>
          </a:xfrm>
          <a:prstGeom prst="rect">
            <a:avLst/>
          </a:prstGeom>
        </p:spPr>
      </p:pic>
    </p:spTree>
    <p:extLst>
      <p:ext uri="{BB962C8B-B14F-4D97-AF65-F5344CB8AC3E}">
        <p14:creationId xmlns:p14="http://schemas.microsoft.com/office/powerpoint/2010/main" val="3771116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E56CB-A261-9349-842A-B9AC370D4CFE}"/>
              </a:ext>
            </a:extLst>
          </p:cNvPr>
          <p:cNvSpPr>
            <a:spLocks noGrp="1"/>
          </p:cNvSpPr>
          <p:nvPr>
            <p:ph type="title"/>
          </p:nvPr>
        </p:nvSpPr>
        <p:spPr>
          <a:xfrm>
            <a:off x="4343400" y="272667"/>
            <a:ext cx="4272061" cy="619638"/>
          </a:xfrm>
        </p:spPr>
        <p:txBody>
          <a:bodyPr/>
          <a:lstStyle/>
          <a:p>
            <a:pPr algn="l"/>
            <a:r>
              <a:rPr lang="en-US" sz="3000" b="1" dirty="0">
                <a:solidFill>
                  <a:schemeClr val="tx1">
                    <a:lumMod val="50000"/>
                  </a:schemeClr>
                </a:solidFill>
                <a:latin typeface="Arial" panose="020B0604020202020204" pitchFamily="34" charset="0"/>
                <a:cs typeface="Arial" panose="020B0604020202020204" pitchFamily="34" charset="0"/>
              </a:rPr>
              <a:t>HIV Research  in Peru</a:t>
            </a:r>
            <a:endParaRPr lang="en-US" sz="3000" dirty="0">
              <a:solidFill>
                <a:schemeClr val="tx1">
                  <a:lumMod val="50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40D3D16-B3A1-EC41-B7CE-7E5BEAF0ECAD}"/>
              </a:ext>
            </a:extLst>
          </p:cNvPr>
          <p:cNvSpPr>
            <a:spLocks noGrp="1"/>
          </p:cNvSpPr>
          <p:nvPr>
            <p:ph idx="1"/>
          </p:nvPr>
        </p:nvSpPr>
        <p:spPr>
          <a:xfrm>
            <a:off x="6188559" y="1745787"/>
            <a:ext cx="2780555" cy="3366425"/>
          </a:xfrm>
        </p:spPr>
        <p:txBody>
          <a:bodyPr>
            <a:noAutofit/>
          </a:bodyPr>
          <a:lstStyle/>
          <a:p>
            <a:pPr lvl="1"/>
            <a:r>
              <a:rPr lang="en-US" sz="1600" dirty="0">
                <a:solidFill>
                  <a:schemeClr val="tx1"/>
                </a:solidFill>
                <a:latin typeface="Arial" panose="020B0604020202020204" pitchFamily="34" charset="0"/>
                <a:cs typeface="Arial" panose="020B0604020202020204" pitchFamily="34" charset="0"/>
              </a:rPr>
              <a:t>More than 150,000 reported HIV cases</a:t>
            </a:r>
          </a:p>
          <a:p>
            <a:pPr lvl="1"/>
            <a:r>
              <a:rPr lang="en-US" sz="1600" b="1" dirty="0">
                <a:solidFill>
                  <a:schemeClr val="tx1"/>
                </a:solidFill>
                <a:latin typeface="Arial" panose="020B0604020202020204" pitchFamily="34" charset="0"/>
                <a:cs typeface="Arial" panose="020B0604020202020204" pitchFamily="34" charset="0"/>
              </a:rPr>
              <a:t>23% </a:t>
            </a:r>
            <a:r>
              <a:rPr lang="en-US" sz="1600" dirty="0">
                <a:solidFill>
                  <a:schemeClr val="tx1"/>
                </a:solidFill>
                <a:latin typeface="Arial" panose="020B0604020202020204" pitchFamily="34" charset="0"/>
                <a:cs typeface="Arial" panose="020B0604020202020204" pitchFamily="34" charset="0"/>
              </a:rPr>
              <a:t>are over age 40</a:t>
            </a:r>
            <a:endParaRPr lang="en-US" sz="1600" b="1" dirty="0">
              <a:solidFill>
                <a:schemeClr val="tx1"/>
              </a:solidFill>
              <a:latin typeface="Arial" panose="020B0604020202020204" pitchFamily="34" charset="0"/>
              <a:cs typeface="Arial" panose="020B0604020202020204" pitchFamily="34" charset="0"/>
            </a:endParaRPr>
          </a:p>
          <a:p>
            <a:pPr lvl="1"/>
            <a:r>
              <a:rPr lang="en-US" sz="1600" b="1" dirty="0">
                <a:solidFill>
                  <a:schemeClr val="tx1"/>
                </a:solidFill>
                <a:latin typeface="Arial" panose="020B0604020202020204" pitchFamily="34" charset="0"/>
                <a:cs typeface="Arial" panose="020B0604020202020204" pitchFamily="34" charset="0"/>
              </a:rPr>
              <a:t>50% </a:t>
            </a:r>
            <a:r>
              <a:rPr lang="en-US" sz="1600" dirty="0">
                <a:solidFill>
                  <a:schemeClr val="tx1"/>
                </a:solidFill>
                <a:latin typeface="Arial" panose="020B0604020202020204" pitchFamily="34" charset="0"/>
                <a:cs typeface="Arial" panose="020B0604020202020204" pitchFamily="34" charset="0"/>
              </a:rPr>
              <a:t>of the HIV population in Peru live in </a:t>
            </a:r>
            <a:r>
              <a:rPr lang="en-US" sz="1600" b="1" dirty="0">
                <a:solidFill>
                  <a:schemeClr val="tx1"/>
                </a:solidFill>
                <a:latin typeface="Arial" panose="020B0604020202020204" pitchFamily="34" charset="0"/>
                <a:cs typeface="Arial" panose="020B0604020202020204" pitchFamily="34" charset="0"/>
              </a:rPr>
              <a:t>Lima</a:t>
            </a:r>
          </a:p>
          <a:p>
            <a:pPr lvl="1"/>
            <a:endParaRPr lang="en-US" sz="1600" b="1" dirty="0">
              <a:solidFill>
                <a:schemeClr val="tx1"/>
              </a:solidFill>
              <a:latin typeface="Arial" panose="020B0604020202020204" pitchFamily="34" charset="0"/>
              <a:cs typeface="Arial" panose="020B0604020202020204" pitchFamily="34" charset="0"/>
            </a:endParaRPr>
          </a:p>
          <a:p>
            <a:pPr lvl="1"/>
            <a:r>
              <a:rPr lang="en-US" sz="1600" dirty="0">
                <a:solidFill>
                  <a:schemeClr val="tx1"/>
                </a:solidFill>
                <a:latin typeface="Arial" panose="020B0604020202020204" pitchFamily="34" charset="0"/>
                <a:cs typeface="Arial" panose="020B0604020202020204" pitchFamily="34" charset="0"/>
              </a:rPr>
              <a:t>Prevalence of HIV-associated comorbidities is unknown in Peru (and much of Latin America)</a:t>
            </a:r>
          </a:p>
        </p:txBody>
      </p:sp>
      <p:sp>
        <p:nvSpPr>
          <p:cNvPr id="4" name="TextBox 3">
            <a:extLst>
              <a:ext uri="{FF2B5EF4-FFF2-40B4-BE49-F238E27FC236}">
                <a16:creationId xmlns:a16="http://schemas.microsoft.com/office/drawing/2014/main" id="{CBB4791F-62B5-794D-992A-80BEF9A5C3CD}"/>
              </a:ext>
            </a:extLst>
          </p:cNvPr>
          <p:cNvSpPr txBox="1"/>
          <p:nvPr/>
        </p:nvSpPr>
        <p:spPr>
          <a:xfrm>
            <a:off x="211228" y="5825353"/>
            <a:ext cx="5616624" cy="276999"/>
          </a:xfrm>
          <a:prstGeom prst="rect">
            <a:avLst/>
          </a:prstGeom>
          <a:noFill/>
        </p:spPr>
        <p:txBody>
          <a:bodyPr wrap="square" rtlCol="0">
            <a:spAutoFit/>
          </a:bodyPr>
          <a:lstStyle/>
          <a:p>
            <a:r>
              <a:rPr lang="en-US" sz="1200" dirty="0"/>
              <a:t>Source: </a:t>
            </a:r>
            <a:r>
              <a:rPr lang="en-US" sz="1200" i="1" dirty="0" err="1"/>
              <a:t>Reporte</a:t>
            </a:r>
            <a:r>
              <a:rPr lang="en-US" sz="1200" i="1" dirty="0"/>
              <a:t> de MINSA Peru, 2018</a:t>
            </a:r>
            <a:endParaRPr lang="en-US" sz="1200" dirty="0"/>
          </a:p>
        </p:txBody>
      </p:sp>
      <p:pic>
        <p:nvPicPr>
          <p:cNvPr id="5" name="Picture 4" descr="A close up of a map&#10;&#10;Description automatically generated">
            <a:extLst>
              <a:ext uri="{FF2B5EF4-FFF2-40B4-BE49-F238E27FC236}">
                <a16:creationId xmlns:a16="http://schemas.microsoft.com/office/drawing/2014/main" id="{BBE0777F-8F5A-7047-A70B-42ABF76E2D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711" y="1276891"/>
            <a:ext cx="2658581" cy="4209507"/>
          </a:xfrm>
          <a:prstGeom prst="rect">
            <a:avLst/>
          </a:prstGeom>
        </p:spPr>
      </p:pic>
      <p:pic>
        <p:nvPicPr>
          <p:cNvPr id="6" name="slide2" descr="fig1. Curva vih">
            <a:extLst>
              <a:ext uri="{FF2B5EF4-FFF2-40B4-BE49-F238E27FC236}">
                <a16:creationId xmlns:a16="http://schemas.microsoft.com/office/drawing/2014/main" id="{C56E4114-222B-5546-9FB0-88363353B4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7146" y="1371601"/>
            <a:ext cx="3372838" cy="4114798"/>
          </a:xfrm>
          <a:prstGeom prst="rect">
            <a:avLst/>
          </a:prstGeom>
        </p:spPr>
      </p:pic>
    </p:spTree>
    <p:extLst>
      <p:ext uri="{BB962C8B-B14F-4D97-AF65-F5344CB8AC3E}">
        <p14:creationId xmlns:p14="http://schemas.microsoft.com/office/powerpoint/2010/main" val="1759451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941CD-1A95-41DC-8CE1-43EDCE15306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AB51B506-8C6F-4260-96F2-32315DB0097F}"/>
              </a:ext>
            </a:extLst>
          </p:cNvPr>
          <p:cNvSpPr>
            <a:spLocks noGrp="1"/>
          </p:cNvSpPr>
          <p:nvPr>
            <p:ph idx="1"/>
          </p:nvPr>
        </p:nvSpPr>
        <p:spPr/>
        <p:txBody>
          <a:bodyPr/>
          <a:lstStyle/>
          <a:p>
            <a:pPr marL="285750" indent="-285750">
              <a:buFont typeface="Arial" panose="020B0604020202020204" pitchFamily="34" charset="0"/>
              <a:buChar char="•"/>
            </a:pPr>
            <a:r>
              <a:rPr lang="en-US" sz="2000" b="0" dirty="0">
                <a:solidFill>
                  <a:schemeClr val="tx1"/>
                </a:solidFill>
                <a:latin typeface="Arial" panose="020B0604020202020204" pitchFamily="34" charset="0"/>
                <a:cs typeface="Arial" panose="020B0604020202020204" pitchFamily="34" charset="0"/>
              </a:rPr>
              <a:t>Introduction</a:t>
            </a:r>
          </a:p>
          <a:p>
            <a:pPr marL="285750" indent="-285750">
              <a:buFont typeface="Arial" panose="020B0604020202020204" pitchFamily="34" charset="0"/>
              <a:buChar char="•"/>
            </a:pPr>
            <a:r>
              <a:rPr lang="en-US" sz="2000" b="0" dirty="0">
                <a:solidFill>
                  <a:schemeClr val="tx1"/>
                </a:solidFill>
                <a:latin typeface="Arial" panose="020B0604020202020204" pitchFamily="34" charset="0"/>
                <a:cs typeface="Arial" panose="020B0604020202020204" pitchFamily="34" charset="0"/>
              </a:rPr>
              <a:t>What is global neurology?</a:t>
            </a:r>
          </a:p>
          <a:p>
            <a:pPr marL="285750" indent="-285750">
              <a:buFont typeface="Arial" panose="020B0604020202020204" pitchFamily="34" charset="0"/>
              <a:buChar char="•"/>
            </a:pPr>
            <a:r>
              <a:rPr lang="en-US" sz="2000" b="0" dirty="0">
                <a:solidFill>
                  <a:schemeClr val="tx1"/>
                </a:solidFill>
                <a:latin typeface="Arial" panose="020B0604020202020204" pitchFamily="34" charset="0"/>
                <a:cs typeface="Arial" panose="020B0604020202020204" pitchFamily="34" charset="0"/>
              </a:rPr>
              <a:t>Burden of neurological illness worldwide</a:t>
            </a:r>
          </a:p>
          <a:p>
            <a:pPr marL="285750" indent="-285750">
              <a:buFont typeface="Arial" panose="020B0604020202020204" pitchFamily="34" charset="0"/>
              <a:buChar char="•"/>
            </a:pPr>
            <a:r>
              <a:rPr lang="en-US" sz="2000" b="0" dirty="0">
                <a:solidFill>
                  <a:schemeClr val="tx1"/>
                </a:solidFill>
                <a:latin typeface="Arial" panose="020B0604020202020204" pitchFamily="34" charset="0"/>
                <a:cs typeface="Arial" panose="020B0604020202020204" pitchFamily="34" charset="0"/>
              </a:rPr>
              <a:t>My path in a global health in neurology career</a:t>
            </a:r>
          </a:p>
          <a:p>
            <a:pPr marL="285750" indent="-285750">
              <a:buFont typeface="Arial" panose="020B0604020202020204" pitchFamily="34" charset="0"/>
              <a:buChar char="•"/>
            </a:pPr>
            <a:r>
              <a:rPr lang="en-US" sz="2000" b="0" dirty="0">
                <a:solidFill>
                  <a:schemeClr val="tx1"/>
                </a:solidFill>
                <a:latin typeface="Arial" panose="020B0604020202020204" pitchFamily="34" charset="0"/>
                <a:cs typeface="Arial" panose="020B0604020202020204" pitchFamily="34" charset="0"/>
              </a:rPr>
              <a:t>Collaborations and Mentoring</a:t>
            </a:r>
          </a:p>
          <a:p>
            <a:pPr marL="285750" indent="-285750">
              <a:buFont typeface="Arial" panose="020B0604020202020204" pitchFamily="34" charset="0"/>
              <a:buChar char="•"/>
            </a:pPr>
            <a:r>
              <a:rPr lang="en-US" sz="2000" b="0" dirty="0">
                <a:solidFill>
                  <a:schemeClr val="tx1"/>
                </a:solidFill>
                <a:latin typeface="Arial" panose="020B0604020202020204" pitchFamily="34" charset="0"/>
                <a:cs typeface="Arial" panose="020B0604020202020204" pitchFamily="34" charset="0"/>
              </a:rPr>
              <a:t>Lessons Learned</a:t>
            </a:r>
          </a:p>
          <a:p>
            <a:pPr marL="285750" indent="-285750">
              <a:buFont typeface="Arial" panose="020B0604020202020204" pitchFamily="34" charset="0"/>
              <a:buChar char="•"/>
            </a:pPr>
            <a:r>
              <a:rPr lang="en-US" sz="2000" b="0" dirty="0">
                <a:solidFill>
                  <a:schemeClr val="tx1"/>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229833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3CA59C-D154-AE4A-AE8B-CA548B6ECB35}"/>
              </a:ext>
            </a:extLst>
          </p:cNvPr>
          <p:cNvSpPr>
            <a:spLocks noGrp="1"/>
          </p:cNvSpPr>
          <p:nvPr>
            <p:ph type="title"/>
          </p:nvPr>
        </p:nvSpPr>
        <p:spPr>
          <a:xfrm>
            <a:off x="713629" y="410284"/>
            <a:ext cx="7237925" cy="432812"/>
          </a:xfrm>
        </p:spPr>
        <p:txBody>
          <a:bodyPr>
            <a:normAutofit fontScale="90000"/>
          </a:bodyPr>
          <a:lstStyle/>
          <a:p>
            <a:pPr algn="l"/>
            <a:r>
              <a:rPr lang="en-US" dirty="0">
                <a:solidFill>
                  <a:schemeClr val="tx1"/>
                </a:solidFill>
                <a:latin typeface="Arial" panose="020B0604020202020204" pitchFamily="34" charset="0"/>
                <a:cs typeface="Arial" panose="020B0604020202020204" pitchFamily="34" charset="0"/>
              </a:rPr>
              <a:t>Neurocognitive Impairment (NCI) in HIV</a:t>
            </a:r>
          </a:p>
        </p:txBody>
      </p:sp>
      <p:pic>
        <p:nvPicPr>
          <p:cNvPr id="10" name="Picture 9">
            <a:extLst>
              <a:ext uri="{FF2B5EF4-FFF2-40B4-BE49-F238E27FC236}">
                <a16:creationId xmlns:a16="http://schemas.microsoft.com/office/drawing/2014/main" id="{F5DDBC4F-9E9E-7343-AEF5-017C25424754}"/>
              </a:ext>
            </a:extLst>
          </p:cNvPr>
          <p:cNvPicPr>
            <a:picLocks noChangeAspect="1"/>
          </p:cNvPicPr>
          <p:nvPr/>
        </p:nvPicPr>
        <p:blipFill>
          <a:blip r:embed="rId3"/>
          <a:stretch>
            <a:fillRect/>
          </a:stretch>
        </p:blipFill>
        <p:spPr>
          <a:xfrm>
            <a:off x="473890" y="1624046"/>
            <a:ext cx="4783910" cy="2944230"/>
          </a:xfrm>
          <a:prstGeom prst="rect">
            <a:avLst/>
          </a:prstGeom>
        </p:spPr>
      </p:pic>
      <p:sp>
        <p:nvSpPr>
          <p:cNvPr id="12" name="TextBox 11">
            <a:extLst>
              <a:ext uri="{FF2B5EF4-FFF2-40B4-BE49-F238E27FC236}">
                <a16:creationId xmlns:a16="http://schemas.microsoft.com/office/drawing/2014/main" id="{A8BCFCF4-7170-DE4E-AEA1-8AF9E3C40D60}"/>
              </a:ext>
            </a:extLst>
          </p:cNvPr>
          <p:cNvSpPr txBox="1"/>
          <p:nvPr/>
        </p:nvSpPr>
        <p:spPr>
          <a:xfrm>
            <a:off x="5257800" y="2125732"/>
            <a:ext cx="3606914" cy="1323439"/>
          </a:xfrm>
          <a:prstGeom prst="rect">
            <a:avLst/>
          </a:prstGeom>
          <a:noFill/>
        </p:spPr>
        <p:txBody>
          <a:bodyPr wrap="square" rtlCol="0">
            <a:spAutoFit/>
          </a:bodyPr>
          <a:lstStyle/>
          <a:p>
            <a:pPr algn="ctr"/>
            <a:r>
              <a:rPr lang="en-US" sz="2000" b="1" dirty="0">
                <a:solidFill>
                  <a:srgbClr val="FF0000"/>
                </a:solidFill>
                <a:latin typeface="Arial" panose="020B0604020202020204" pitchFamily="34" charset="0"/>
                <a:cs typeface="Arial" panose="020B0604020202020204" pitchFamily="34" charset="0"/>
              </a:rPr>
              <a:t>The prevalence of and risk factors associated with HIV-NCI in Peru remains unknown</a:t>
            </a:r>
          </a:p>
        </p:txBody>
      </p:sp>
      <p:sp>
        <p:nvSpPr>
          <p:cNvPr id="13" name="TextBox 12">
            <a:extLst>
              <a:ext uri="{FF2B5EF4-FFF2-40B4-BE49-F238E27FC236}">
                <a16:creationId xmlns:a16="http://schemas.microsoft.com/office/drawing/2014/main" id="{BE9D660B-B0A8-1748-A415-A14EEFF17498}"/>
              </a:ext>
            </a:extLst>
          </p:cNvPr>
          <p:cNvSpPr txBox="1"/>
          <p:nvPr/>
        </p:nvSpPr>
        <p:spPr>
          <a:xfrm>
            <a:off x="4209340" y="5446752"/>
            <a:ext cx="3732836" cy="577338"/>
          </a:xfrm>
          <a:prstGeom prst="rect">
            <a:avLst/>
          </a:prstGeom>
          <a:noFill/>
        </p:spPr>
        <p:txBody>
          <a:bodyPr wrap="square" rtlCol="0">
            <a:spAutoFit/>
          </a:bodyPr>
          <a:lstStyle/>
          <a:p>
            <a:r>
              <a:rPr lang="en-US" sz="788" i="1" u="sng" dirty="0">
                <a:latin typeface="Arial" panose="020B0604020202020204" pitchFamily="34" charset="0"/>
                <a:cs typeface="Arial" panose="020B0604020202020204" pitchFamily="34" charset="0"/>
              </a:rPr>
              <a:t>Source:</a:t>
            </a:r>
            <a:r>
              <a:rPr lang="en-US" sz="788" i="1" dirty="0">
                <a:latin typeface="Arial" panose="020B0604020202020204" pitchFamily="34" charset="0"/>
                <a:cs typeface="Arial" panose="020B0604020202020204" pitchFamily="34" charset="0"/>
              </a:rPr>
              <a:t> 1. Kelly CM et al (2014); 2. Van </a:t>
            </a:r>
            <a:r>
              <a:rPr lang="en-US" sz="788" i="1" dirty="0" err="1">
                <a:latin typeface="Arial" panose="020B0604020202020204" pitchFamily="34" charset="0"/>
                <a:cs typeface="Arial" panose="020B0604020202020204" pitchFamily="34" charset="0"/>
              </a:rPr>
              <a:t>Wijk</a:t>
            </a:r>
            <a:r>
              <a:rPr lang="en-US" sz="788" i="1" dirty="0">
                <a:latin typeface="Arial" panose="020B0604020202020204" pitchFamily="34" charset="0"/>
                <a:cs typeface="Arial" panose="020B0604020202020204" pitchFamily="34" charset="0"/>
              </a:rPr>
              <a:t> C (2013); 3. </a:t>
            </a:r>
            <a:r>
              <a:rPr lang="en-US" sz="788" i="1" dirty="0" err="1">
                <a:latin typeface="Arial" panose="020B0604020202020204" pitchFamily="34" charset="0"/>
                <a:cs typeface="Arial" panose="020B0604020202020204" pitchFamily="34" charset="0"/>
              </a:rPr>
              <a:t>Atashili</a:t>
            </a:r>
            <a:r>
              <a:rPr lang="en-US" sz="788" i="1" dirty="0">
                <a:latin typeface="Arial" panose="020B0604020202020204" pitchFamily="34" charset="0"/>
                <a:cs typeface="Arial" panose="020B0604020202020204" pitchFamily="34" charset="0"/>
              </a:rPr>
              <a:t> J, et al (2013); 4. Lawler K, et al (2010); 5. Zamudio-Rodriguez A, et al (2018); Fernandes Filho SM, et al (2012).; Figure credit: </a:t>
            </a:r>
            <a:r>
              <a:rPr lang="en-US" sz="788" i="1" dirty="0" err="1">
                <a:latin typeface="Arial" panose="020B0604020202020204" pitchFamily="34" charset="0"/>
                <a:cs typeface="Arial" panose="020B0604020202020204" pitchFamily="34" charset="0"/>
              </a:rPr>
              <a:t>Valcour</a:t>
            </a:r>
            <a:r>
              <a:rPr lang="en-US" sz="788" i="1" dirty="0">
                <a:latin typeface="Arial" panose="020B0604020202020204" pitchFamily="34" charset="0"/>
                <a:cs typeface="Arial" panose="020B0604020202020204" pitchFamily="34" charset="0"/>
              </a:rPr>
              <a:t> V et al, 2013.</a:t>
            </a:r>
            <a:endParaRPr lang="en-US" sz="788" dirty="0">
              <a:latin typeface="Arial" panose="020B0604020202020204" pitchFamily="34" charset="0"/>
              <a:cs typeface="Arial" panose="020B0604020202020204" pitchFamily="34" charset="0"/>
            </a:endParaRPr>
          </a:p>
          <a:p>
            <a:endParaRPr lang="en-US" sz="788"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61647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1AAF7A-3631-8742-A093-A7645ACDA803}"/>
              </a:ext>
            </a:extLst>
          </p:cNvPr>
          <p:cNvPicPr>
            <a:picLocks noChangeAspect="1"/>
          </p:cNvPicPr>
          <p:nvPr/>
        </p:nvPicPr>
        <p:blipFill>
          <a:blip r:embed="rId3"/>
          <a:stretch>
            <a:fillRect/>
          </a:stretch>
        </p:blipFill>
        <p:spPr>
          <a:xfrm>
            <a:off x="959415" y="1204237"/>
            <a:ext cx="1435373" cy="815102"/>
          </a:xfrm>
          <a:prstGeom prst="rect">
            <a:avLst/>
          </a:prstGeom>
        </p:spPr>
      </p:pic>
      <p:pic>
        <p:nvPicPr>
          <p:cNvPr id="5" name="Picture 4" descr="A glass door&#10;&#10;Description automatically generated">
            <a:extLst>
              <a:ext uri="{FF2B5EF4-FFF2-40B4-BE49-F238E27FC236}">
                <a16:creationId xmlns:a16="http://schemas.microsoft.com/office/drawing/2014/main" id="{6AD11EBA-BF7D-5144-B8F5-A60DB4AAA99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9050" y="2019339"/>
            <a:ext cx="2536105" cy="3739582"/>
          </a:xfrm>
          <a:prstGeom prst="rect">
            <a:avLst/>
          </a:prstGeom>
        </p:spPr>
      </p:pic>
      <p:sp>
        <p:nvSpPr>
          <p:cNvPr id="7" name="Title 6">
            <a:extLst>
              <a:ext uri="{FF2B5EF4-FFF2-40B4-BE49-F238E27FC236}">
                <a16:creationId xmlns:a16="http://schemas.microsoft.com/office/drawing/2014/main" id="{C1E5D393-8AB7-6D48-BFC1-12F52C8D097A}"/>
              </a:ext>
            </a:extLst>
          </p:cNvPr>
          <p:cNvSpPr>
            <a:spLocks noGrp="1"/>
          </p:cNvSpPr>
          <p:nvPr>
            <p:ph type="title"/>
          </p:nvPr>
        </p:nvSpPr>
        <p:spPr>
          <a:xfrm>
            <a:off x="1175736" y="612303"/>
            <a:ext cx="6792527" cy="355299"/>
          </a:xfrm>
        </p:spPr>
        <p:txBody>
          <a:bodyPr>
            <a:noAutofit/>
          </a:bodyPr>
          <a:lstStyle/>
          <a:p>
            <a:pPr algn="ctr"/>
            <a:r>
              <a:rPr lang="en-US" sz="2400" dirty="0">
                <a:latin typeface="Arial" panose="020B0604020202020204" pitchFamily="34" charset="0"/>
                <a:cs typeface="Arial" panose="020B0604020202020204" pitchFamily="34" charset="0"/>
              </a:rPr>
              <a:t>HIV-associated neurocognitive disorder in older Peruvians</a:t>
            </a:r>
          </a:p>
        </p:txBody>
      </p:sp>
      <p:sp>
        <p:nvSpPr>
          <p:cNvPr id="9" name="TextBox 8">
            <a:extLst>
              <a:ext uri="{FF2B5EF4-FFF2-40B4-BE49-F238E27FC236}">
                <a16:creationId xmlns:a16="http://schemas.microsoft.com/office/drawing/2014/main" id="{C9CFEFC6-38EF-1E42-8F62-7806D359E326}"/>
              </a:ext>
            </a:extLst>
          </p:cNvPr>
          <p:cNvSpPr txBox="1"/>
          <p:nvPr/>
        </p:nvSpPr>
        <p:spPr>
          <a:xfrm>
            <a:off x="3965531" y="1120676"/>
            <a:ext cx="4790201" cy="2308324"/>
          </a:xfrm>
          <a:prstGeom prst="rect">
            <a:avLst/>
          </a:prstGeom>
          <a:noFill/>
        </p:spPr>
        <p:txBody>
          <a:bodyPr wrap="square" rtlCol="0">
            <a:spAutoFit/>
          </a:bodyPr>
          <a:lstStyle/>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Prospective study enrolled </a:t>
            </a:r>
            <a:r>
              <a:rPr lang="en-US" b="1" dirty="0">
                <a:latin typeface="Arial" panose="020B0604020202020204" pitchFamily="34" charset="0"/>
                <a:cs typeface="Arial" panose="020B0604020202020204" pitchFamily="34" charset="0"/>
              </a:rPr>
              <a:t>1</a:t>
            </a:r>
            <a:r>
              <a:rPr lang="en-US" b="1" u="sng" dirty="0">
                <a:latin typeface="Arial" panose="020B0604020202020204" pitchFamily="34" charset="0"/>
                <a:cs typeface="Arial" panose="020B0604020202020204" pitchFamily="34" charset="0"/>
              </a:rPr>
              <a:t>44 HIV+ Peruvian patients</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&gt;=age 40</a:t>
            </a:r>
          </a:p>
          <a:p>
            <a:pPr marL="214313" indent="-214313">
              <a:buFont typeface="Arial" panose="020B0604020202020204" pitchFamily="34" charset="0"/>
              <a:buChar char="•"/>
            </a:pPr>
            <a:r>
              <a:rPr lang="en-US" b="1" u="sng" dirty="0">
                <a:latin typeface="Arial" panose="020B0604020202020204" pitchFamily="34" charset="0"/>
                <a:cs typeface="Arial" panose="020B0604020202020204" pitchFamily="34" charset="0"/>
              </a:rPr>
              <a:t>Objectives: </a:t>
            </a:r>
          </a:p>
          <a:p>
            <a:pPr marL="557213" lvl="1" indent="-214313">
              <a:buFont typeface="Arial" panose="020B0604020202020204" pitchFamily="34" charset="0"/>
              <a:buChar char="•"/>
            </a:pPr>
            <a:r>
              <a:rPr lang="en-US" dirty="0">
                <a:latin typeface="Arial" panose="020B0604020202020204" pitchFamily="34" charset="0"/>
                <a:cs typeface="Arial" panose="020B0604020202020204" pitchFamily="34" charset="0"/>
              </a:rPr>
              <a:t>1) determine the </a:t>
            </a:r>
            <a:r>
              <a:rPr lang="en-US" b="1" dirty="0">
                <a:latin typeface="Arial" panose="020B0604020202020204" pitchFamily="34" charset="0"/>
                <a:cs typeface="Arial" panose="020B0604020202020204" pitchFamily="34" charset="0"/>
              </a:rPr>
              <a:t>prevalence</a:t>
            </a:r>
            <a:r>
              <a:rPr lang="en-US" dirty="0">
                <a:latin typeface="Arial" panose="020B0604020202020204" pitchFamily="34" charset="0"/>
                <a:cs typeface="Arial" panose="020B0604020202020204" pitchFamily="34" charset="0"/>
              </a:rPr>
              <a:t> of cognitive impairment</a:t>
            </a:r>
          </a:p>
          <a:p>
            <a:pPr marL="557213" lvl="1" indent="-214313">
              <a:buFont typeface="Arial" panose="020B0604020202020204" pitchFamily="34" charset="0"/>
              <a:buChar char="•"/>
            </a:pPr>
            <a:r>
              <a:rPr lang="en-US" dirty="0">
                <a:latin typeface="Arial" panose="020B0604020202020204" pitchFamily="34" charset="0"/>
                <a:cs typeface="Arial" panose="020B0604020202020204" pitchFamily="34" charset="0"/>
              </a:rPr>
              <a:t>2) risk factors for cognitive impairment</a:t>
            </a:r>
          </a:p>
          <a:p>
            <a:pPr marL="214313" indent="-21431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12" name="Picture 11" descr="A group of people posing for the camera&#10;&#10;Description automatically generated">
            <a:extLst>
              <a:ext uri="{FF2B5EF4-FFF2-40B4-BE49-F238E27FC236}">
                <a16:creationId xmlns:a16="http://schemas.microsoft.com/office/drawing/2014/main" id="{B4D683EC-5A5E-0C4C-A5AD-BE000EA5ED5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99847" y="2971800"/>
            <a:ext cx="4507394" cy="2681963"/>
          </a:xfrm>
          <a:prstGeom prst="rect">
            <a:avLst/>
          </a:prstGeom>
        </p:spPr>
      </p:pic>
    </p:spTree>
    <p:extLst>
      <p:ext uri="{BB962C8B-B14F-4D97-AF65-F5344CB8AC3E}">
        <p14:creationId xmlns:p14="http://schemas.microsoft.com/office/powerpoint/2010/main" val="3448263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8113"/>
            <a:ext cx="8372475" cy="857250"/>
          </a:xfrm>
        </p:spPr>
        <p:txBody>
          <a:bodyPr>
            <a:noAutofit/>
          </a:bodyPr>
          <a:lstStyle/>
          <a:p>
            <a:pPr algn="ctr"/>
            <a:r>
              <a:rPr lang="en-US" sz="3000" dirty="0">
                <a:latin typeface="Arial" panose="020B0604020202020204" pitchFamily="34" charset="0"/>
                <a:cs typeface="Arial" panose="020B0604020202020204" pitchFamily="34" charset="0"/>
              </a:rPr>
              <a:t>HIV-associated neurocognitive disorder in older Peruvians</a:t>
            </a:r>
          </a:p>
        </p:txBody>
      </p:sp>
      <p:sp>
        <p:nvSpPr>
          <p:cNvPr id="4" name="Rectangle 2"/>
          <p:cNvSpPr txBox="1">
            <a:spLocks noChangeArrowheads="1"/>
          </p:cNvSpPr>
          <p:nvPr/>
        </p:nvSpPr>
        <p:spPr>
          <a:xfrm>
            <a:off x="314116" y="1864402"/>
            <a:ext cx="8229600" cy="1143000"/>
          </a:xfrm>
          <a:prstGeom prst="rect">
            <a:avLst/>
          </a:prstGeom>
        </p:spPr>
        <p:txBody>
          <a:bodyPr/>
          <a:lstStyle>
            <a:lvl1pPr algn="ctr" defTabSz="685800" rtl="0" eaLnBrk="1" latinLnBrk="0" hangingPunct="1">
              <a:spcBef>
                <a:spcPct val="0"/>
              </a:spcBef>
              <a:buNone/>
              <a:defRPr sz="3450" kern="1200">
                <a:solidFill>
                  <a:schemeClr val="bg1"/>
                </a:solidFill>
                <a:latin typeface="+mj-lt"/>
                <a:ea typeface="+mj-ea"/>
                <a:cs typeface="+mj-cs"/>
              </a:defRPr>
            </a:lvl1pPr>
          </a:lstStyle>
          <a:p>
            <a:pPr>
              <a:defRPr/>
            </a:pPr>
            <a:endParaRPr lang="en-US" altLang="en-US" sz="3600" dirty="0">
              <a:solidFill>
                <a:schemeClr val="tx2"/>
              </a:solidFill>
            </a:endParaRPr>
          </a:p>
        </p:txBody>
      </p:sp>
      <p:sp>
        <p:nvSpPr>
          <p:cNvPr id="6" name="Rectangle 3"/>
          <p:cNvSpPr txBox="1">
            <a:spLocks noChangeArrowheads="1"/>
          </p:cNvSpPr>
          <p:nvPr/>
        </p:nvSpPr>
        <p:spPr>
          <a:xfrm>
            <a:off x="314117" y="3610878"/>
            <a:ext cx="6402610" cy="2389872"/>
          </a:xfrm>
          <a:prstGeom prst="rect">
            <a:avLst/>
          </a:prstGeom>
        </p:spPr>
        <p:txBody>
          <a:bodyPr>
            <a:noAutofit/>
          </a:bodyPr>
          <a:lstStyle>
            <a:lvl1pPr marL="257175" indent="-257175" algn="l" defTabSz="685800" rtl="0" eaLnBrk="1" latinLnBrk="0" hangingPunct="1">
              <a:spcBef>
                <a:spcPts val="1500"/>
              </a:spcBef>
              <a:buClr>
                <a:schemeClr val="accent1"/>
              </a:buClr>
              <a:buSzPct val="90000"/>
              <a:buFont typeface="Wingdings" pitchFamily="2" charset="2"/>
              <a:buChar char="S"/>
              <a:defRPr sz="1650" kern="1200">
                <a:solidFill>
                  <a:schemeClr val="tx1">
                    <a:lumMod val="65000"/>
                    <a:lumOff val="35000"/>
                  </a:schemeClr>
                </a:solidFill>
                <a:latin typeface="+mn-lt"/>
                <a:ea typeface="+mn-ea"/>
                <a:cs typeface="+mn-cs"/>
              </a:defRPr>
            </a:lvl1pPr>
            <a:lvl2pPr marL="514350" indent="-252413" algn="l" defTabSz="685800" rtl="0" eaLnBrk="1" latinLnBrk="0" hangingPunct="1">
              <a:spcBef>
                <a:spcPts val="450"/>
              </a:spcBef>
              <a:buClr>
                <a:schemeClr val="accent1">
                  <a:lumMod val="60000"/>
                  <a:lumOff val="40000"/>
                </a:schemeClr>
              </a:buClr>
              <a:buSzPct val="90000"/>
              <a:buFont typeface="Wingdings" pitchFamily="2" charset="2"/>
              <a:buChar char="S"/>
              <a:defRPr sz="1500" kern="1200">
                <a:solidFill>
                  <a:schemeClr val="tx1">
                    <a:lumMod val="65000"/>
                    <a:lumOff val="35000"/>
                  </a:schemeClr>
                </a:solidFill>
                <a:latin typeface="+mn-lt"/>
                <a:ea typeface="+mn-ea"/>
                <a:cs typeface="+mn-cs"/>
              </a:defRPr>
            </a:lvl2pPr>
            <a:lvl3pPr marL="776288" indent="-261938" algn="l" defTabSz="685800" rtl="0" eaLnBrk="1" latinLnBrk="0" hangingPunct="1">
              <a:spcBef>
                <a:spcPts val="450"/>
              </a:spcBef>
              <a:buClr>
                <a:schemeClr val="accent1"/>
              </a:buClr>
              <a:buSzPct val="90000"/>
              <a:buFont typeface="Wingdings" pitchFamily="2" charset="2"/>
              <a:buChar char="S"/>
              <a:defRPr sz="1350" kern="1200">
                <a:solidFill>
                  <a:schemeClr val="tx1">
                    <a:lumMod val="65000"/>
                    <a:lumOff val="35000"/>
                  </a:schemeClr>
                </a:solidFill>
                <a:latin typeface="+mn-lt"/>
                <a:ea typeface="+mn-ea"/>
                <a:cs typeface="+mn-cs"/>
              </a:defRPr>
            </a:lvl3pPr>
            <a:lvl4pPr marL="1028700" indent="-252413" algn="l" defTabSz="685800" rtl="0" eaLnBrk="1" latinLnBrk="0" hangingPunct="1">
              <a:spcBef>
                <a:spcPts val="450"/>
              </a:spcBef>
              <a:buClr>
                <a:schemeClr val="accent1">
                  <a:lumMod val="60000"/>
                  <a:lumOff val="40000"/>
                </a:schemeClr>
              </a:buClr>
              <a:buSzPct val="90000"/>
              <a:buFont typeface="Wingdings" pitchFamily="2" charset="2"/>
              <a:buChar char="S"/>
              <a:defRPr sz="1350" kern="1200">
                <a:solidFill>
                  <a:schemeClr val="tx1">
                    <a:lumMod val="65000"/>
                    <a:lumOff val="35000"/>
                  </a:schemeClr>
                </a:solidFill>
                <a:latin typeface="+mn-lt"/>
                <a:ea typeface="+mn-ea"/>
                <a:cs typeface="+mn-cs"/>
              </a:defRPr>
            </a:lvl4pPr>
            <a:lvl5pPr marL="1290638" indent="-261938" algn="l" defTabSz="685800" rtl="0" eaLnBrk="1" latinLnBrk="0" hangingPunct="1">
              <a:spcBef>
                <a:spcPts val="450"/>
              </a:spcBef>
              <a:buClr>
                <a:schemeClr val="accent1"/>
              </a:buClr>
              <a:buSzPct val="90000"/>
              <a:buFont typeface="Wingdings" pitchFamily="2" charset="2"/>
              <a:buChar char="S"/>
              <a:defRPr sz="1350" kern="1200">
                <a:solidFill>
                  <a:schemeClr val="tx1">
                    <a:lumMod val="65000"/>
                    <a:lumOff val="35000"/>
                  </a:schemeClr>
                </a:solidFill>
                <a:latin typeface="+mn-lt"/>
                <a:ea typeface="+mn-ea"/>
                <a:cs typeface="+mn-cs"/>
              </a:defRPr>
            </a:lvl5pPr>
            <a:lvl6pPr marL="1541860" indent="-258366" algn="l" defTabSz="685800" rtl="0" eaLnBrk="1" latinLnBrk="0" hangingPunct="1">
              <a:spcBef>
                <a:spcPct val="20000"/>
              </a:spcBef>
              <a:buClr>
                <a:schemeClr val="accent1">
                  <a:lumMod val="60000"/>
                  <a:lumOff val="40000"/>
                </a:schemeClr>
              </a:buClr>
              <a:buSzPct val="90000"/>
              <a:buFont typeface="Wingdings" pitchFamily="2" charset="2"/>
              <a:buChar char=""/>
              <a:defRPr lang="en-US" sz="1350" kern="1200" dirty="0" smtClean="0">
                <a:solidFill>
                  <a:schemeClr val="tx1">
                    <a:lumMod val="65000"/>
                    <a:lumOff val="35000"/>
                  </a:schemeClr>
                </a:solidFill>
                <a:latin typeface="+mn-lt"/>
                <a:ea typeface="+mn-ea"/>
                <a:cs typeface="+mn-cs"/>
              </a:defRPr>
            </a:lvl6pPr>
            <a:lvl7pPr marL="1799035" indent="-258366" algn="l" defTabSz="685800" rtl="0" eaLnBrk="1" latinLnBrk="0" hangingPunct="1">
              <a:spcBef>
                <a:spcPct val="20000"/>
              </a:spcBef>
              <a:buClr>
                <a:schemeClr val="accent1"/>
              </a:buClr>
              <a:buSzPct val="90000"/>
              <a:buFont typeface="Wingdings" pitchFamily="2" charset="2"/>
              <a:buChar char=""/>
              <a:defRPr lang="en-US" sz="1350" kern="1200" dirty="0" smtClean="0">
                <a:solidFill>
                  <a:schemeClr val="tx1">
                    <a:lumMod val="65000"/>
                    <a:lumOff val="35000"/>
                  </a:schemeClr>
                </a:solidFill>
                <a:latin typeface="+mn-lt"/>
                <a:ea typeface="+mn-ea"/>
                <a:cs typeface="+mn-cs"/>
              </a:defRPr>
            </a:lvl7pPr>
            <a:lvl8pPr marL="2057400" indent="-258366" algn="l" defTabSz="685800" rtl="0" eaLnBrk="1" latinLnBrk="0" hangingPunct="1">
              <a:spcBef>
                <a:spcPct val="20000"/>
              </a:spcBef>
              <a:buClr>
                <a:schemeClr val="accent1">
                  <a:lumMod val="60000"/>
                  <a:lumOff val="40000"/>
                </a:schemeClr>
              </a:buClr>
              <a:buSzPct val="90000"/>
              <a:buFont typeface="Wingdings" pitchFamily="2" charset="2"/>
              <a:buChar char=""/>
              <a:defRPr lang="en-US" sz="1350" kern="1200" dirty="0" smtClean="0">
                <a:solidFill>
                  <a:schemeClr val="tx1">
                    <a:lumMod val="65000"/>
                    <a:lumOff val="35000"/>
                  </a:schemeClr>
                </a:solidFill>
                <a:latin typeface="+mn-lt"/>
                <a:ea typeface="+mn-ea"/>
                <a:cs typeface="+mn-cs"/>
              </a:defRPr>
            </a:lvl8pPr>
            <a:lvl9pPr marL="2315766" indent="-258366" algn="l" defTabSz="685800" rtl="0" eaLnBrk="1" latinLnBrk="0" hangingPunct="1">
              <a:spcBef>
                <a:spcPct val="20000"/>
              </a:spcBef>
              <a:buClr>
                <a:schemeClr val="accent1"/>
              </a:buClr>
              <a:buSzPct val="90000"/>
              <a:buFont typeface="Wingdings" pitchFamily="2" charset="2"/>
              <a:buChar char=""/>
              <a:defRPr lang="en-US" sz="1350" kern="1200" dirty="0">
                <a:solidFill>
                  <a:schemeClr val="tx1">
                    <a:lumMod val="65000"/>
                    <a:lumOff val="35000"/>
                  </a:schemeClr>
                </a:solidFill>
                <a:latin typeface="+mn-lt"/>
                <a:ea typeface="+mn-ea"/>
                <a:cs typeface="+mn-cs"/>
              </a:defRPr>
            </a:lvl9pPr>
          </a:lstStyle>
          <a:p>
            <a:pPr>
              <a:lnSpc>
                <a:spcPct val="90000"/>
              </a:lnSpc>
              <a:defRPr/>
            </a:pPr>
            <a:endParaRPr lang="en-US" sz="2400" dirty="0"/>
          </a:p>
        </p:txBody>
      </p:sp>
      <p:sp>
        <p:nvSpPr>
          <p:cNvPr id="7" name="Content Placeholder 2">
            <a:extLst>
              <a:ext uri="{FF2B5EF4-FFF2-40B4-BE49-F238E27FC236}">
                <a16:creationId xmlns:a16="http://schemas.microsoft.com/office/drawing/2014/main" id="{C5177F9B-8F26-0C4D-B4C3-5982D6765A78}"/>
              </a:ext>
            </a:extLst>
          </p:cNvPr>
          <p:cNvSpPr txBox="1">
            <a:spLocks/>
          </p:cNvSpPr>
          <p:nvPr/>
        </p:nvSpPr>
        <p:spPr>
          <a:xfrm>
            <a:off x="2819400" y="1332132"/>
            <a:ext cx="4512904" cy="533414"/>
          </a:xfrm>
          <a:prstGeom prst="rect">
            <a:avLst/>
          </a:prstGeom>
        </p:spPr>
        <p:txBody>
          <a:bodyPr>
            <a:noAutofit/>
          </a:bodyPr>
          <a:lstStyle>
            <a:lvl1pPr marL="257175" indent="-257175" algn="l" defTabSz="685800" rtl="0" eaLnBrk="1" latinLnBrk="0" hangingPunct="1">
              <a:spcBef>
                <a:spcPts val="1500"/>
              </a:spcBef>
              <a:buClr>
                <a:schemeClr val="accent1"/>
              </a:buClr>
              <a:buSzPct val="90000"/>
              <a:buFont typeface="Wingdings" pitchFamily="2" charset="2"/>
              <a:buChar char="S"/>
              <a:defRPr sz="1650" kern="1200">
                <a:solidFill>
                  <a:schemeClr val="tx1">
                    <a:lumMod val="65000"/>
                    <a:lumOff val="35000"/>
                  </a:schemeClr>
                </a:solidFill>
                <a:latin typeface="+mn-lt"/>
                <a:ea typeface="+mn-ea"/>
                <a:cs typeface="+mn-cs"/>
              </a:defRPr>
            </a:lvl1pPr>
            <a:lvl2pPr marL="514350" indent="-252413" algn="l" defTabSz="685800" rtl="0" eaLnBrk="1" latinLnBrk="0" hangingPunct="1">
              <a:spcBef>
                <a:spcPts val="450"/>
              </a:spcBef>
              <a:buClr>
                <a:schemeClr val="accent1">
                  <a:lumMod val="60000"/>
                  <a:lumOff val="40000"/>
                </a:schemeClr>
              </a:buClr>
              <a:buSzPct val="90000"/>
              <a:buFont typeface="Wingdings" pitchFamily="2" charset="2"/>
              <a:buChar char="S"/>
              <a:defRPr sz="1500" kern="1200">
                <a:solidFill>
                  <a:schemeClr val="tx1">
                    <a:lumMod val="65000"/>
                    <a:lumOff val="35000"/>
                  </a:schemeClr>
                </a:solidFill>
                <a:latin typeface="+mn-lt"/>
                <a:ea typeface="+mn-ea"/>
                <a:cs typeface="+mn-cs"/>
              </a:defRPr>
            </a:lvl2pPr>
            <a:lvl3pPr marL="776288" indent="-261938" algn="l" defTabSz="685800" rtl="0" eaLnBrk="1" latinLnBrk="0" hangingPunct="1">
              <a:spcBef>
                <a:spcPts val="450"/>
              </a:spcBef>
              <a:buClr>
                <a:schemeClr val="accent1"/>
              </a:buClr>
              <a:buSzPct val="90000"/>
              <a:buFont typeface="Wingdings" pitchFamily="2" charset="2"/>
              <a:buChar char="S"/>
              <a:defRPr sz="1350" kern="1200">
                <a:solidFill>
                  <a:schemeClr val="tx1">
                    <a:lumMod val="65000"/>
                    <a:lumOff val="35000"/>
                  </a:schemeClr>
                </a:solidFill>
                <a:latin typeface="+mn-lt"/>
                <a:ea typeface="+mn-ea"/>
                <a:cs typeface="+mn-cs"/>
              </a:defRPr>
            </a:lvl3pPr>
            <a:lvl4pPr marL="1028700" indent="-252413" algn="l" defTabSz="685800" rtl="0" eaLnBrk="1" latinLnBrk="0" hangingPunct="1">
              <a:spcBef>
                <a:spcPts val="450"/>
              </a:spcBef>
              <a:buClr>
                <a:schemeClr val="accent1">
                  <a:lumMod val="60000"/>
                  <a:lumOff val="40000"/>
                </a:schemeClr>
              </a:buClr>
              <a:buSzPct val="90000"/>
              <a:buFont typeface="Wingdings" pitchFamily="2" charset="2"/>
              <a:buChar char="S"/>
              <a:defRPr sz="1350" kern="1200">
                <a:solidFill>
                  <a:schemeClr val="tx1">
                    <a:lumMod val="65000"/>
                    <a:lumOff val="35000"/>
                  </a:schemeClr>
                </a:solidFill>
                <a:latin typeface="+mn-lt"/>
                <a:ea typeface="+mn-ea"/>
                <a:cs typeface="+mn-cs"/>
              </a:defRPr>
            </a:lvl4pPr>
            <a:lvl5pPr marL="1290638" indent="-261938" algn="l" defTabSz="685800" rtl="0" eaLnBrk="1" latinLnBrk="0" hangingPunct="1">
              <a:spcBef>
                <a:spcPts val="450"/>
              </a:spcBef>
              <a:buClr>
                <a:schemeClr val="accent1"/>
              </a:buClr>
              <a:buSzPct val="90000"/>
              <a:buFont typeface="Wingdings" pitchFamily="2" charset="2"/>
              <a:buChar char="S"/>
              <a:defRPr sz="1350" kern="1200">
                <a:solidFill>
                  <a:schemeClr val="tx1">
                    <a:lumMod val="65000"/>
                    <a:lumOff val="35000"/>
                  </a:schemeClr>
                </a:solidFill>
                <a:latin typeface="+mn-lt"/>
                <a:ea typeface="+mn-ea"/>
                <a:cs typeface="+mn-cs"/>
              </a:defRPr>
            </a:lvl5pPr>
            <a:lvl6pPr marL="1541860" indent="-258366" algn="l" defTabSz="685800" rtl="0" eaLnBrk="1" latinLnBrk="0" hangingPunct="1">
              <a:spcBef>
                <a:spcPct val="20000"/>
              </a:spcBef>
              <a:buClr>
                <a:schemeClr val="accent1">
                  <a:lumMod val="60000"/>
                  <a:lumOff val="40000"/>
                </a:schemeClr>
              </a:buClr>
              <a:buSzPct val="90000"/>
              <a:buFont typeface="Wingdings" pitchFamily="2" charset="2"/>
              <a:buChar char=""/>
              <a:defRPr lang="en-US" sz="1350" kern="1200" dirty="0" smtClean="0">
                <a:solidFill>
                  <a:schemeClr val="tx1">
                    <a:lumMod val="65000"/>
                    <a:lumOff val="35000"/>
                  </a:schemeClr>
                </a:solidFill>
                <a:latin typeface="+mn-lt"/>
                <a:ea typeface="+mn-ea"/>
                <a:cs typeface="+mn-cs"/>
              </a:defRPr>
            </a:lvl6pPr>
            <a:lvl7pPr marL="1799035" indent="-258366" algn="l" defTabSz="685800" rtl="0" eaLnBrk="1" latinLnBrk="0" hangingPunct="1">
              <a:spcBef>
                <a:spcPct val="20000"/>
              </a:spcBef>
              <a:buClr>
                <a:schemeClr val="accent1"/>
              </a:buClr>
              <a:buSzPct val="90000"/>
              <a:buFont typeface="Wingdings" pitchFamily="2" charset="2"/>
              <a:buChar char=""/>
              <a:defRPr lang="en-US" sz="1350" kern="1200" dirty="0" smtClean="0">
                <a:solidFill>
                  <a:schemeClr val="tx1">
                    <a:lumMod val="65000"/>
                    <a:lumOff val="35000"/>
                  </a:schemeClr>
                </a:solidFill>
                <a:latin typeface="+mn-lt"/>
                <a:ea typeface="+mn-ea"/>
                <a:cs typeface="+mn-cs"/>
              </a:defRPr>
            </a:lvl7pPr>
            <a:lvl8pPr marL="2057400" indent="-258366" algn="l" defTabSz="685800" rtl="0" eaLnBrk="1" latinLnBrk="0" hangingPunct="1">
              <a:spcBef>
                <a:spcPct val="20000"/>
              </a:spcBef>
              <a:buClr>
                <a:schemeClr val="accent1">
                  <a:lumMod val="60000"/>
                  <a:lumOff val="40000"/>
                </a:schemeClr>
              </a:buClr>
              <a:buSzPct val="90000"/>
              <a:buFont typeface="Wingdings" pitchFamily="2" charset="2"/>
              <a:buChar char=""/>
              <a:defRPr lang="en-US" sz="1350" kern="1200" dirty="0" smtClean="0">
                <a:solidFill>
                  <a:schemeClr val="tx1">
                    <a:lumMod val="65000"/>
                    <a:lumOff val="35000"/>
                  </a:schemeClr>
                </a:solidFill>
                <a:latin typeface="+mn-lt"/>
                <a:ea typeface="+mn-ea"/>
                <a:cs typeface="+mn-cs"/>
              </a:defRPr>
            </a:lvl8pPr>
            <a:lvl9pPr marL="2315766" indent="-258366" algn="l" defTabSz="685800" rtl="0" eaLnBrk="1" latinLnBrk="0" hangingPunct="1">
              <a:spcBef>
                <a:spcPct val="20000"/>
              </a:spcBef>
              <a:buClr>
                <a:schemeClr val="accent1"/>
              </a:buClr>
              <a:buSzPct val="90000"/>
              <a:buFont typeface="Wingdings" pitchFamily="2" charset="2"/>
              <a:buChar char=""/>
              <a:defRPr lang="en-US" sz="1350" kern="1200" dirty="0">
                <a:solidFill>
                  <a:schemeClr val="tx1">
                    <a:lumMod val="65000"/>
                    <a:lumOff val="35000"/>
                  </a:schemeClr>
                </a:solidFill>
                <a:latin typeface="+mn-lt"/>
                <a:ea typeface="+mn-ea"/>
                <a:cs typeface="+mn-cs"/>
              </a:defRPr>
            </a:lvl9pPr>
          </a:lstStyle>
          <a:p>
            <a:pPr marL="0" indent="0">
              <a:buNone/>
            </a:pPr>
            <a:r>
              <a:rPr lang="en-US" sz="1400" b="1" dirty="0">
                <a:solidFill>
                  <a:schemeClr val="tx1"/>
                </a:solidFill>
                <a:latin typeface="Arial" panose="020B0604020202020204" pitchFamily="34" charset="0"/>
                <a:cs typeface="Arial" panose="020B0604020202020204" pitchFamily="34" charset="0"/>
              </a:rPr>
              <a:t>Neurocognitive Domain Impairment among persons with HIV (N=144)</a:t>
            </a:r>
            <a:endParaRPr lang="en-US" sz="1400" dirty="0">
              <a:solidFill>
                <a:schemeClr val="tx1"/>
              </a:solidFill>
              <a:latin typeface="Arial" panose="020B0604020202020204" pitchFamily="34" charset="0"/>
              <a:cs typeface="Arial" panose="020B0604020202020204" pitchFamily="34" charset="0"/>
            </a:endParaRPr>
          </a:p>
        </p:txBody>
      </p:sp>
      <p:graphicFrame>
        <p:nvGraphicFramePr>
          <p:cNvPr id="9" name="Chart 8">
            <a:extLst>
              <a:ext uri="{FF2B5EF4-FFF2-40B4-BE49-F238E27FC236}">
                <a16:creationId xmlns:a16="http://schemas.microsoft.com/office/drawing/2014/main" id="{D953AAAC-26DF-8448-9332-285224F624A0}"/>
              </a:ext>
            </a:extLst>
          </p:cNvPr>
          <p:cNvGraphicFramePr/>
          <p:nvPr>
            <p:extLst>
              <p:ext uri="{D42A27DB-BD31-4B8C-83A1-F6EECF244321}">
                <p14:modId xmlns:p14="http://schemas.microsoft.com/office/powerpoint/2010/main" val="2758264180"/>
              </p:ext>
            </p:extLst>
          </p:nvPr>
        </p:nvGraphicFramePr>
        <p:xfrm>
          <a:off x="2514600" y="1810584"/>
          <a:ext cx="4425769" cy="2790642"/>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FC306E7C-F041-A84A-874E-18B210E144A4}"/>
              </a:ext>
            </a:extLst>
          </p:cNvPr>
          <p:cNvSpPr/>
          <p:nvPr/>
        </p:nvSpPr>
        <p:spPr>
          <a:xfrm>
            <a:off x="1600200" y="4716212"/>
            <a:ext cx="6476999" cy="1169551"/>
          </a:xfrm>
          <a:prstGeom prst="rect">
            <a:avLst/>
          </a:prstGeom>
        </p:spPr>
        <p:txBody>
          <a:bodyPr wrap="square">
            <a:spAutoFit/>
          </a:bodyPr>
          <a:lstStyle/>
          <a:p>
            <a:pPr marL="600075" lvl="1" indent="-257175">
              <a:buFont typeface="Arial" panose="020B0604020202020204" pitchFamily="34" charset="0"/>
              <a:buChar char="•"/>
            </a:pPr>
            <a:r>
              <a:rPr lang="en-US" sz="1400" b="1" dirty="0">
                <a:latin typeface="Arial" panose="020B0604020202020204" pitchFamily="34" charset="0"/>
                <a:cs typeface="Arial" panose="020B0604020202020204" pitchFamily="34" charset="0"/>
              </a:rPr>
              <a:t>28% of cohort had global cognitive impairment (</a:t>
            </a:r>
            <a:r>
              <a:rPr lang="en-US" sz="1400" dirty="0">
                <a:latin typeface="Arial" panose="020B0604020202020204" pitchFamily="34" charset="0"/>
                <a:cs typeface="Arial" panose="020B0604020202020204" pitchFamily="34" charset="0"/>
              </a:rPr>
              <a:t>similar to reports from other LMIC)</a:t>
            </a:r>
            <a:endParaRPr lang="en-US" sz="1400" b="1" dirty="0">
              <a:latin typeface="Arial" panose="020B0604020202020204" pitchFamily="34" charset="0"/>
              <a:cs typeface="Arial" panose="020B0604020202020204" pitchFamily="34" charset="0"/>
            </a:endParaRPr>
          </a:p>
          <a:p>
            <a:pPr lvl="1"/>
            <a:endParaRPr lang="en-US" sz="1400" b="1" dirty="0">
              <a:latin typeface="Arial" panose="020B0604020202020204" pitchFamily="34" charset="0"/>
              <a:cs typeface="Arial" panose="020B0604020202020204" pitchFamily="34" charset="0"/>
            </a:endParaRPr>
          </a:p>
          <a:p>
            <a:pPr marL="600075" lvl="1" indent="-257175">
              <a:buFont typeface="Arial" panose="020B0604020202020204" pitchFamily="34" charset="0"/>
              <a:buChar char="•"/>
            </a:pPr>
            <a:r>
              <a:rPr lang="en-US" sz="1400" dirty="0">
                <a:latin typeface="Arial" panose="020B0604020202020204" pitchFamily="34" charset="0"/>
                <a:cs typeface="Arial" panose="020B0604020202020204" pitchFamily="34" charset="0"/>
              </a:rPr>
              <a:t>Prior </a:t>
            </a:r>
            <a:r>
              <a:rPr lang="en-US" sz="1400" b="1" dirty="0">
                <a:latin typeface="Arial" panose="020B0604020202020204" pitchFamily="34" charset="0"/>
                <a:cs typeface="Arial" panose="020B0604020202020204" pitchFamily="34" charset="0"/>
              </a:rPr>
              <a:t>HIV-related co-infection </a:t>
            </a:r>
            <a:r>
              <a:rPr lang="en-US" sz="1400" dirty="0">
                <a:latin typeface="Arial" panose="020B0604020202020204" pitchFamily="34" charset="0"/>
                <a:cs typeface="Arial" panose="020B0604020202020204" pitchFamily="34" charset="0"/>
              </a:rPr>
              <a:t>(either </a:t>
            </a:r>
            <a:r>
              <a:rPr lang="en-US" sz="1400" b="1" dirty="0">
                <a:latin typeface="Arial" panose="020B0604020202020204" pitchFamily="34" charset="0"/>
                <a:cs typeface="Arial" panose="020B0604020202020204" pitchFamily="34" charset="0"/>
              </a:rPr>
              <a:t>syphilis</a:t>
            </a:r>
            <a:r>
              <a:rPr lang="en-US" sz="1400" dirty="0">
                <a:latin typeface="Arial" panose="020B0604020202020204" pitchFamily="34" charset="0"/>
                <a:cs typeface="Arial" panose="020B0604020202020204" pitchFamily="34" charset="0"/>
              </a:rPr>
              <a:t> or </a:t>
            </a:r>
            <a:r>
              <a:rPr lang="en-US" sz="1400" b="1" dirty="0">
                <a:latin typeface="Arial" panose="020B0604020202020204" pitchFamily="34" charset="0"/>
                <a:cs typeface="Arial" panose="020B0604020202020204" pitchFamily="34" charset="0"/>
              </a:rPr>
              <a:t>tuberculosis)</a:t>
            </a:r>
            <a:r>
              <a:rPr lang="en-US" sz="1400" dirty="0">
                <a:latin typeface="Arial" panose="020B0604020202020204" pitchFamily="34" charset="0"/>
                <a:cs typeface="Arial" panose="020B0604020202020204" pitchFamily="34" charset="0"/>
              </a:rPr>
              <a:t> increased risk of NCI (OR 2.8; 95%CI 1.2, 6.4)</a:t>
            </a:r>
          </a:p>
        </p:txBody>
      </p:sp>
    </p:spTree>
    <p:extLst>
      <p:ext uri="{BB962C8B-B14F-4D97-AF65-F5344CB8AC3E}">
        <p14:creationId xmlns:p14="http://schemas.microsoft.com/office/powerpoint/2010/main" val="2635485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person, standing, posing&#10;&#10;Description automatically generated">
            <a:extLst>
              <a:ext uri="{FF2B5EF4-FFF2-40B4-BE49-F238E27FC236}">
                <a16:creationId xmlns:a16="http://schemas.microsoft.com/office/drawing/2014/main" id="{E9059602-DCF0-9F4E-9ADC-66A64BFFE0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4644" y="1077575"/>
            <a:ext cx="1219200" cy="1704975"/>
          </a:xfrm>
          <a:prstGeom prst="rect">
            <a:avLst/>
          </a:prstGeom>
        </p:spPr>
      </p:pic>
      <p:pic>
        <p:nvPicPr>
          <p:cNvPr id="8" name="Picture 7" descr="A person smiling for the camera&#10;&#10;Description automatically generated with medium confidence">
            <a:extLst>
              <a:ext uri="{FF2B5EF4-FFF2-40B4-BE49-F238E27FC236}">
                <a16:creationId xmlns:a16="http://schemas.microsoft.com/office/drawing/2014/main" id="{6F8CBCE4-B4C0-B840-A26E-533A9FC345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881" y="1099006"/>
            <a:ext cx="1276502" cy="1662113"/>
          </a:xfrm>
          <a:prstGeom prst="rect">
            <a:avLst/>
          </a:prstGeom>
        </p:spPr>
      </p:pic>
      <p:sp>
        <p:nvSpPr>
          <p:cNvPr id="9" name="TextBox 8">
            <a:extLst>
              <a:ext uri="{FF2B5EF4-FFF2-40B4-BE49-F238E27FC236}">
                <a16:creationId xmlns:a16="http://schemas.microsoft.com/office/drawing/2014/main" id="{4288FF2E-A214-984B-9EDE-AAB39B021162}"/>
              </a:ext>
            </a:extLst>
          </p:cNvPr>
          <p:cNvSpPr txBox="1"/>
          <p:nvPr/>
        </p:nvSpPr>
        <p:spPr>
          <a:xfrm>
            <a:off x="6278755" y="2782551"/>
            <a:ext cx="2791778" cy="523220"/>
          </a:xfrm>
          <a:prstGeom prst="rect">
            <a:avLst/>
          </a:prstGeom>
          <a:noFill/>
        </p:spPr>
        <p:txBody>
          <a:bodyPr wrap="square" rtlCol="0">
            <a:spAutoFit/>
          </a:bodyPr>
          <a:lstStyle/>
          <a:p>
            <a:r>
              <a:rPr lang="en-US" sz="1400" dirty="0"/>
              <a:t>Dr. Garcia            Dr. </a:t>
            </a:r>
            <a:r>
              <a:rPr lang="en-US" sz="1400" dirty="0" err="1"/>
              <a:t>Lanata</a:t>
            </a:r>
            <a:endParaRPr lang="en-US" sz="1400" dirty="0"/>
          </a:p>
          <a:p>
            <a:r>
              <a:rPr lang="en-US" sz="1400" dirty="0"/>
              <a:t>UPCH                    UCSF</a:t>
            </a:r>
          </a:p>
        </p:txBody>
      </p:sp>
      <p:pic>
        <p:nvPicPr>
          <p:cNvPr id="10" name="Picture 9" descr="A person wearing glasses&#10;&#10;Description automatically generated with medium confidence">
            <a:extLst>
              <a:ext uri="{FF2B5EF4-FFF2-40B4-BE49-F238E27FC236}">
                <a16:creationId xmlns:a16="http://schemas.microsoft.com/office/drawing/2014/main" id="{007087F0-615D-7A4D-B993-752873A114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4956" y="3464976"/>
            <a:ext cx="1298607" cy="1233350"/>
          </a:xfrm>
          <a:prstGeom prst="rect">
            <a:avLst/>
          </a:prstGeom>
        </p:spPr>
      </p:pic>
      <p:sp>
        <p:nvSpPr>
          <p:cNvPr id="11" name="TextBox 10">
            <a:extLst>
              <a:ext uri="{FF2B5EF4-FFF2-40B4-BE49-F238E27FC236}">
                <a16:creationId xmlns:a16="http://schemas.microsoft.com/office/drawing/2014/main" id="{C71242FE-DD70-F044-8F86-DEE765856D24}"/>
              </a:ext>
            </a:extLst>
          </p:cNvPr>
          <p:cNvSpPr txBox="1"/>
          <p:nvPr/>
        </p:nvSpPr>
        <p:spPr>
          <a:xfrm>
            <a:off x="6730003" y="4857531"/>
            <a:ext cx="2166535" cy="307777"/>
          </a:xfrm>
          <a:prstGeom prst="rect">
            <a:avLst/>
          </a:prstGeom>
          <a:noFill/>
        </p:spPr>
        <p:txBody>
          <a:bodyPr wrap="square" rtlCol="0">
            <a:spAutoFit/>
          </a:bodyPr>
          <a:lstStyle/>
          <a:p>
            <a:r>
              <a:rPr lang="en-US" sz="1400" dirty="0"/>
              <a:t>Dr. Marcela Gil-Zacarias</a:t>
            </a:r>
          </a:p>
        </p:txBody>
      </p:sp>
      <p:pic>
        <p:nvPicPr>
          <p:cNvPr id="13" name="Content Placeholder 7" descr="Text&#10;&#10;Description automatically generated">
            <a:extLst>
              <a:ext uri="{FF2B5EF4-FFF2-40B4-BE49-F238E27FC236}">
                <a16:creationId xmlns:a16="http://schemas.microsoft.com/office/drawing/2014/main" id="{98046706-CBE1-FA42-85B0-A4ACCEF88FBA}"/>
              </a:ext>
            </a:extLst>
          </p:cNvPr>
          <p:cNvPicPr>
            <a:picLocks noGrp="1" noChangeAspect="1"/>
          </p:cNvPicPr>
          <p:nvPr>
            <p:ph idx="1"/>
          </p:nvPr>
        </p:nvPicPr>
        <p:blipFill>
          <a:blip r:embed="rId5">
            <a:extLst>
              <a:ext uri="{28A0092B-C50C-407E-A947-70E740481C1C}">
                <a14:useLocalDpi xmlns:a14="http://schemas.microsoft.com/office/drawing/2010/main"/>
              </a:ext>
            </a:extLst>
          </a:blip>
          <a:stretch>
            <a:fillRect/>
          </a:stretch>
        </p:blipFill>
        <p:spPr>
          <a:xfrm>
            <a:off x="250156" y="304800"/>
            <a:ext cx="6007100" cy="2324100"/>
          </a:xfrm>
        </p:spPr>
      </p:pic>
      <p:sp>
        <p:nvSpPr>
          <p:cNvPr id="14" name="TextBox 13">
            <a:extLst>
              <a:ext uri="{FF2B5EF4-FFF2-40B4-BE49-F238E27FC236}">
                <a16:creationId xmlns:a16="http://schemas.microsoft.com/office/drawing/2014/main" id="{6BC5567E-6B82-0642-B65D-AAFFF1FEF856}"/>
              </a:ext>
            </a:extLst>
          </p:cNvPr>
          <p:cNvSpPr txBox="1"/>
          <p:nvPr/>
        </p:nvSpPr>
        <p:spPr>
          <a:xfrm>
            <a:off x="381000" y="2971800"/>
            <a:ext cx="5562600" cy="3139321"/>
          </a:xfrm>
          <a:prstGeom prst="rect">
            <a:avLst/>
          </a:prstGeom>
          <a:noFill/>
        </p:spPr>
        <p:txBody>
          <a:bodyPr wrap="square" rtlCol="0">
            <a:spAutoFit/>
          </a:bodyPr>
          <a:lstStyle/>
          <a:p>
            <a:r>
              <a:rPr lang="en-US" u="sng" dirty="0"/>
              <a:t>Future Directions:</a:t>
            </a:r>
            <a:endParaRPr lang="en-US" dirty="0"/>
          </a:p>
          <a:p>
            <a:pPr marL="285750" indent="-285750">
              <a:buFont typeface="Arial" panose="020B0604020202020204" pitchFamily="34" charset="0"/>
              <a:buChar char="•"/>
            </a:pPr>
            <a:r>
              <a:rPr lang="en-US" b="1" dirty="0"/>
              <a:t>Applied for K23 </a:t>
            </a:r>
            <a:r>
              <a:rPr lang="en-US" dirty="0"/>
              <a:t>to National Institute of Mental Health (NIMH) using preliminary data from </a:t>
            </a:r>
            <a:r>
              <a:rPr lang="en-US" dirty="0" err="1"/>
              <a:t>GloCal</a:t>
            </a:r>
            <a:r>
              <a:rPr lang="en-US" dirty="0"/>
              <a:t> fellowship study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Provides 75% research time for 4 years; $50,000 per year of research funding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Submitted Jan 7, 2022 – awaiting response</a:t>
            </a:r>
          </a:p>
          <a:p>
            <a:endParaRPr lang="en-US" dirty="0"/>
          </a:p>
          <a:p>
            <a:r>
              <a:rPr lang="en-US" dirty="0"/>
              <a:t> </a:t>
            </a:r>
          </a:p>
        </p:txBody>
      </p:sp>
    </p:spTree>
    <p:extLst>
      <p:ext uri="{BB962C8B-B14F-4D97-AF65-F5344CB8AC3E}">
        <p14:creationId xmlns:p14="http://schemas.microsoft.com/office/powerpoint/2010/main" val="784598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23EBAF2-7305-BC42-A514-7B406DED6CDA}"/>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tretch/>
        </p:blipFill>
        <p:spPr>
          <a:xfrm>
            <a:off x="4451648" y="2133600"/>
            <a:ext cx="4218740" cy="3394767"/>
          </a:xfrm>
          <a:prstGeom prst="rect">
            <a:avLst/>
          </a:prstGeom>
        </p:spPr>
      </p:pic>
      <p:pic>
        <p:nvPicPr>
          <p:cNvPr id="8" name="Picture 7">
            <a:extLst>
              <a:ext uri="{FF2B5EF4-FFF2-40B4-BE49-F238E27FC236}">
                <a16:creationId xmlns:a16="http://schemas.microsoft.com/office/drawing/2014/main" id="{1823E48E-8653-B040-BEB9-5A7E57DD26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2296992"/>
            <a:ext cx="2915955" cy="3648417"/>
          </a:xfrm>
          <a:prstGeom prst="rect">
            <a:avLst/>
          </a:prstGeom>
        </p:spPr>
      </p:pic>
      <p:sp>
        <p:nvSpPr>
          <p:cNvPr id="7" name="TextBox 6">
            <a:extLst>
              <a:ext uri="{FF2B5EF4-FFF2-40B4-BE49-F238E27FC236}">
                <a16:creationId xmlns:a16="http://schemas.microsoft.com/office/drawing/2014/main" id="{9A34B220-EC4E-D94D-9CFA-24DBFC51EBBE}"/>
              </a:ext>
            </a:extLst>
          </p:cNvPr>
          <p:cNvSpPr txBox="1"/>
          <p:nvPr/>
        </p:nvSpPr>
        <p:spPr>
          <a:xfrm>
            <a:off x="304800" y="1066800"/>
            <a:ext cx="7003740" cy="923330"/>
          </a:xfrm>
          <a:prstGeom prst="rect">
            <a:avLst/>
          </a:prstGeom>
          <a:noFill/>
        </p:spPr>
        <p:txBody>
          <a:bodyPr wrap="square">
            <a:spAutoFit/>
          </a:bodyPr>
          <a:lstStyle/>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Last patient enrolled into the study on March 14, 2020</a:t>
            </a:r>
          </a:p>
          <a:p>
            <a:pPr marL="214313" indent="-214313">
              <a:buFont typeface="Arial" panose="020B0604020202020204" pitchFamily="34" charset="0"/>
              <a:buChar char="•"/>
            </a:pPr>
            <a:r>
              <a:rPr lang="en-US" b="1" dirty="0">
                <a:latin typeface="Arial" panose="020B0604020202020204" pitchFamily="34" charset="0"/>
                <a:cs typeface="Arial" panose="020B0604020202020204" pitchFamily="34" charset="0"/>
              </a:rPr>
              <a:t>Peru implemented a nationwide lock-down and quarantine on March 16, 2020</a:t>
            </a:r>
          </a:p>
        </p:txBody>
      </p:sp>
      <p:sp>
        <p:nvSpPr>
          <p:cNvPr id="5" name="TextBox 4">
            <a:extLst>
              <a:ext uri="{FF2B5EF4-FFF2-40B4-BE49-F238E27FC236}">
                <a16:creationId xmlns:a16="http://schemas.microsoft.com/office/drawing/2014/main" id="{4479C2BB-E84D-4448-9816-03951ADC3782}"/>
              </a:ext>
            </a:extLst>
          </p:cNvPr>
          <p:cNvSpPr txBox="1"/>
          <p:nvPr/>
        </p:nvSpPr>
        <p:spPr>
          <a:xfrm>
            <a:off x="524022" y="435537"/>
            <a:ext cx="8136988" cy="477054"/>
          </a:xfrm>
          <a:prstGeom prst="rect">
            <a:avLst/>
          </a:prstGeom>
          <a:noFill/>
        </p:spPr>
        <p:txBody>
          <a:bodyPr wrap="square" rtlCol="0">
            <a:spAutoFit/>
          </a:bodyPr>
          <a:lstStyle/>
          <a:p>
            <a:r>
              <a:rPr lang="en-US" sz="2500" b="1" dirty="0"/>
              <a:t>Impact of COVID-19 in Peru</a:t>
            </a:r>
          </a:p>
        </p:txBody>
      </p:sp>
    </p:spTree>
    <p:extLst>
      <p:ext uri="{BB962C8B-B14F-4D97-AF65-F5344CB8AC3E}">
        <p14:creationId xmlns:p14="http://schemas.microsoft.com/office/powerpoint/2010/main" val="613401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E48A80-023F-2F4D-93E5-5DEFADB7721F}"/>
              </a:ext>
            </a:extLst>
          </p:cNvPr>
          <p:cNvPicPr>
            <a:picLocks noChangeAspect="1"/>
          </p:cNvPicPr>
          <p:nvPr/>
        </p:nvPicPr>
        <p:blipFill>
          <a:blip r:embed="rId2"/>
          <a:stretch>
            <a:fillRect/>
          </a:stretch>
        </p:blipFill>
        <p:spPr>
          <a:xfrm>
            <a:off x="648313" y="1067284"/>
            <a:ext cx="1399028" cy="957004"/>
          </a:xfrm>
          <a:prstGeom prst="rect">
            <a:avLst/>
          </a:prstGeom>
        </p:spPr>
      </p:pic>
      <p:pic>
        <p:nvPicPr>
          <p:cNvPr id="5" name="Picture 4">
            <a:extLst>
              <a:ext uri="{FF2B5EF4-FFF2-40B4-BE49-F238E27FC236}">
                <a16:creationId xmlns:a16="http://schemas.microsoft.com/office/drawing/2014/main" id="{EFC02149-8D96-9440-8557-704F7C8DB4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47" y="3303708"/>
            <a:ext cx="1646815" cy="71839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A4C6529A-0AFD-0444-9F67-906EDF467E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521" y="2068699"/>
            <a:ext cx="1399028" cy="1143047"/>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3D2BDA6F-0603-8C4A-8329-8CF62BFAB5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17962" y="2039880"/>
            <a:ext cx="1195655" cy="1185228"/>
          </a:xfrm>
          <a:prstGeom prst="rect">
            <a:avLst/>
          </a:prstGeom>
        </p:spPr>
      </p:pic>
      <p:pic>
        <p:nvPicPr>
          <p:cNvPr id="13" name="Picture 12" descr="A person smiling for the camera&#10;&#10;Description automatically generated with medium confidence">
            <a:extLst>
              <a:ext uri="{FF2B5EF4-FFF2-40B4-BE49-F238E27FC236}">
                <a16:creationId xmlns:a16="http://schemas.microsoft.com/office/drawing/2014/main" id="{B70CCE7B-5CED-9E40-AFA6-C3009B10C0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4669" y="3886200"/>
            <a:ext cx="1062239" cy="1383125"/>
          </a:xfrm>
          <a:prstGeom prst="rect">
            <a:avLst/>
          </a:prstGeom>
        </p:spPr>
      </p:pic>
      <p:pic>
        <p:nvPicPr>
          <p:cNvPr id="15" name="Picture 14" descr="A screenshot of a computer&#10;&#10;Description automatically generated with medium confidence">
            <a:extLst>
              <a:ext uri="{FF2B5EF4-FFF2-40B4-BE49-F238E27FC236}">
                <a16:creationId xmlns:a16="http://schemas.microsoft.com/office/drawing/2014/main" id="{E13A64A6-3192-B545-97AA-77A3811E61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00401" y="1342858"/>
            <a:ext cx="5562600" cy="1451682"/>
          </a:xfrm>
          <a:prstGeom prst="rect">
            <a:avLst/>
          </a:prstGeom>
        </p:spPr>
      </p:pic>
      <p:pic>
        <p:nvPicPr>
          <p:cNvPr id="17" name="Picture 16" descr="Text&#10;&#10;Description automatically generated">
            <a:extLst>
              <a:ext uri="{FF2B5EF4-FFF2-40B4-BE49-F238E27FC236}">
                <a16:creationId xmlns:a16="http://schemas.microsoft.com/office/drawing/2014/main" id="{9AB8D723-2EFA-F84E-AB9E-4DD935A5FD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42243" y="3751353"/>
            <a:ext cx="5420758" cy="1850060"/>
          </a:xfrm>
          <a:prstGeom prst="rect">
            <a:avLst/>
          </a:prstGeom>
        </p:spPr>
      </p:pic>
      <p:sp>
        <p:nvSpPr>
          <p:cNvPr id="18" name="TextBox 17">
            <a:extLst>
              <a:ext uri="{FF2B5EF4-FFF2-40B4-BE49-F238E27FC236}">
                <a16:creationId xmlns:a16="http://schemas.microsoft.com/office/drawing/2014/main" id="{17D0409F-E0F0-1046-843C-712419E07477}"/>
              </a:ext>
            </a:extLst>
          </p:cNvPr>
          <p:cNvSpPr txBox="1"/>
          <p:nvPr/>
        </p:nvSpPr>
        <p:spPr>
          <a:xfrm>
            <a:off x="1595549" y="3252568"/>
            <a:ext cx="1482439" cy="276999"/>
          </a:xfrm>
          <a:prstGeom prst="rect">
            <a:avLst/>
          </a:prstGeom>
          <a:noFill/>
        </p:spPr>
        <p:txBody>
          <a:bodyPr wrap="square" rtlCol="0">
            <a:spAutoFit/>
          </a:bodyPr>
          <a:lstStyle/>
          <a:p>
            <a:r>
              <a:rPr lang="en-US" sz="1200" dirty="0"/>
              <a:t>Dr. Diego Cabrera</a:t>
            </a:r>
          </a:p>
        </p:txBody>
      </p:sp>
      <p:sp>
        <p:nvSpPr>
          <p:cNvPr id="19" name="TextBox 18">
            <a:extLst>
              <a:ext uri="{FF2B5EF4-FFF2-40B4-BE49-F238E27FC236}">
                <a16:creationId xmlns:a16="http://schemas.microsoft.com/office/drawing/2014/main" id="{83F369F8-0360-5645-95BB-751AFF0FC4CA}"/>
              </a:ext>
            </a:extLst>
          </p:cNvPr>
          <p:cNvSpPr txBox="1"/>
          <p:nvPr/>
        </p:nvSpPr>
        <p:spPr>
          <a:xfrm>
            <a:off x="1744925" y="5294856"/>
            <a:ext cx="1062240" cy="461665"/>
          </a:xfrm>
          <a:prstGeom prst="rect">
            <a:avLst/>
          </a:prstGeom>
          <a:noFill/>
        </p:spPr>
        <p:txBody>
          <a:bodyPr wrap="square" rtlCol="0">
            <a:spAutoFit/>
          </a:bodyPr>
          <a:lstStyle/>
          <a:p>
            <a:r>
              <a:rPr lang="en-US" sz="1200" dirty="0"/>
              <a:t>Dr. Patricia </a:t>
            </a:r>
          </a:p>
          <a:p>
            <a:r>
              <a:rPr lang="en-US" sz="1200" dirty="0"/>
              <a:t>Garcia</a:t>
            </a:r>
          </a:p>
        </p:txBody>
      </p:sp>
      <p:sp>
        <p:nvSpPr>
          <p:cNvPr id="20" name="TextBox 19">
            <a:extLst>
              <a:ext uri="{FF2B5EF4-FFF2-40B4-BE49-F238E27FC236}">
                <a16:creationId xmlns:a16="http://schemas.microsoft.com/office/drawing/2014/main" id="{4B3F46B6-B60C-9845-92E7-6B785F23B187}"/>
              </a:ext>
            </a:extLst>
          </p:cNvPr>
          <p:cNvSpPr txBox="1"/>
          <p:nvPr/>
        </p:nvSpPr>
        <p:spPr>
          <a:xfrm>
            <a:off x="503506" y="324512"/>
            <a:ext cx="8136988" cy="477054"/>
          </a:xfrm>
          <a:prstGeom prst="rect">
            <a:avLst/>
          </a:prstGeom>
          <a:noFill/>
        </p:spPr>
        <p:txBody>
          <a:bodyPr wrap="square" rtlCol="0">
            <a:spAutoFit/>
          </a:bodyPr>
          <a:lstStyle/>
          <a:p>
            <a:r>
              <a:rPr lang="en-US" sz="2500" b="1" dirty="0"/>
              <a:t>Impact of COVID-19 on people with HIV in Peru</a:t>
            </a:r>
          </a:p>
        </p:txBody>
      </p:sp>
    </p:spTree>
    <p:extLst>
      <p:ext uri="{BB962C8B-B14F-4D97-AF65-F5344CB8AC3E}">
        <p14:creationId xmlns:p14="http://schemas.microsoft.com/office/powerpoint/2010/main" val="347804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F515E-1B76-8C42-95C9-E6CE02374A5E}"/>
              </a:ext>
            </a:extLst>
          </p:cNvPr>
          <p:cNvSpPr>
            <a:spLocks noGrp="1"/>
          </p:cNvSpPr>
          <p:nvPr>
            <p:ph type="title"/>
          </p:nvPr>
        </p:nvSpPr>
        <p:spPr>
          <a:xfrm>
            <a:off x="1059180" y="381000"/>
            <a:ext cx="7025640" cy="545306"/>
          </a:xfrm>
        </p:spPr>
        <p:txBody>
          <a:bodyPr>
            <a:noAutofit/>
          </a:bodyPr>
          <a:lstStyle/>
          <a:p>
            <a:pPr algn="ctr"/>
            <a:r>
              <a:rPr lang="es-ES_tradnl" sz="2200" dirty="0">
                <a:solidFill>
                  <a:schemeClr val="tx1">
                    <a:lumMod val="50000"/>
                  </a:schemeClr>
                </a:solidFill>
                <a:latin typeface="Arial" panose="020B0604020202020204" pitchFamily="34" charset="0"/>
                <a:cs typeface="Arial" panose="020B0604020202020204" pitchFamily="34" charset="0"/>
              </a:rPr>
              <a:t>COVID socioeconomic &amp; health impact </a:t>
            </a:r>
            <a:r>
              <a:rPr lang="es-ES_tradnl" sz="2200" dirty="0" err="1">
                <a:solidFill>
                  <a:schemeClr val="tx1">
                    <a:lumMod val="50000"/>
                  </a:schemeClr>
                </a:solidFill>
                <a:latin typeface="Arial" panose="020B0604020202020204" pitchFamily="34" charset="0"/>
                <a:cs typeface="Arial" panose="020B0604020202020204" pitchFamily="34" charset="0"/>
              </a:rPr>
              <a:t>on</a:t>
            </a:r>
            <a:r>
              <a:rPr lang="es-ES_tradnl" sz="2200" dirty="0">
                <a:solidFill>
                  <a:schemeClr val="tx1">
                    <a:lumMod val="50000"/>
                  </a:schemeClr>
                </a:solidFill>
                <a:latin typeface="Arial" panose="020B0604020202020204" pitchFamily="34" charset="0"/>
                <a:cs typeface="Arial" panose="020B0604020202020204" pitchFamily="34" charset="0"/>
              </a:rPr>
              <a:t> persons with HIV in Lima, Peru </a:t>
            </a:r>
            <a:r>
              <a:rPr lang="es-ES_tradnl" sz="2200" dirty="0">
                <a:solidFill>
                  <a:srgbClr val="FF0000"/>
                </a:solidFill>
                <a:latin typeface="Arial" panose="020B0604020202020204" pitchFamily="34" charset="0"/>
                <a:cs typeface="Arial" panose="020B0604020202020204" pitchFamily="34" charset="0"/>
              </a:rPr>
              <a:t>(</a:t>
            </a:r>
            <a:r>
              <a:rPr lang="es-ES_tradnl" sz="2200" dirty="0" err="1">
                <a:solidFill>
                  <a:srgbClr val="FF0000"/>
                </a:solidFill>
                <a:latin typeface="Arial" panose="020B0604020202020204" pitchFamily="34" charset="0"/>
                <a:cs typeface="Arial" panose="020B0604020202020204" pitchFamily="34" charset="0"/>
              </a:rPr>
              <a:t>July-Aug</a:t>
            </a:r>
            <a:r>
              <a:rPr lang="es-ES_tradnl" sz="2200" dirty="0">
                <a:solidFill>
                  <a:srgbClr val="FF0000"/>
                </a:solidFill>
                <a:latin typeface="Arial" panose="020B0604020202020204" pitchFamily="34" charset="0"/>
                <a:cs typeface="Arial" panose="020B0604020202020204" pitchFamily="34" charset="0"/>
              </a:rPr>
              <a:t> 2020)</a:t>
            </a:r>
            <a:endParaRPr lang="en-US" sz="2200" dirty="0"/>
          </a:p>
        </p:txBody>
      </p:sp>
      <p:sp>
        <p:nvSpPr>
          <p:cNvPr id="7" name="TextBox 6">
            <a:extLst>
              <a:ext uri="{FF2B5EF4-FFF2-40B4-BE49-F238E27FC236}">
                <a16:creationId xmlns:a16="http://schemas.microsoft.com/office/drawing/2014/main" id="{9D49628A-C37E-B04B-8B97-FB72389C66E4}"/>
              </a:ext>
            </a:extLst>
          </p:cNvPr>
          <p:cNvSpPr txBox="1"/>
          <p:nvPr/>
        </p:nvSpPr>
        <p:spPr>
          <a:xfrm>
            <a:off x="703659" y="2971800"/>
            <a:ext cx="7736681" cy="3139321"/>
          </a:xfrm>
          <a:prstGeom prst="rect">
            <a:avLst/>
          </a:prstGeom>
          <a:noFill/>
        </p:spPr>
        <p:txBody>
          <a:bodyPr wrap="square" rtlCol="0">
            <a:spAutoFit/>
          </a:bodyPr>
          <a:lstStyle/>
          <a:p>
            <a:pPr marL="342900" indent="-242888" algn="just">
              <a:buSzPts val="1500"/>
              <a:buFont typeface="Roboto"/>
              <a:buChar char="●"/>
            </a:pPr>
            <a:r>
              <a:rPr lang="en-US" sz="2200" b="1" dirty="0">
                <a:latin typeface="Arial" panose="020B0604020202020204" pitchFamily="34" charset="0"/>
                <a:ea typeface="Roboto"/>
                <a:cs typeface="Arial" panose="020B0604020202020204" pitchFamily="34" charset="0"/>
                <a:sym typeface="Roboto"/>
              </a:rPr>
              <a:t>52% </a:t>
            </a:r>
            <a:r>
              <a:rPr lang="en-US" sz="2200" dirty="0">
                <a:latin typeface="Arial" panose="020B0604020202020204" pitchFamily="34" charset="0"/>
                <a:ea typeface="Roboto"/>
                <a:cs typeface="Arial" panose="020B0604020202020204" pitchFamily="34" charset="0"/>
                <a:sym typeface="Roboto"/>
              </a:rPr>
              <a:t>of PWH </a:t>
            </a:r>
            <a:r>
              <a:rPr lang="en-US" sz="2200" b="1" dirty="0">
                <a:latin typeface="Arial" panose="020B0604020202020204" pitchFamily="34" charset="0"/>
                <a:ea typeface="Roboto"/>
                <a:cs typeface="Arial" panose="020B0604020202020204" pitchFamily="34" charset="0"/>
                <a:sym typeface="Roboto"/>
              </a:rPr>
              <a:t>lost their jobs </a:t>
            </a:r>
            <a:r>
              <a:rPr lang="en-US" sz="2200" dirty="0">
                <a:latin typeface="Arial" panose="020B0604020202020204" pitchFamily="34" charset="0"/>
                <a:ea typeface="Roboto"/>
                <a:cs typeface="Arial" panose="020B0604020202020204" pitchFamily="34" charset="0"/>
                <a:sym typeface="Roboto"/>
              </a:rPr>
              <a:t>(Men: 46%, Women: 63%, p = 0.003)</a:t>
            </a:r>
          </a:p>
          <a:p>
            <a:pPr marL="342900" indent="-242888" algn="just">
              <a:buSzPts val="1500"/>
              <a:buFont typeface="Roboto"/>
              <a:buChar char="●"/>
            </a:pPr>
            <a:r>
              <a:rPr lang="en-US" sz="2200" dirty="0">
                <a:latin typeface="Arial" panose="020B0604020202020204" pitchFamily="34" charset="0"/>
                <a:ea typeface="Roboto"/>
                <a:cs typeface="Arial" panose="020B0604020202020204" pitchFamily="34" charset="0"/>
                <a:sym typeface="Roboto"/>
              </a:rPr>
              <a:t>Of those who were employed prior to pandemic:</a:t>
            </a:r>
          </a:p>
          <a:p>
            <a:pPr marL="685800" lvl="1" indent="-242888" algn="just">
              <a:buSzPts val="1500"/>
              <a:buFont typeface="Roboto"/>
              <a:buChar char="○"/>
            </a:pPr>
            <a:r>
              <a:rPr lang="en-US" sz="2200" b="1" dirty="0">
                <a:latin typeface="Arial" panose="020B0604020202020204" pitchFamily="34" charset="0"/>
                <a:ea typeface="Roboto"/>
                <a:cs typeface="Arial" panose="020B0604020202020204" pitchFamily="34" charset="0"/>
                <a:sym typeface="Roboto"/>
              </a:rPr>
              <a:t>37% </a:t>
            </a:r>
            <a:r>
              <a:rPr lang="en-US" sz="2200" dirty="0">
                <a:latin typeface="Arial" panose="020B0604020202020204" pitchFamily="34" charset="0"/>
                <a:ea typeface="Roboto"/>
                <a:cs typeface="Arial" panose="020B0604020202020204" pitchFamily="34" charset="0"/>
                <a:sym typeface="Roboto"/>
              </a:rPr>
              <a:t>→ had to continue to work and expose themselves to the public</a:t>
            </a:r>
          </a:p>
          <a:p>
            <a:pPr marL="228600" indent="-242888" algn="just">
              <a:buSzPts val="1500"/>
              <a:buFont typeface="Roboto"/>
              <a:buChar char="○"/>
            </a:pPr>
            <a:r>
              <a:rPr lang="en-US" sz="2200" dirty="0">
                <a:latin typeface="Arial" panose="020B0604020202020204" pitchFamily="34" charset="0"/>
                <a:ea typeface="Roboto"/>
                <a:cs typeface="Arial" panose="020B0604020202020204" pitchFamily="34" charset="0"/>
                <a:sym typeface="Roboto"/>
              </a:rPr>
              <a:t>Increase in </a:t>
            </a:r>
            <a:r>
              <a:rPr lang="en-US" sz="2200" b="1" dirty="0">
                <a:latin typeface="Arial" panose="020B0604020202020204" pitchFamily="34" charset="0"/>
                <a:ea typeface="Roboto"/>
                <a:cs typeface="Arial" panose="020B0604020202020204" pitchFamily="34" charset="0"/>
                <a:sym typeface="Roboto"/>
              </a:rPr>
              <a:t>anxiety</a:t>
            </a:r>
            <a:r>
              <a:rPr lang="en-US" sz="2200" dirty="0">
                <a:latin typeface="Arial" panose="020B0604020202020204" pitchFamily="34" charset="0"/>
                <a:ea typeface="Roboto"/>
                <a:cs typeface="Arial" panose="020B0604020202020204" pitchFamily="34" charset="0"/>
                <a:sym typeface="Roboto"/>
              </a:rPr>
              <a:t> (64%),</a:t>
            </a:r>
            <a:r>
              <a:rPr lang="en-US" sz="2200" b="1" dirty="0">
                <a:latin typeface="Arial" panose="020B0604020202020204" pitchFamily="34" charset="0"/>
                <a:ea typeface="Roboto"/>
                <a:cs typeface="Arial" panose="020B0604020202020204" pitchFamily="34" charset="0"/>
                <a:sym typeface="Roboto"/>
              </a:rPr>
              <a:t> stress </a:t>
            </a:r>
            <a:r>
              <a:rPr lang="en-US" sz="2200" dirty="0">
                <a:latin typeface="Arial" panose="020B0604020202020204" pitchFamily="34" charset="0"/>
                <a:ea typeface="Roboto"/>
                <a:cs typeface="Arial" panose="020B0604020202020204" pitchFamily="34" charset="0"/>
                <a:sym typeface="Roboto"/>
              </a:rPr>
              <a:t>(77%)</a:t>
            </a:r>
          </a:p>
          <a:p>
            <a:pPr marL="228600" indent="-242888" algn="just">
              <a:buSzPts val="1500"/>
              <a:buFont typeface="Roboto"/>
              <a:buChar char="○"/>
            </a:pPr>
            <a:endParaRPr lang="en-US" sz="2200" dirty="0">
              <a:latin typeface="Arial" panose="020B0604020202020204" pitchFamily="34" charset="0"/>
              <a:ea typeface="Roboto"/>
              <a:cs typeface="Arial" panose="020B0604020202020204" pitchFamily="34" charset="0"/>
              <a:sym typeface="Roboto"/>
            </a:endParaRPr>
          </a:p>
          <a:p>
            <a:pPr marL="228600" indent="-242888" algn="just">
              <a:buSzPts val="1500"/>
              <a:buFont typeface="Roboto"/>
              <a:buChar char="○"/>
            </a:pPr>
            <a:r>
              <a:rPr lang="en-US" sz="2200" b="1" dirty="0">
                <a:latin typeface="Arial" panose="020B0604020202020204" pitchFamily="34" charset="0"/>
                <a:ea typeface="Roboto"/>
                <a:cs typeface="Arial" panose="020B0604020202020204" pitchFamily="34" charset="0"/>
                <a:sym typeface="Roboto"/>
              </a:rPr>
              <a:t>Presented findings during Peru CDC webinar in 2020.</a:t>
            </a:r>
          </a:p>
          <a:p>
            <a:endParaRPr lang="en-US" sz="2200" dirty="0">
              <a:latin typeface="Arial" panose="020B0604020202020204" pitchFamily="34" charset="0"/>
              <a:cs typeface="Arial" panose="020B0604020202020204" pitchFamily="34" charset="0"/>
            </a:endParaRPr>
          </a:p>
        </p:txBody>
      </p:sp>
      <p:pic>
        <p:nvPicPr>
          <p:cNvPr id="15" name="Picture 14" descr="Text&#10;&#10;Description automatically generated">
            <a:extLst>
              <a:ext uri="{FF2B5EF4-FFF2-40B4-BE49-F238E27FC236}">
                <a16:creationId xmlns:a16="http://schemas.microsoft.com/office/drawing/2014/main" id="{F4B7EE34-E733-9348-8548-03179E8BDB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975805"/>
            <a:ext cx="5420758" cy="1850060"/>
          </a:xfrm>
          <a:prstGeom prst="rect">
            <a:avLst/>
          </a:prstGeom>
        </p:spPr>
      </p:pic>
    </p:spTree>
    <p:extLst>
      <p:ext uri="{BB962C8B-B14F-4D97-AF65-F5344CB8AC3E}">
        <p14:creationId xmlns:p14="http://schemas.microsoft.com/office/powerpoint/2010/main" val="333288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6DB55AF8-8870-784A-9F22-236C1E9E45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74225"/>
            <a:ext cx="6961706" cy="4146604"/>
          </a:xfrm>
          <a:prstGeom prst="rect">
            <a:avLst/>
          </a:prstGeom>
        </p:spPr>
      </p:pic>
      <p:pic>
        <p:nvPicPr>
          <p:cNvPr id="7" name="Picture 6" descr="A picture containing person, indoor, posing&#10;&#10;Description automatically generated">
            <a:extLst>
              <a:ext uri="{FF2B5EF4-FFF2-40B4-BE49-F238E27FC236}">
                <a16:creationId xmlns:a16="http://schemas.microsoft.com/office/drawing/2014/main" id="{91408E4E-C559-7541-912A-A95C988817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5691" y="4616552"/>
            <a:ext cx="1324238" cy="1370033"/>
          </a:xfrm>
          <a:prstGeom prst="rect">
            <a:avLst/>
          </a:prstGeom>
        </p:spPr>
      </p:pic>
      <p:pic>
        <p:nvPicPr>
          <p:cNvPr id="8" name="Imagen 1">
            <a:extLst>
              <a:ext uri="{FF2B5EF4-FFF2-40B4-BE49-F238E27FC236}">
                <a16:creationId xmlns:a16="http://schemas.microsoft.com/office/drawing/2014/main" id="{E74FBEF9-3338-EA42-8DED-5FA34C8584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1707" y="2518981"/>
            <a:ext cx="2182294" cy="1528546"/>
          </a:xfrm>
          <a:prstGeom prst="rect">
            <a:avLst/>
          </a:prstGeom>
        </p:spPr>
      </p:pic>
      <p:sp>
        <p:nvSpPr>
          <p:cNvPr id="6" name="TextBox 5">
            <a:extLst>
              <a:ext uri="{FF2B5EF4-FFF2-40B4-BE49-F238E27FC236}">
                <a16:creationId xmlns:a16="http://schemas.microsoft.com/office/drawing/2014/main" id="{11013C95-98DA-A046-84C6-CCD775AD7F3D}"/>
              </a:ext>
            </a:extLst>
          </p:cNvPr>
          <p:cNvSpPr txBox="1"/>
          <p:nvPr/>
        </p:nvSpPr>
        <p:spPr>
          <a:xfrm>
            <a:off x="7029274" y="1750119"/>
            <a:ext cx="2112380" cy="738664"/>
          </a:xfrm>
          <a:prstGeom prst="rect">
            <a:avLst/>
          </a:prstGeom>
          <a:noFill/>
        </p:spPr>
        <p:txBody>
          <a:bodyPr wrap="square" rtlCol="0">
            <a:spAutoFit/>
          </a:bodyPr>
          <a:lstStyle/>
          <a:p>
            <a:r>
              <a:rPr lang="en-US" sz="1400" dirty="0"/>
              <a:t>Dept of Neurology, Cayetano Heredia Hospital </a:t>
            </a:r>
          </a:p>
        </p:txBody>
      </p:sp>
      <p:sp>
        <p:nvSpPr>
          <p:cNvPr id="9" name="TextBox 8">
            <a:extLst>
              <a:ext uri="{FF2B5EF4-FFF2-40B4-BE49-F238E27FC236}">
                <a16:creationId xmlns:a16="http://schemas.microsoft.com/office/drawing/2014/main" id="{428563A6-B1D0-344B-8B7E-A20E56B789E7}"/>
              </a:ext>
            </a:extLst>
          </p:cNvPr>
          <p:cNvSpPr txBox="1"/>
          <p:nvPr/>
        </p:nvSpPr>
        <p:spPr>
          <a:xfrm>
            <a:off x="7217538" y="4234756"/>
            <a:ext cx="1779608" cy="369332"/>
          </a:xfrm>
          <a:prstGeom prst="rect">
            <a:avLst/>
          </a:prstGeom>
          <a:noFill/>
        </p:spPr>
        <p:txBody>
          <a:bodyPr wrap="square" rtlCol="0">
            <a:spAutoFit/>
          </a:bodyPr>
          <a:lstStyle/>
          <a:p>
            <a:r>
              <a:rPr lang="en-US" dirty="0"/>
              <a:t>Dr. Ana Ramos</a:t>
            </a:r>
          </a:p>
        </p:txBody>
      </p:sp>
      <p:pic>
        <p:nvPicPr>
          <p:cNvPr id="12" name="Picture 11">
            <a:extLst>
              <a:ext uri="{FF2B5EF4-FFF2-40B4-BE49-F238E27FC236}">
                <a16:creationId xmlns:a16="http://schemas.microsoft.com/office/drawing/2014/main" id="{C98ED19A-455B-5040-91E0-DC0A0204D3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81074" y="794816"/>
            <a:ext cx="1884420" cy="759595"/>
          </a:xfrm>
          <a:prstGeom prst="rect">
            <a:avLst/>
          </a:prstGeom>
        </p:spPr>
      </p:pic>
      <p:sp>
        <p:nvSpPr>
          <p:cNvPr id="14" name="TextBox 13">
            <a:extLst>
              <a:ext uri="{FF2B5EF4-FFF2-40B4-BE49-F238E27FC236}">
                <a16:creationId xmlns:a16="http://schemas.microsoft.com/office/drawing/2014/main" id="{00EA09D6-6307-B446-98DB-21C55B284E32}"/>
              </a:ext>
            </a:extLst>
          </p:cNvPr>
          <p:cNvSpPr txBox="1"/>
          <p:nvPr/>
        </p:nvSpPr>
        <p:spPr>
          <a:xfrm>
            <a:off x="178506" y="1019877"/>
            <a:ext cx="6374694" cy="923330"/>
          </a:xfrm>
          <a:prstGeom prst="rect">
            <a:avLst/>
          </a:prstGeom>
          <a:noFill/>
        </p:spPr>
        <p:txBody>
          <a:bodyPr wrap="square" rtlCol="0">
            <a:spAutoFit/>
          </a:bodyPr>
          <a:lstStyle/>
          <a:p>
            <a:r>
              <a:rPr lang="en-US" dirty="0"/>
              <a:t>Introduced to Dr. Ana Ramos through a Peruvian colleague in my Master’s program (coincidence!) </a:t>
            </a:r>
            <a:r>
              <a:rPr lang="en-US" dirty="0">
                <a:sym typeface="Wingdings" pitchFamily="2" charset="2"/>
              </a:rPr>
              <a:t> led to relationship with UPCH Neurology department.</a:t>
            </a:r>
            <a:endParaRPr lang="en-US" dirty="0"/>
          </a:p>
        </p:txBody>
      </p:sp>
      <p:sp>
        <p:nvSpPr>
          <p:cNvPr id="10" name="Title 1">
            <a:extLst>
              <a:ext uri="{FF2B5EF4-FFF2-40B4-BE49-F238E27FC236}">
                <a16:creationId xmlns:a16="http://schemas.microsoft.com/office/drawing/2014/main" id="{7B06B957-2D44-9044-B255-821D6C752530}"/>
              </a:ext>
            </a:extLst>
          </p:cNvPr>
          <p:cNvSpPr>
            <a:spLocks noGrp="1"/>
          </p:cNvSpPr>
          <p:nvPr>
            <p:ph type="title"/>
          </p:nvPr>
        </p:nvSpPr>
        <p:spPr>
          <a:xfrm>
            <a:off x="838827" y="244660"/>
            <a:ext cx="7466346" cy="559534"/>
          </a:xfrm>
        </p:spPr>
        <p:txBody>
          <a:bodyPr>
            <a:noAutofit/>
          </a:bodyPr>
          <a:lstStyle/>
          <a:p>
            <a:pPr algn="ctr"/>
            <a:r>
              <a:rPr lang="en-US" sz="3000" dirty="0">
                <a:solidFill>
                  <a:schemeClr val="tx1"/>
                </a:solidFill>
              </a:rPr>
              <a:t>Neurological complications of COVID-19</a:t>
            </a:r>
          </a:p>
        </p:txBody>
      </p:sp>
    </p:spTree>
    <p:extLst>
      <p:ext uri="{BB962C8B-B14F-4D97-AF65-F5344CB8AC3E}">
        <p14:creationId xmlns:p14="http://schemas.microsoft.com/office/powerpoint/2010/main" val="3919120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A32D4-676E-C145-99A1-94D6B2D5D2CA}"/>
              </a:ext>
            </a:extLst>
          </p:cNvPr>
          <p:cNvSpPr>
            <a:spLocks noGrp="1"/>
          </p:cNvSpPr>
          <p:nvPr>
            <p:ph type="title"/>
          </p:nvPr>
        </p:nvSpPr>
        <p:spPr>
          <a:xfrm>
            <a:off x="1500066" y="260048"/>
            <a:ext cx="6143867" cy="569713"/>
          </a:xfrm>
        </p:spPr>
        <p:txBody>
          <a:bodyPr>
            <a:noAutofit/>
          </a:bodyPr>
          <a:lstStyle/>
          <a:p>
            <a:pPr algn="ctr"/>
            <a:r>
              <a:rPr lang="en-US" sz="2000" dirty="0">
                <a:solidFill>
                  <a:schemeClr val="tx1"/>
                </a:solidFill>
                <a:latin typeface="Arial" panose="020B0604020202020204" pitchFamily="34" charset="0"/>
                <a:cs typeface="Arial" panose="020B0604020202020204" pitchFamily="34" charset="0"/>
              </a:rPr>
              <a:t>Stroke in the setting of COVID-19 infection among patients attending a public hospital in Lima, Peru </a:t>
            </a:r>
          </a:p>
        </p:txBody>
      </p:sp>
      <p:graphicFrame>
        <p:nvGraphicFramePr>
          <p:cNvPr id="7" name="Content Placeholder 6">
            <a:extLst>
              <a:ext uri="{FF2B5EF4-FFF2-40B4-BE49-F238E27FC236}">
                <a16:creationId xmlns:a16="http://schemas.microsoft.com/office/drawing/2014/main" id="{5ED99907-382E-C64B-AC0F-039D9C82ABFF}"/>
              </a:ext>
            </a:extLst>
          </p:cNvPr>
          <p:cNvGraphicFramePr>
            <a:graphicFrameLocks noGrp="1"/>
          </p:cNvGraphicFramePr>
          <p:nvPr>
            <p:ph idx="1"/>
            <p:extLst>
              <p:ext uri="{D42A27DB-BD31-4B8C-83A1-F6EECF244321}">
                <p14:modId xmlns:p14="http://schemas.microsoft.com/office/powerpoint/2010/main" val="547837728"/>
              </p:ext>
            </p:extLst>
          </p:nvPr>
        </p:nvGraphicFramePr>
        <p:xfrm>
          <a:off x="5017626" y="1323724"/>
          <a:ext cx="4010628" cy="400678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992238B9-6D0A-974A-A134-27A81A60C65B}"/>
              </a:ext>
            </a:extLst>
          </p:cNvPr>
          <p:cNvSpPr txBox="1"/>
          <p:nvPr/>
        </p:nvSpPr>
        <p:spPr>
          <a:xfrm>
            <a:off x="4756985" y="5666764"/>
            <a:ext cx="4271269" cy="369332"/>
          </a:xfrm>
          <a:prstGeom prst="rect">
            <a:avLst/>
          </a:prstGeom>
          <a:noFill/>
        </p:spPr>
        <p:txBody>
          <a:bodyPr wrap="square" rtlCol="0">
            <a:spAutoFit/>
          </a:bodyPr>
          <a:lstStyle/>
          <a:p>
            <a:r>
              <a:rPr lang="en-US" dirty="0"/>
              <a:t>Presented at AAN Annual meeting 2021</a:t>
            </a:r>
          </a:p>
        </p:txBody>
      </p:sp>
      <p:graphicFrame>
        <p:nvGraphicFramePr>
          <p:cNvPr id="5" name="Content Placeholder 3">
            <a:extLst>
              <a:ext uri="{FF2B5EF4-FFF2-40B4-BE49-F238E27FC236}">
                <a16:creationId xmlns:a16="http://schemas.microsoft.com/office/drawing/2014/main" id="{3E7D4D48-D950-A64B-966A-E69D50E399C4}"/>
              </a:ext>
            </a:extLst>
          </p:cNvPr>
          <p:cNvGraphicFramePr>
            <a:graphicFrameLocks/>
          </p:cNvGraphicFramePr>
          <p:nvPr>
            <p:extLst>
              <p:ext uri="{D42A27DB-BD31-4B8C-83A1-F6EECF244321}">
                <p14:modId xmlns:p14="http://schemas.microsoft.com/office/powerpoint/2010/main" val="679332105"/>
              </p:ext>
            </p:extLst>
          </p:nvPr>
        </p:nvGraphicFramePr>
        <p:xfrm>
          <a:off x="533400" y="1527495"/>
          <a:ext cx="4484226" cy="37924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2126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7D775-14D8-FC4B-9D5B-202D1F147F99}"/>
              </a:ext>
            </a:extLst>
          </p:cNvPr>
          <p:cNvSpPr>
            <a:spLocks noGrp="1"/>
          </p:cNvSpPr>
          <p:nvPr>
            <p:ph type="title"/>
          </p:nvPr>
        </p:nvSpPr>
        <p:spPr/>
        <p:txBody>
          <a:bodyPr/>
          <a:lstStyle/>
          <a:p>
            <a:pPr algn="ctr"/>
            <a:r>
              <a:rPr lang="en-US" sz="2400" dirty="0">
                <a:solidFill>
                  <a:schemeClr val="tx1"/>
                </a:solidFill>
              </a:rPr>
              <a:t>Neurological manifestations of mild-to-moderate COVID-19 in Lima, Peru (July - Sept 2020)</a:t>
            </a:r>
          </a:p>
        </p:txBody>
      </p:sp>
      <p:pic>
        <p:nvPicPr>
          <p:cNvPr id="5" name="Picture 4" descr="Graphical user interface, text, application&#10;&#10;Description automatically generated">
            <a:extLst>
              <a:ext uri="{FF2B5EF4-FFF2-40B4-BE49-F238E27FC236}">
                <a16:creationId xmlns:a16="http://schemas.microsoft.com/office/drawing/2014/main" id="{62141C41-FAB2-AA47-91FB-DEF175B1DA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728" y="1446131"/>
            <a:ext cx="5163343" cy="1676400"/>
          </a:xfrm>
          <a:prstGeom prst="rect">
            <a:avLst/>
          </a:prstGeom>
        </p:spPr>
      </p:pic>
      <p:pic>
        <p:nvPicPr>
          <p:cNvPr id="16" name="Picture 15" descr="Text&#10;&#10;Description automatically generated">
            <a:extLst>
              <a:ext uri="{FF2B5EF4-FFF2-40B4-BE49-F238E27FC236}">
                <a16:creationId xmlns:a16="http://schemas.microsoft.com/office/drawing/2014/main" id="{F16CBBEB-BE66-7641-A4B2-7C7E4500EA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2541" y="1039457"/>
            <a:ext cx="3171595" cy="1281665"/>
          </a:xfrm>
          <a:prstGeom prst="rect">
            <a:avLst/>
          </a:prstGeom>
        </p:spPr>
      </p:pic>
      <p:pic>
        <p:nvPicPr>
          <p:cNvPr id="20" name="Picture 19" descr="A picture containing website&#10;&#10;Description automatically generated">
            <a:extLst>
              <a:ext uri="{FF2B5EF4-FFF2-40B4-BE49-F238E27FC236}">
                <a16:creationId xmlns:a16="http://schemas.microsoft.com/office/drawing/2014/main" id="{EE482119-4810-564B-B578-3342168EA7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9445" y="2369979"/>
            <a:ext cx="3477785" cy="3009900"/>
          </a:xfrm>
          <a:prstGeom prst="rect">
            <a:avLst/>
          </a:prstGeom>
        </p:spPr>
      </p:pic>
      <p:pic>
        <p:nvPicPr>
          <p:cNvPr id="22" name="Picture 21" descr="A person smiling for the camera&#10;&#10;Description automatically generated with low confidence">
            <a:extLst>
              <a:ext uri="{FF2B5EF4-FFF2-40B4-BE49-F238E27FC236}">
                <a16:creationId xmlns:a16="http://schemas.microsoft.com/office/drawing/2014/main" id="{B71A520C-AF24-8C44-A4FB-5D549D8346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18220" y="3122531"/>
            <a:ext cx="1216357" cy="991820"/>
          </a:xfrm>
          <a:prstGeom prst="rect">
            <a:avLst/>
          </a:prstGeom>
        </p:spPr>
      </p:pic>
      <p:sp>
        <p:nvSpPr>
          <p:cNvPr id="23" name="Rectangle 22">
            <a:extLst>
              <a:ext uri="{FF2B5EF4-FFF2-40B4-BE49-F238E27FC236}">
                <a16:creationId xmlns:a16="http://schemas.microsoft.com/office/drawing/2014/main" id="{0B9478D6-8542-074C-8D06-8AA545392A1D}"/>
              </a:ext>
            </a:extLst>
          </p:cNvPr>
          <p:cNvSpPr/>
          <p:nvPr/>
        </p:nvSpPr>
        <p:spPr>
          <a:xfrm>
            <a:off x="1420211" y="4114351"/>
            <a:ext cx="2971800" cy="338554"/>
          </a:xfrm>
          <a:prstGeom prst="rect">
            <a:avLst/>
          </a:prstGeom>
        </p:spPr>
        <p:txBody>
          <a:bodyPr wrap="square">
            <a:spAutoFit/>
          </a:bodyPr>
          <a:lstStyle/>
          <a:p>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Dr. Marco </a:t>
            </a:r>
            <a:r>
              <a:rPr lang="en-US" sz="1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Carcamo</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Garcia</a:t>
            </a:r>
            <a:endParaRPr lang="en-US" sz="16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9D37EDC-86F2-E041-8449-93DC4C9C844C}"/>
              </a:ext>
            </a:extLst>
          </p:cNvPr>
          <p:cNvSpPr txBox="1"/>
          <p:nvPr/>
        </p:nvSpPr>
        <p:spPr>
          <a:xfrm>
            <a:off x="304800" y="4572000"/>
            <a:ext cx="500327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My mentor, Dr. Patricia Garcia, let me know there were several doctors working in COVID wards interested in investigating neurological symptoms of COVID-19.</a:t>
            </a:r>
          </a:p>
        </p:txBody>
      </p:sp>
    </p:spTree>
    <p:extLst>
      <p:ext uri="{BB962C8B-B14F-4D97-AF65-F5344CB8AC3E}">
        <p14:creationId xmlns:p14="http://schemas.microsoft.com/office/powerpoint/2010/main" val="691393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210627" y="301952"/>
            <a:ext cx="8520600" cy="572700"/>
          </a:xfrm>
          <a:prstGeom prst="rect">
            <a:avLst/>
          </a:prstGeom>
        </p:spPr>
        <p:txBody>
          <a:bodyPr spcFirstLastPara="1" vert="horz" wrap="square" lIns="91425" tIns="91425" rIns="91425" bIns="91425" numCol="1" anchor="t" anchorCtr="0" compatLnSpc="1">
            <a:prstTxWarp prst="textNoShape">
              <a:avLst/>
            </a:prstTxWarp>
            <a:normAutofit fontScale="90000"/>
          </a:bodyPr>
          <a:lstStyle/>
          <a:p>
            <a:r>
              <a:rPr lang="en" dirty="0"/>
              <a:t>Introduction</a:t>
            </a:r>
            <a:endParaRPr dirty="0"/>
          </a:p>
        </p:txBody>
      </p:sp>
      <p:sp>
        <p:nvSpPr>
          <p:cNvPr id="63" name="Google Shape;63;p14"/>
          <p:cNvSpPr txBox="1">
            <a:spLocks noGrp="1"/>
          </p:cNvSpPr>
          <p:nvPr>
            <p:ph type="body" idx="1"/>
          </p:nvPr>
        </p:nvSpPr>
        <p:spPr>
          <a:xfrm>
            <a:off x="543828" y="1167675"/>
            <a:ext cx="8073072" cy="3785325"/>
          </a:xfrm>
          <a:prstGeom prst="rect">
            <a:avLst/>
          </a:prstGeom>
        </p:spPr>
        <p:txBody>
          <a:bodyPr spcFirstLastPara="1" vert="horz" wrap="square" lIns="91425" tIns="91425" rIns="91425" bIns="91425" numCol="1" anchor="t" anchorCtr="0" compatLnSpc="1">
            <a:prstTxWarp prst="textNoShape">
              <a:avLst/>
            </a:prstTxWarp>
            <a:normAutofit/>
          </a:bodyPr>
          <a:lstStyle/>
          <a:p>
            <a:pPr indent="-317182">
              <a:buSzPct val="100000"/>
            </a:pPr>
            <a:r>
              <a:rPr lang="en-US" sz="1800" b="0" dirty="0">
                <a:solidFill>
                  <a:schemeClr val="tx1"/>
                </a:solidFill>
              </a:rPr>
              <a:t>Monica Maria Diaz, MD, MS</a:t>
            </a:r>
            <a:endParaRPr sz="1800" b="0" dirty="0">
              <a:solidFill>
                <a:schemeClr val="tx1"/>
              </a:solidFill>
            </a:endParaRPr>
          </a:p>
          <a:p>
            <a:pPr indent="-317182">
              <a:buSzPct val="100000"/>
            </a:pPr>
            <a:r>
              <a:rPr lang="en-US" sz="1800" b="0" dirty="0">
                <a:solidFill>
                  <a:schemeClr val="tx1"/>
                </a:solidFill>
              </a:rPr>
              <a:t>Born and raised in Miami, Florida</a:t>
            </a:r>
          </a:p>
          <a:p>
            <a:pPr indent="-317182">
              <a:buSzPct val="100000"/>
            </a:pPr>
            <a:r>
              <a:rPr lang="en-US" sz="1800" b="0" dirty="0">
                <a:solidFill>
                  <a:schemeClr val="tx1"/>
                </a:solidFill>
              </a:rPr>
              <a:t>First-generation American, family immigrated from Cuba in the 1980’s</a:t>
            </a:r>
          </a:p>
          <a:p>
            <a:pPr indent="-317182">
              <a:buSzPct val="100000"/>
            </a:pPr>
            <a:r>
              <a:rPr lang="en-US" sz="1800" b="0" dirty="0">
                <a:solidFill>
                  <a:schemeClr val="tx1"/>
                </a:solidFill>
              </a:rPr>
              <a:t>Bilingual English/Spanish- grew up speaking Spanish at home, English at school/with friends.</a:t>
            </a:r>
          </a:p>
          <a:p>
            <a:pPr indent="-317182">
              <a:buSzPct val="100000"/>
            </a:pPr>
            <a:r>
              <a:rPr lang="en-US" sz="1800" b="0" dirty="0">
                <a:solidFill>
                  <a:schemeClr val="tx1"/>
                </a:solidFill>
              </a:rPr>
              <a:t>First person to go to college in my family</a:t>
            </a:r>
          </a:p>
          <a:p>
            <a:pPr indent="-317182">
              <a:buSzPct val="100000"/>
            </a:pPr>
            <a:endParaRPr lang="en" sz="1800" dirty="0">
              <a:solidFill>
                <a:schemeClr val="tx1"/>
              </a:solidFill>
            </a:endParaRPr>
          </a:p>
          <a:p>
            <a:pPr indent="-317182">
              <a:buSzPct val="100000"/>
            </a:pPr>
            <a:r>
              <a:rPr lang="en" sz="1800" dirty="0">
                <a:solidFill>
                  <a:schemeClr val="tx1"/>
                </a:solidFill>
              </a:rPr>
              <a:t>What got me interested in Medicine and in Neurology?</a:t>
            </a:r>
          </a:p>
          <a:p>
            <a:pPr lvl="1" indent="-317182">
              <a:buSzPct val="100000"/>
              <a:buChar char="●"/>
            </a:pPr>
            <a:r>
              <a:rPr lang="en" sz="1800" dirty="0">
                <a:solidFill>
                  <a:schemeClr val="tx1"/>
                </a:solidFill>
              </a:rPr>
              <a:t>Grandmother with early-onset Alzheimer’s disease</a:t>
            </a:r>
          </a:p>
          <a:p>
            <a:pPr lvl="1" indent="-317182">
              <a:buSzPct val="100000"/>
              <a:buChar char="●"/>
            </a:pPr>
            <a:r>
              <a:rPr lang="en-US" sz="1800" dirty="0">
                <a:solidFill>
                  <a:schemeClr val="tx1"/>
                </a:solidFill>
              </a:rPr>
              <a:t>Grandfather with Parkinson’s disease</a:t>
            </a:r>
          </a:p>
          <a:p>
            <a:pPr lvl="1" indent="-317182">
              <a:buSzPct val="100000"/>
              <a:buChar char="●"/>
            </a:pPr>
            <a:r>
              <a:rPr lang="en-US" sz="1800" dirty="0">
                <a:solidFill>
                  <a:schemeClr val="tx1"/>
                </a:solidFill>
              </a:rPr>
              <a:t>I always wanted to be a doctor since high school --&gt; majored in Neuroscience in university</a:t>
            </a:r>
          </a:p>
          <a:p>
            <a:pPr marL="914400" indent="0">
              <a:spcBef>
                <a:spcPts val="1200"/>
              </a:spcBef>
              <a:spcAft>
                <a:spcPts val="1200"/>
              </a:spcAft>
              <a:buNone/>
            </a:pPr>
            <a:endParaRPr sz="1800" dirty="0">
              <a:solidFill>
                <a:schemeClr val="tx1"/>
              </a:solidFill>
            </a:endParaRPr>
          </a:p>
        </p:txBody>
      </p:sp>
      <p:sp>
        <p:nvSpPr>
          <p:cNvPr id="64" name="Google Shape;64;p14"/>
          <p:cNvSpPr/>
          <p:nvPr/>
        </p:nvSpPr>
        <p:spPr>
          <a:xfrm>
            <a:off x="-300" y="963675"/>
            <a:ext cx="9144000" cy="204000"/>
          </a:xfrm>
          <a:prstGeom prst="rect">
            <a:avLst/>
          </a:prstGeom>
          <a:solidFill>
            <a:srgbClr val="E8F4FF"/>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65" name="Google Shape;65;p14"/>
          <p:cNvSpPr/>
          <p:nvPr/>
        </p:nvSpPr>
        <p:spPr>
          <a:xfrm rot="5400000">
            <a:off x="6303900" y="3268325"/>
            <a:ext cx="5152800" cy="312000"/>
          </a:xfrm>
          <a:prstGeom prst="rect">
            <a:avLst/>
          </a:prstGeom>
          <a:solidFill>
            <a:srgbClr val="E8F4FF"/>
          </a:solidFill>
          <a:ln>
            <a:noFill/>
          </a:ln>
        </p:spPr>
        <p:txBody>
          <a:bodyPr spcFirstLastPara="1" wrap="square" lIns="91425" tIns="91425" rIns="91425" bIns="91425" anchor="ctr" anchorCtr="0">
            <a:noAutofit/>
          </a:bodyPr>
          <a:lstStyle/>
          <a:p>
            <a:pPr>
              <a:spcBef>
                <a:spcPts val="0"/>
              </a:spcBef>
              <a:spcAft>
                <a:spcPts val="0"/>
              </a:spcAft>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579B2-FDCD-4B4C-A2EB-F89BF9FA6271}"/>
              </a:ext>
            </a:extLst>
          </p:cNvPr>
          <p:cNvSpPr>
            <a:spLocks noGrp="1"/>
          </p:cNvSpPr>
          <p:nvPr>
            <p:ph type="title"/>
          </p:nvPr>
        </p:nvSpPr>
        <p:spPr/>
        <p:txBody>
          <a:bodyPr/>
          <a:lstStyle/>
          <a:p>
            <a:r>
              <a:rPr lang="en-US" dirty="0"/>
              <a:t>Burden of Dementia in Peru</a:t>
            </a:r>
          </a:p>
        </p:txBody>
      </p:sp>
      <p:sp>
        <p:nvSpPr>
          <p:cNvPr id="3" name="Content Placeholder 2">
            <a:extLst>
              <a:ext uri="{FF2B5EF4-FFF2-40B4-BE49-F238E27FC236}">
                <a16:creationId xmlns:a16="http://schemas.microsoft.com/office/drawing/2014/main" id="{61015FDE-2A72-2745-8B68-B1198789FE87}"/>
              </a:ext>
            </a:extLst>
          </p:cNvPr>
          <p:cNvSpPr>
            <a:spLocks noGrp="1"/>
          </p:cNvSpPr>
          <p:nvPr>
            <p:ph idx="1"/>
          </p:nvPr>
        </p:nvSpPr>
        <p:spPr>
          <a:xfrm>
            <a:off x="304805" y="1142535"/>
            <a:ext cx="8273143" cy="4530725"/>
          </a:xfrm>
        </p:spPr>
        <p:txBody>
          <a:bodyPr/>
          <a:lstStyle/>
          <a:p>
            <a:pPr marL="285750" indent="-285750">
              <a:buFont typeface="Arial" panose="020B0604020202020204" pitchFamily="34" charset="0"/>
              <a:buChar char="•"/>
            </a:pPr>
            <a:r>
              <a:rPr lang="en-US" dirty="0">
                <a:solidFill>
                  <a:schemeClr val="tx1"/>
                </a:solidFill>
              </a:rPr>
              <a:t>Introduced to Dr. </a:t>
            </a:r>
            <a:r>
              <a:rPr lang="en-US" dirty="0" err="1">
                <a:solidFill>
                  <a:schemeClr val="tx1"/>
                </a:solidFill>
              </a:rPr>
              <a:t>Nilton</a:t>
            </a:r>
            <a:r>
              <a:rPr lang="en-US" dirty="0">
                <a:solidFill>
                  <a:schemeClr val="tx1"/>
                </a:solidFill>
              </a:rPr>
              <a:t> </a:t>
            </a:r>
            <a:r>
              <a:rPr lang="en-US" dirty="0" err="1">
                <a:solidFill>
                  <a:schemeClr val="tx1"/>
                </a:solidFill>
              </a:rPr>
              <a:t>Custodio’s</a:t>
            </a:r>
            <a:r>
              <a:rPr lang="en-US" dirty="0">
                <a:solidFill>
                  <a:schemeClr val="tx1"/>
                </a:solidFill>
              </a:rPr>
              <a:t> group (</a:t>
            </a:r>
            <a:r>
              <a:rPr lang="en-US" b="0" dirty="0">
                <a:solidFill>
                  <a:schemeClr val="tx1"/>
                </a:solidFill>
              </a:rPr>
              <a:t>long-standing dementia expert in Peru) by </a:t>
            </a:r>
            <a:r>
              <a:rPr lang="en-US" b="0" dirty="0" err="1">
                <a:solidFill>
                  <a:schemeClr val="tx1"/>
                </a:solidFill>
              </a:rPr>
              <a:t>GloCal</a:t>
            </a:r>
            <a:r>
              <a:rPr lang="en-US" b="0" dirty="0">
                <a:solidFill>
                  <a:schemeClr val="tx1"/>
                </a:solidFill>
              </a:rPr>
              <a:t> trans mentor (Dr. </a:t>
            </a:r>
            <a:r>
              <a:rPr lang="en-US" b="0" dirty="0" err="1">
                <a:solidFill>
                  <a:schemeClr val="tx1"/>
                </a:solidFill>
              </a:rPr>
              <a:t>Lanata</a:t>
            </a:r>
            <a:r>
              <a:rPr lang="en-US" b="0" dirty="0">
                <a:solidFill>
                  <a:schemeClr val="tx1"/>
                </a:solidFill>
              </a:rPr>
              <a:t>)</a:t>
            </a:r>
          </a:p>
          <a:p>
            <a:pPr marL="285750" indent="-285750">
              <a:buFont typeface="Arial" panose="020B0604020202020204" pitchFamily="34" charset="0"/>
              <a:buChar char="•"/>
            </a:pPr>
            <a:r>
              <a:rPr lang="en-US" b="0" dirty="0">
                <a:solidFill>
                  <a:schemeClr val="tx1"/>
                </a:solidFill>
              </a:rPr>
              <a:t> Collaborated on several studies with Dr. </a:t>
            </a:r>
            <a:r>
              <a:rPr lang="en-US" b="0" dirty="0" err="1">
                <a:solidFill>
                  <a:schemeClr val="tx1"/>
                </a:solidFill>
              </a:rPr>
              <a:t>Custodio’s</a:t>
            </a:r>
            <a:r>
              <a:rPr lang="en-US" b="0" dirty="0">
                <a:solidFill>
                  <a:schemeClr val="tx1"/>
                </a:solidFill>
              </a:rPr>
              <a:t> group</a:t>
            </a:r>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p:txBody>
      </p:sp>
      <p:pic>
        <p:nvPicPr>
          <p:cNvPr id="4" name="Picture 3" descr="Medium shot of a person smiling&#10;&#10;Description automatically generated">
            <a:extLst>
              <a:ext uri="{FF2B5EF4-FFF2-40B4-BE49-F238E27FC236}">
                <a16:creationId xmlns:a16="http://schemas.microsoft.com/office/drawing/2014/main" id="{0456640B-FCA2-C646-9216-A3626C0439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1975" y="1934012"/>
            <a:ext cx="1584632" cy="1531218"/>
          </a:xfrm>
          <a:prstGeom prst="rect">
            <a:avLst/>
          </a:prstGeom>
        </p:spPr>
      </p:pic>
      <p:sp>
        <p:nvSpPr>
          <p:cNvPr id="5" name="TextBox 4">
            <a:extLst>
              <a:ext uri="{FF2B5EF4-FFF2-40B4-BE49-F238E27FC236}">
                <a16:creationId xmlns:a16="http://schemas.microsoft.com/office/drawing/2014/main" id="{EEA2DC11-E5F3-BA41-8EE2-4DFFF0C7AE65}"/>
              </a:ext>
            </a:extLst>
          </p:cNvPr>
          <p:cNvSpPr txBox="1"/>
          <p:nvPr/>
        </p:nvSpPr>
        <p:spPr>
          <a:xfrm>
            <a:off x="5974245" y="3489381"/>
            <a:ext cx="1820092" cy="646331"/>
          </a:xfrm>
          <a:prstGeom prst="rect">
            <a:avLst/>
          </a:prstGeom>
          <a:noFill/>
        </p:spPr>
        <p:txBody>
          <a:bodyPr wrap="square" rtlCol="0">
            <a:spAutoFit/>
          </a:bodyPr>
          <a:lstStyle/>
          <a:p>
            <a:pPr algn="ctr"/>
            <a:r>
              <a:rPr lang="en-US" sz="1200" b="1" dirty="0"/>
              <a:t>Dr. </a:t>
            </a:r>
            <a:r>
              <a:rPr lang="en-US" sz="1200" b="1" dirty="0" err="1"/>
              <a:t>Nilton</a:t>
            </a:r>
            <a:r>
              <a:rPr lang="en-US" sz="1200" b="1" dirty="0"/>
              <a:t> </a:t>
            </a:r>
            <a:r>
              <a:rPr lang="en-US" sz="1200" b="1" dirty="0" err="1"/>
              <a:t>Custodio</a:t>
            </a:r>
            <a:endParaRPr lang="en-US" sz="1200" b="1" dirty="0"/>
          </a:p>
          <a:p>
            <a:pPr algn="ctr"/>
            <a:r>
              <a:rPr lang="en-US" sz="1200" dirty="0"/>
              <a:t>Peruvian Neurological Institute</a:t>
            </a:r>
          </a:p>
        </p:txBody>
      </p:sp>
      <p:pic>
        <p:nvPicPr>
          <p:cNvPr id="7" name="Picture 6" descr="Text&#10;&#10;Description automatically generated">
            <a:extLst>
              <a:ext uri="{FF2B5EF4-FFF2-40B4-BE49-F238E27FC236}">
                <a16:creationId xmlns:a16="http://schemas.microsoft.com/office/drawing/2014/main" id="{A5A9EC19-7CEB-6F43-9979-0034A40509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6400" y="2286000"/>
            <a:ext cx="3624273" cy="1996568"/>
          </a:xfrm>
          <a:prstGeom prst="rect">
            <a:avLst/>
          </a:prstGeom>
        </p:spPr>
      </p:pic>
      <p:pic>
        <p:nvPicPr>
          <p:cNvPr id="9" name="Picture 8" descr="Text&#10;&#10;Description automatically generated">
            <a:extLst>
              <a:ext uri="{FF2B5EF4-FFF2-40B4-BE49-F238E27FC236}">
                <a16:creationId xmlns:a16="http://schemas.microsoft.com/office/drawing/2014/main" id="{9EF2CC08-7E44-1C44-813C-B8156D0A79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9055" y="4736972"/>
            <a:ext cx="3919694" cy="1786527"/>
          </a:xfrm>
          <a:prstGeom prst="rect">
            <a:avLst/>
          </a:prstGeom>
        </p:spPr>
      </p:pic>
      <p:pic>
        <p:nvPicPr>
          <p:cNvPr id="11" name="Picture 10" descr="Text&#10;&#10;Description automatically generated">
            <a:extLst>
              <a:ext uri="{FF2B5EF4-FFF2-40B4-BE49-F238E27FC236}">
                <a16:creationId xmlns:a16="http://schemas.microsoft.com/office/drawing/2014/main" id="{17B9B7E6-5034-1F4B-8FA8-D158D00324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7771" y="4637208"/>
            <a:ext cx="3866160" cy="2019765"/>
          </a:xfrm>
          <a:prstGeom prst="rect">
            <a:avLst/>
          </a:prstGeom>
        </p:spPr>
      </p:pic>
    </p:spTree>
    <p:extLst>
      <p:ext uri="{BB962C8B-B14F-4D97-AF65-F5344CB8AC3E}">
        <p14:creationId xmlns:p14="http://schemas.microsoft.com/office/powerpoint/2010/main" val="184665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E7FEE-AD37-824B-8416-C92EB3D60F6B}"/>
              </a:ext>
            </a:extLst>
          </p:cNvPr>
          <p:cNvSpPr>
            <a:spLocks noGrp="1"/>
          </p:cNvSpPr>
          <p:nvPr>
            <p:ph type="title"/>
          </p:nvPr>
        </p:nvSpPr>
        <p:spPr>
          <a:xfrm>
            <a:off x="1014111" y="-388"/>
            <a:ext cx="7025640" cy="994172"/>
          </a:xfrm>
        </p:spPr>
        <p:txBody>
          <a:bodyPr>
            <a:normAutofit/>
          </a:bodyPr>
          <a:lstStyle/>
          <a:p>
            <a:pPr algn="ctr"/>
            <a:r>
              <a:rPr lang="en-US" sz="2400" dirty="0">
                <a:solidFill>
                  <a:schemeClr val="tx1"/>
                </a:solidFill>
                <a:latin typeface="Arial" panose="020B0604020202020204" pitchFamily="34" charset="0"/>
                <a:cs typeface="Arial" panose="020B0604020202020204" pitchFamily="34" charset="0"/>
              </a:rPr>
              <a:t>“A vulnerability index for cognitive impairment risk in Latin America”</a:t>
            </a:r>
          </a:p>
        </p:txBody>
      </p:sp>
      <p:sp>
        <p:nvSpPr>
          <p:cNvPr id="3" name="Content Placeholder 2">
            <a:extLst>
              <a:ext uri="{FF2B5EF4-FFF2-40B4-BE49-F238E27FC236}">
                <a16:creationId xmlns:a16="http://schemas.microsoft.com/office/drawing/2014/main" id="{E0463432-773A-654A-9F42-76AC4A2D5E2C}"/>
              </a:ext>
            </a:extLst>
          </p:cNvPr>
          <p:cNvSpPr>
            <a:spLocks noGrp="1"/>
          </p:cNvSpPr>
          <p:nvPr>
            <p:ph idx="1"/>
          </p:nvPr>
        </p:nvSpPr>
        <p:spPr>
          <a:xfrm>
            <a:off x="576835" y="1119619"/>
            <a:ext cx="6463241" cy="3824837"/>
          </a:xfrm>
        </p:spPr>
        <p:txBody>
          <a:bodyPr>
            <a:noAutofit/>
          </a:bodyPr>
          <a:lstStyle/>
          <a:p>
            <a:pPr marL="285750" indent="-285750">
              <a:buFont typeface="Arial" panose="020B0604020202020204" pitchFamily="34" charset="0"/>
              <a:buChar char="•"/>
            </a:pPr>
            <a:r>
              <a:rPr lang="en-US" sz="1800" dirty="0">
                <a:solidFill>
                  <a:schemeClr val="tx1"/>
                </a:solidFill>
              </a:rPr>
              <a:t>New grant funded through Alzheimer’s Association International Grant</a:t>
            </a:r>
          </a:p>
          <a:p>
            <a:pPr marL="285750" indent="-285750">
              <a:buFont typeface="Arial" panose="020B0604020202020204" pitchFamily="34" charset="0"/>
              <a:buChar char="•"/>
            </a:pPr>
            <a:r>
              <a:rPr lang="en-US" sz="1800" b="0" dirty="0">
                <a:solidFill>
                  <a:schemeClr val="tx1"/>
                </a:solidFill>
              </a:rPr>
              <a:t>Lead PI (10% effort yearly) x 3 years</a:t>
            </a:r>
          </a:p>
          <a:p>
            <a:pPr marL="285750" indent="-285750">
              <a:buFont typeface="Arial" panose="020B0604020202020204" pitchFamily="34" charset="0"/>
              <a:buChar char="•"/>
            </a:pPr>
            <a:r>
              <a:rPr lang="en-US" sz="1800" dirty="0">
                <a:solidFill>
                  <a:schemeClr val="tx1"/>
                </a:solidFill>
              </a:rPr>
              <a:t>Objectives:</a:t>
            </a:r>
          </a:p>
          <a:p>
            <a:pPr lvl="1"/>
            <a:r>
              <a:rPr lang="en-US" sz="1800" dirty="0">
                <a:solidFill>
                  <a:schemeClr val="tx1"/>
                </a:solidFill>
              </a:rPr>
              <a:t>Epidemiology of </a:t>
            </a:r>
            <a:r>
              <a:rPr lang="en-US" sz="1800" b="1" dirty="0">
                <a:solidFill>
                  <a:schemeClr val="tx1"/>
                </a:solidFill>
              </a:rPr>
              <a:t>mild cognitive impairment and dementia </a:t>
            </a:r>
            <a:r>
              <a:rPr lang="en-US" sz="1800" dirty="0">
                <a:solidFill>
                  <a:schemeClr val="tx1"/>
                </a:solidFill>
              </a:rPr>
              <a:t>in two districts of Lima, Peru (one socioeconomically vulnerable and one affluent)</a:t>
            </a:r>
          </a:p>
          <a:p>
            <a:pPr lvl="1"/>
            <a:r>
              <a:rPr lang="en-US" sz="1800" dirty="0">
                <a:solidFill>
                  <a:schemeClr val="tx1"/>
                </a:solidFill>
              </a:rPr>
              <a:t>Assess dementia risk factors (social, behavioral and environmental)</a:t>
            </a:r>
          </a:p>
          <a:p>
            <a:pPr lvl="1"/>
            <a:r>
              <a:rPr lang="en-US" sz="1800" dirty="0">
                <a:solidFill>
                  <a:schemeClr val="tx1"/>
                </a:solidFill>
              </a:rPr>
              <a:t>First large-scale door-to-door study assessing </a:t>
            </a:r>
            <a:r>
              <a:rPr lang="en-US" sz="1800" b="1" dirty="0">
                <a:solidFill>
                  <a:schemeClr val="tx1"/>
                </a:solidFill>
              </a:rPr>
              <a:t>modifiable dementia risk factors </a:t>
            </a:r>
            <a:r>
              <a:rPr lang="en-US" sz="1800" dirty="0">
                <a:solidFill>
                  <a:schemeClr val="tx1"/>
                </a:solidFill>
              </a:rPr>
              <a:t>in Latin America.</a:t>
            </a:r>
          </a:p>
        </p:txBody>
      </p:sp>
      <p:pic>
        <p:nvPicPr>
          <p:cNvPr id="4" name="Picture 3" descr="A picture containing person, person, standing, posing&#10;&#10;Description automatically generated">
            <a:extLst>
              <a:ext uri="{FF2B5EF4-FFF2-40B4-BE49-F238E27FC236}">
                <a16:creationId xmlns:a16="http://schemas.microsoft.com/office/drawing/2014/main" id="{9C0EDF5C-7F0D-CA49-BAE6-B48972F333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2338" y="3720181"/>
            <a:ext cx="1054826" cy="1475108"/>
          </a:xfrm>
          <a:prstGeom prst="rect">
            <a:avLst/>
          </a:prstGeom>
        </p:spPr>
      </p:pic>
      <p:sp>
        <p:nvSpPr>
          <p:cNvPr id="5" name="TextBox 4">
            <a:extLst>
              <a:ext uri="{FF2B5EF4-FFF2-40B4-BE49-F238E27FC236}">
                <a16:creationId xmlns:a16="http://schemas.microsoft.com/office/drawing/2014/main" id="{C34E2A31-AE92-1241-8596-89FA94F9676B}"/>
              </a:ext>
            </a:extLst>
          </p:cNvPr>
          <p:cNvSpPr txBox="1"/>
          <p:nvPr/>
        </p:nvSpPr>
        <p:spPr>
          <a:xfrm>
            <a:off x="7175860" y="5260658"/>
            <a:ext cx="1787923"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Dr. </a:t>
            </a:r>
            <a:r>
              <a:rPr lang="en-US" sz="1200" b="1" dirty="0" err="1">
                <a:latin typeface="Arial" panose="020B0604020202020204" pitchFamily="34" charset="0"/>
                <a:cs typeface="Arial" panose="020B0604020202020204" pitchFamily="34" charset="0"/>
              </a:rPr>
              <a:t>Serggio</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Lanata</a:t>
            </a:r>
            <a:endParaRPr lang="en-US" sz="1200" b="1"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UCSF</a:t>
            </a:r>
          </a:p>
        </p:txBody>
      </p:sp>
      <p:pic>
        <p:nvPicPr>
          <p:cNvPr id="6" name="Picture 5" descr="Medium shot of a person smiling&#10;&#10;Description automatically generated">
            <a:extLst>
              <a:ext uri="{FF2B5EF4-FFF2-40B4-BE49-F238E27FC236}">
                <a16:creationId xmlns:a16="http://schemas.microsoft.com/office/drawing/2014/main" id="{E16CE88A-8AFD-644C-9AF4-443F63DEE4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5860" y="1381414"/>
            <a:ext cx="1584632" cy="1531218"/>
          </a:xfrm>
          <a:prstGeom prst="rect">
            <a:avLst/>
          </a:prstGeom>
        </p:spPr>
      </p:pic>
      <p:sp>
        <p:nvSpPr>
          <p:cNvPr id="7" name="TextBox 6">
            <a:extLst>
              <a:ext uri="{FF2B5EF4-FFF2-40B4-BE49-F238E27FC236}">
                <a16:creationId xmlns:a16="http://schemas.microsoft.com/office/drawing/2014/main" id="{FC798D54-A5C7-4644-A62A-5DC0EC2144DC}"/>
              </a:ext>
            </a:extLst>
          </p:cNvPr>
          <p:cNvSpPr txBox="1"/>
          <p:nvPr/>
        </p:nvSpPr>
        <p:spPr>
          <a:xfrm>
            <a:off x="7074074" y="3008481"/>
            <a:ext cx="1820092" cy="646331"/>
          </a:xfrm>
          <a:prstGeom prst="rect">
            <a:avLst/>
          </a:prstGeom>
          <a:noFill/>
        </p:spPr>
        <p:txBody>
          <a:bodyPr wrap="square" rtlCol="0">
            <a:spAutoFit/>
          </a:bodyPr>
          <a:lstStyle/>
          <a:p>
            <a:pPr algn="ctr"/>
            <a:r>
              <a:rPr lang="en-US" sz="1200" b="1" dirty="0"/>
              <a:t>Dr. </a:t>
            </a:r>
            <a:r>
              <a:rPr lang="en-US" sz="1200" b="1" dirty="0" err="1"/>
              <a:t>Nilton</a:t>
            </a:r>
            <a:r>
              <a:rPr lang="en-US" sz="1200" b="1" dirty="0"/>
              <a:t> </a:t>
            </a:r>
            <a:r>
              <a:rPr lang="en-US" sz="1200" b="1" dirty="0" err="1"/>
              <a:t>Custodio</a:t>
            </a:r>
            <a:endParaRPr lang="en-US" sz="1200" b="1" dirty="0"/>
          </a:p>
          <a:p>
            <a:pPr algn="ctr"/>
            <a:r>
              <a:rPr lang="en-US" sz="1200" dirty="0"/>
              <a:t>Peruvian Neurological Institute</a:t>
            </a:r>
          </a:p>
        </p:txBody>
      </p:sp>
      <p:pic>
        <p:nvPicPr>
          <p:cNvPr id="9" name="Picture 8">
            <a:extLst>
              <a:ext uri="{FF2B5EF4-FFF2-40B4-BE49-F238E27FC236}">
                <a16:creationId xmlns:a16="http://schemas.microsoft.com/office/drawing/2014/main" id="{C70101AB-9148-DC49-828E-424F9D61D80E}"/>
              </a:ext>
            </a:extLst>
          </p:cNvPr>
          <p:cNvPicPr>
            <a:picLocks noChangeAspect="1"/>
          </p:cNvPicPr>
          <p:nvPr/>
        </p:nvPicPr>
        <p:blipFill>
          <a:blip r:embed="rId5"/>
          <a:stretch>
            <a:fillRect/>
          </a:stretch>
        </p:blipFill>
        <p:spPr>
          <a:xfrm>
            <a:off x="1447800" y="4944457"/>
            <a:ext cx="4440088" cy="793923"/>
          </a:xfrm>
          <a:prstGeom prst="rect">
            <a:avLst/>
          </a:prstGeom>
        </p:spPr>
      </p:pic>
    </p:spTree>
    <p:extLst>
      <p:ext uri="{BB962C8B-B14F-4D97-AF65-F5344CB8AC3E}">
        <p14:creationId xmlns:p14="http://schemas.microsoft.com/office/powerpoint/2010/main" val="2111290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C1A8-FEDE-B347-9422-C07ACF361157}"/>
              </a:ext>
            </a:extLst>
          </p:cNvPr>
          <p:cNvSpPr>
            <a:spLocks noGrp="1"/>
          </p:cNvSpPr>
          <p:nvPr>
            <p:ph type="title"/>
          </p:nvPr>
        </p:nvSpPr>
        <p:spPr/>
        <p:txBody>
          <a:bodyPr/>
          <a:lstStyle/>
          <a:p>
            <a:r>
              <a:rPr lang="en-US" dirty="0"/>
              <a:t>Other collaborations…</a:t>
            </a:r>
          </a:p>
        </p:txBody>
      </p:sp>
      <p:pic>
        <p:nvPicPr>
          <p:cNvPr id="6" name="Picture 5" descr="A screenshot of a computer&#10;&#10;Description automatically generated with low confidence">
            <a:extLst>
              <a:ext uri="{FF2B5EF4-FFF2-40B4-BE49-F238E27FC236}">
                <a16:creationId xmlns:a16="http://schemas.microsoft.com/office/drawing/2014/main" id="{8BCD0F4A-F0F5-3640-B8BD-3D885034673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5429" y="1155700"/>
            <a:ext cx="5549900" cy="2273300"/>
          </a:xfrm>
          <a:prstGeom prst="rect">
            <a:avLst/>
          </a:prstGeom>
        </p:spPr>
      </p:pic>
      <p:pic>
        <p:nvPicPr>
          <p:cNvPr id="12" name="Picture 11" descr="A person with a mustache&#10;&#10;Description automatically generated with medium confidence">
            <a:extLst>
              <a:ext uri="{FF2B5EF4-FFF2-40B4-BE49-F238E27FC236}">
                <a16:creationId xmlns:a16="http://schemas.microsoft.com/office/drawing/2014/main" id="{9232BAFD-B8C1-E446-9803-8A5562C618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9400" y="1155700"/>
            <a:ext cx="1760035" cy="2000250"/>
          </a:xfrm>
          <a:prstGeom prst="rect">
            <a:avLst/>
          </a:prstGeom>
        </p:spPr>
      </p:pic>
      <p:sp>
        <p:nvSpPr>
          <p:cNvPr id="13" name="TextBox 12">
            <a:extLst>
              <a:ext uri="{FF2B5EF4-FFF2-40B4-BE49-F238E27FC236}">
                <a16:creationId xmlns:a16="http://schemas.microsoft.com/office/drawing/2014/main" id="{902B1B6B-C73A-984C-ACC3-BAE76D88D56F}"/>
              </a:ext>
            </a:extLst>
          </p:cNvPr>
          <p:cNvSpPr txBox="1"/>
          <p:nvPr/>
        </p:nvSpPr>
        <p:spPr>
          <a:xfrm>
            <a:off x="435429" y="3657600"/>
            <a:ext cx="7954006" cy="1477328"/>
          </a:xfrm>
          <a:prstGeom prst="rect">
            <a:avLst/>
          </a:prstGeom>
          <a:noFill/>
        </p:spPr>
        <p:txBody>
          <a:bodyPr wrap="square" rtlCol="0">
            <a:spAutoFit/>
          </a:bodyPr>
          <a:lstStyle/>
          <a:p>
            <a:pPr marL="285750" indent="-285750">
              <a:buFont typeface="Arial" panose="020B0604020202020204" pitchFamily="34" charset="0"/>
              <a:buChar char="•"/>
            </a:pPr>
            <a:r>
              <a:rPr lang="en-US" dirty="0"/>
              <a:t>Introduced to Dr. Bob Gilman through former Fogarty fellow in Peru</a:t>
            </a:r>
          </a:p>
          <a:p>
            <a:pPr marL="285750" indent="-285750">
              <a:buFont typeface="Arial" panose="020B0604020202020204" pitchFamily="34" charset="0"/>
              <a:buChar char="•"/>
            </a:pPr>
            <a:r>
              <a:rPr lang="en-US" dirty="0"/>
              <a:t>Dr. Gilman looking for neurologist who can interpret CT scans of brain for study </a:t>
            </a:r>
            <a:r>
              <a:rPr lang="en-US" dirty="0">
                <a:sym typeface="Wingdings" pitchFamily="2" charset="2"/>
              </a:rPr>
              <a:t> added as </a:t>
            </a:r>
            <a:r>
              <a:rPr lang="en-US" b="1" dirty="0">
                <a:sym typeface="Wingdings" pitchFamily="2" charset="2"/>
              </a:rPr>
              <a:t>Co-Investigator to NIH R01</a:t>
            </a:r>
            <a:r>
              <a:rPr lang="en-US" dirty="0">
                <a:sym typeface="Wingdings" pitchFamily="2" charset="2"/>
              </a:rPr>
              <a:t> </a:t>
            </a:r>
            <a:r>
              <a:rPr lang="en-US" b="1" dirty="0">
                <a:sym typeface="Wingdings" pitchFamily="2" charset="2"/>
              </a:rPr>
              <a:t>(</a:t>
            </a:r>
            <a:r>
              <a:rPr lang="en-US" dirty="0">
                <a:sym typeface="Wingdings" pitchFamily="2" charset="2"/>
              </a:rPr>
              <a:t>“Neurological Syndromes of HIV in Peru &amp; Bolivia)</a:t>
            </a:r>
            <a:endParaRPr lang="en-US" dirty="0"/>
          </a:p>
          <a:p>
            <a:pPr marL="285750" indent="-285750">
              <a:buFont typeface="Arial" panose="020B0604020202020204" pitchFamily="34" charset="0"/>
              <a:buChar char="•"/>
            </a:pPr>
            <a:r>
              <a:rPr lang="en-US" b="1" dirty="0"/>
              <a:t>Working for free, but trade-off is co-authorship</a:t>
            </a:r>
          </a:p>
        </p:txBody>
      </p:sp>
    </p:spTree>
    <p:extLst>
      <p:ext uri="{BB962C8B-B14F-4D97-AF65-F5344CB8AC3E}">
        <p14:creationId xmlns:p14="http://schemas.microsoft.com/office/powerpoint/2010/main" val="4218013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9FF93-3BEC-9C46-B5BF-9F4C21998071}"/>
              </a:ext>
            </a:extLst>
          </p:cNvPr>
          <p:cNvSpPr>
            <a:spLocks noGrp="1"/>
          </p:cNvSpPr>
          <p:nvPr>
            <p:ph type="title"/>
          </p:nvPr>
        </p:nvSpPr>
        <p:spPr>
          <a:xfrm>
            <a:off x="556260" y="145124"/>
            <a:ext cx="7025640" cy="994172"/>
          </a:xfrm>
        </p:spPr>
        <p:txBody>
          <a:bodyPr/>
          <a:lstStyle/>
          <a:p>
            <a:r>
              <a:rPr lang="en-US" dirty="0"/>
              <a:t>Alzheimer’s and neurodegenerative biomarkers in tears</a:t>
            </a:r>
          </a:p>
        </p:txBody>
      </p:sp>
      <p:sp>
        <p:nvSpPr>
          <p:cNvPr id="3" name="Content Placeholder 2">
            <a:extLst>
              <a:ext uri="{FF2B5EF4-FFF2-40B4-BE49-F238E27FC236}">
                <a16:creationId xmlns:a16="http://schemas.microsoft.com/office/drawing/2014/main" id="{2A9D2D7F-5508-7147-97C3-22C5BF966D0F}"/>
              </a:ext>
            </a:extLst>
          </p:cNvPr>
          <p:cNvSpPr>
            <a:spLocks noGrp="1"/>
          </p:cNvSpPr>
          <p:nvPr>
            <p:ph idx="1"/>
          </p:nvPr>
        </p:nvSpPr>
        <p:spPr>
          <a:xfrm>
            <a:off x="531642" y="1216352"/>
            <a:ext cx="7850358" cy="2000249"/>
          </a:xfrm>
        </p:spPr>
        <p:txBody>
          <a:bodyPr/>
          <a:lstStyle/>
          <a:p>
            <a:pPr marL="285750" indent="-285750">
              <a:buFont typeface="Arial" panose="020B0604020202020204" pitchFamily="34" charset="0"/>
              <a:buChar char="•"/>
            </a:pPr>
            <a:r>
              <a:rPr lang="en-US" sz="1800" b="0" dirty="0">
                <a:solidFill>
                  <a:schemeClr val="tx1"/>
                </a:solidFill>
                <a:latin typeface="Arial" panose="020B0604020202020204" pitchFamily="34" charset="0"/>
                <a:cs typeface="Arial" panose="020B0604020202020204" pitchFamily="34" charset="0"/>
              </a:rPr>
              <a:t>Dr. Gilman looking for a neurologist as collaborator on grant</a:t>
            </a:r>
          </a:p>
          <a:p>
            <a:pPr marL="285750" indent="-285750">
              <a:buFont typeface="Arial" panose="020B0604020202020204" pitchFamily="34" charset="0"/>
              <a:buChar char="•"/>
            </a:pPr>
            <a:r>
              <a:rPr lang="en-US" sz="1800" b="0" dirty="0">
                <a:solidFill>
                  <a:schemeClr val="tx1"/>
                </a:solidFill>
                <a:latin typeface="Arial" panose="020B0604020202020204" pitchFamily="34" charset="0"/>
                <a:cs typeface="Arial" panose="020B0604020202020204" pitchFamily="34" charset="0"/>
              </a:rPr>
              <a:t>Study on “Utility of Alzheimer’s disease biomarkers in tears to predict Alzheimer’s dementia”</a:t>
            </a:r>
          </a:p>
          <a:p>
            <a:pPr marL="285750" indent="-285750">
              <a:buFont typeface="Arial" panose="020B0604020202020204" pitchFamily="34" charset="0"/>
              <a:buChar char="•"/>
            </a:pPr>
            <a:r>
              <a:rPr lang="en-US" sz="1800" b="0" dirty="0">
                <a:solidFill>
                  <a:schemeClr val="tx1"/>
                </a:solidFill>
                <a:latin typeface="Arial" panose="020B0604020202020204" pitchFamily="34" charset="0"/>
                <a:cs typeface="Arial" panose="020B0604020202020204" pitchFamily="34" charset="0"/>
              </a:rPr>
              <a:t>Using preliminary data from study, applied for:</a:t>
            </a:r>
          </a:p>
          <a:p>
            <a:pPr marL="627447" lvl="1" indent="-285750">
              <a:buFont typeface="Arial" panose="020B0604020202020204" pitchFamily="34" charset="0"/>
              <a:buChar char="•"/>
            </a:pPr>
            <a:r>
              <a:rPr lang="en-US" sz="1800" b="1" dirty="0">
                <a:solidFill>
                  <a:schemeClr val="tx1"/>
                </a:solidFill>
                <a:latin typeface="Arial" panose="020B0604020202020204" pitchFamily="34" charset="0"/>
                <a:cs typeface="Arial" panose="020B0604020202020204" pitchFamily="34" charset="0"/>
              </a:rPr>
              <a:t>Alzheimer’s supplement to existing R01 grant to NIH (pending funding)</a:t>
            </a:r>
          </a:p>
          <a:p>
            <a:pPr marL="627447" lvl="1" indent="-285750">
              <a:buFont typeface="Arial" panose="020B0604020202020204" pitchFamily="34" charset="0"/>
              <a:buChar char="•"/>
            </a:pPr>
            <a:r>
              <a:rPr lang="en-US" sz="1800" b="1" dirty="0">
                <a:solidFill>
                  <a:schemeClr val="tx1"/>
                </a:solidFill>
                <a:latin typeface="Arial" panose="020B0604020202020204" pitchFamily="34" charset="0"/>
                <a:cs typeface="Arial" panose="020B0604020202020204" pitchFamily="34" charset="0"/>
              </a:rPr>
              <a:t>R21 grant to NIH: Non-invasive Tear Biomarkers for detecting AD in Peru (</a:t>
            </a:r>
            <a:r>
              <a:rPr lang="en-US" sz="1800" dirty="0">
                <a:solidFill>
                  <a:schemeClr val="tx1"/>
                </a:solidFill>
                <a:latin typeface="Arial" panose="020B0604020202020204" pitchFamily="34" charset="0"/>
                <a:cs typeface="Arial" panose="020B0604020202020204" pitchFamily="34" charset="0"/>
              </a:rPr>
              <a:t>not funded, scored ‘okay’, plan to re-submit in November 2022)</a:t>
            </a:r>
            <a:endParaRPr lang="en-US" sz="1800" b="1" dirty="0">
              <a:solidFill>
                <a:schemeClr val="tx1"/>
              </a:solidFill>
              <a:latin typeface="Arial" panose="020B0604020202020204" pitchFamily="34" charset="0"/>
              <a:cs typeface="Arial" panose="020B0604020202020204" pitchFamily="34" charset="0"/>
            </a:endParaRPr>
          </a:p>
          <a:p>
            <a:endParaRPr lang="en-US" sz="1800" b="0" dirty="0">
              <a:solidFill>
                <a:schemeClr val="tx1"/>
              </a:solidFill>
              <a:latin typeface="Arial" panose="020B0604020202020204" pitchFamily="34" charset="0"/>
              <a:cs typeface="Arial" panose="020B0604020202020204" pitchFamily="34" charset="0"/>
            </a:endParaRPr>
          </a:p>
          <a:p>
            <a:endParaRPr lang="en-US" sz="1800" b="0" dirty="0">
              <a:solidFill>
                <a:schemeClr val="tx1"/>
              </a:solidFill>
              <a:latin typeface="Arial" panose="020B0604020202020204" pitchFamily="34" charset="0"/>
              <a:cs typeface="Arial" panose="020B0604020202020204" pitchFamily="34" charset="0"/>
            </a:endParaRPr>
          </a:p>
          <a:p>
            <a:endParaRPr lang="en-US" sz="1800" b="0" dirty="0">
              <a:solidFill>
                <a:schemeClr val="tx1"/>
              </a:solidFill>
              <a:latin typeface="Arial" panose="020B0604020202020204" pitchFamily="34" charset="0"/>
              <a:cs typeface="Arial" panose="020B0604020202020204" pitchFamily="34" charset="0"/>
            </a:endParaRPr>
          </a:p>
          <a:p>
            <a:endParaRPr lang="en-US" sz="1800" b="0" dirty="0">
              <a:solidFill>
                <a:schemeClr val="tx1"/>
              </a:solidFill>
              <a:latin typeface="Arial" panose="020B0604020202020204" pitchFamily="34" charset="0"/>
              <a:cs typeface="Arial" panose="020B0604020202020204" pitchFamily="34" charset="0"/>
            </a:endParaRPr>
          </a:p>
        </p:txBody>
      </p:sp>
      <p:pic>
        <p:nvPicPr>
          <p:cNvPr id="5" name="Picture 4" descr="A person wearing glasses&#10;&#10;Description automatically generated with medium confidence">
            <a:extLst>
              <a:ext uri="{FF2B5EF4-FFF2-40B4-BE49-F238E27FC236}">
                <a16:creationId xmlns:a16="http://schemas.microsoft.com/office/drawing/2014/main" id="{7527ED68-7E6B-5846-B029-121D643E76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9016" y="3808303"/>
            <a:ext cx="1704975" cy="1694579"/>
          </a:xfrm>
          <a:prstGeom prst="rect">
            <a:avLst/>
          </a:prstGeom>
        </p:spPr>
      </p:pic>
      <p:sp>
        <p:nvSpPr>
          <p:cNvPr id="6" name="TextBox 5">
            <a:extLst>
              <a:ext uri="{FF2B5EF4-FFF2-40B4-BE49-F238E27FC236}">
                <a16:creationId xmlns:a16="http://schemas.microsoft.com/office/drawing/2014/main" id="{D6E5AED7-040C-1B4E-9D80-B6288739F28B}"/>
              </a:ext>
            </a:extLst>
          </p:cNvPr>
          <p:cNvSpPr txBox="1"/>
          <p:nvPr/>
        </p:nvSpPr>
        <p:spPr>
          <a:xfrm>
            <a:off x="6794692" y="5697118"/>
            <a:ext cx="2333625" cy="900246"/>
          </a:xfrm>
          <a:prstGeom prst="rect">
            <a:avLst/>
          </a:prstGeom>
          <a:noFill/>
        </p:spPr>
        <p:txBody>
          <a:bodyPr wrap="square" rtlCol="0">
            <a:spAutoFit/>
          </a:bodyPr>
          <a:lstStyle/>
          <a:p>
            <a:pPr algn="ctr"/>
            <a:r>
              <a:rPr lang="en-US" sz="1050" b="1" dirty="0"/>
              <a:t>Dr. Danilo Sanchez Coronel</a:t>
            </a:r>
          </a:p>
          <a:p>
            <a:pPr algn="ctr"/>
            <a:r>
              <a:rPr lang="en-US" sz="1050" b="1" dirty="0"/>
              <a:t>Director, Neurodegenerative Diseases</a:t>
            </a:r>
          </a:p>
          <a:p>
            <a:pPr algn="ctr"/>
            <a:r>
              <a:rPr lang="en-US" sz="1050" b="1" dirty="0"/>
              <a:t>Instituto Nacional de </a:t>
            </a:r>
            <a:r>
              <a:rPr lang="en-US" sz="1050" b="1" dirty="0" err="1"/>
              <a:t>Ciencias</a:t>
            </a:r>
            <a:r>
              <a:rPr lang="en-US" sz="1050" b="1" dirty="0"/>
              <a:t> </a:t>
            </a:r>
            <a:r>
              <a:rPr lang="en-US" sz="1050" b="1" dirty="0" err="1"/>
              <a:t>Neurologicas</a:t>
            </a:r>
            <a:endParaRPr lang="en-US" sz="1050" b="1" dirty="0"/>
          </a:p>
        </p:txBody>
      </p:sp>
      <p:sp>
        <p:nvSpPr>
          <p:cNvPr id="7" name="TextBox 6">
            <a:extLst>
              <a:ext uri="{FF2B5EF4-FFF2-40B4-BE49-F238E27FC236}">
                <a16:creationId xmlns:a16="http://schemas.microsoft.com/office/drawing/2014/main" id="{57EA68B3-ED92-5743-BCB9-EA74636F188D}"/>
              </a:ext>
            </a:extLst>
          </p:cNvPr>
          <p:cNvSpPr txBox="1"/>
          <p:nvPr/>
        </p:nvSpPr>
        <p:spPr>
          <a:xfrm>
            <a:off x="5270896" y="5685576"/>
            <a:ext cx="1295400" cy="461665"/>
          </a:xfrm>
          <a:prstGeom prst="rect">
            <a:avLst/>
          </a:prstGeom>
          <a:noFill/>
        </p:spPr>
        <p:txBody>
          <a:bodyPr wrap="square" rtlCol="0">
            <a:spAutoFit/>
          </a:bodyPr>
          <a:lstStyle/>
          <a:p>
            <a:pPr algn="ctr"/>
            <a:r>
              <a:rPr lang="en-US" sz="1200" b="1" dirty="0"/>
              <a:t>Maisie Bailey</a:t>
            </a:r>
          </a:p>
          <a:p>
            <a:pPr algn="ctr"/>
            <a:r>
              <a:rPr lang="en-US" sz="1200" b="1" dirty="0"/>
              <a:t>MS1, OHSU</a:t>
            </a:r>
          </a:p>
        </p:txBody>
      </p:sp>
      <p:pic>
        <p:nvPicPr>
          <p:cNvPr id="9" name="Picture 8" descr="A picture containing person, wall, indoor&#10;&#10;Description automatically generated">
            <a:extLst>
              <a:ext uri="{FF2B5EF4-FFF2-40B4-BE49-F238E27FC236}">
                <a16:creationId xmlns:a16="http://schemas.microsoft.com/office/drawing/2014/main" id="{FAF99CB1-9C47-FE4F-AFB2-F57EC86CD0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6285" y="3803311"/>
            <a:ext cx="1564622" cy="1881425"/>
          </a:xfrm>
          <a:prstGeom prst="rect">
            <a:avLst/>
          </a:prstGeom>
        </p:spPr>
      </p:pic>
      <p:pic>
        <p:nvPicPr>
          <p:cNvPr id="8" name="Picture 7" descr="A person with a mustache&#10;&#10;Description automatically generated with medium confidence">
            <a:extLst>
              <a:ext uri="{FF2B5EF4-FFF2-40B4-BE49-F238E27FC236}">
                <a16:creationId xmlns:a16="http://schemas.microsoft.com/office/drawing/2014/main" id="{DD709150-8F28-B540-8C70-7C812ABF20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08601" y="3743898"/>
            <a:ext cx="1760035" cy="2000250"/>
          </a:xfrm>
          <a:prstGeom prst="rect">
            <a:avLst/>
          </a:prstGeom>
        </p:spPr>
      </p:pic>
      <p:sp>
        <p:nvSpPr>
          <p:cNvPr id="10" name="TextBox 9">
            <a:extLst>
              <a:ext uri="{FF2B5EF4-FFF2-40B4-BE49-F238E27FC236}">
                <a16:creationId xmlns:a16="http://schemas.microsoft.com/office/drawing/2014/main" id="{ADD23B84-04F5-9447-AC08-2DA713507E88}"/>
              </a:ext>
            </a:extLst>
          </p:cNvPr>
          <p:cNvSpPr txBox="1"/>
          <p:nvPr/>
        </p:nvSpPr>
        <p:spPr>
          <a:xfrm>
            <a:off x="2908601" y="5697118"/>
            <a:ext cx="1603918" cy="461665"/>
          </a:xfrm>
          <a:prstGeom prst="rect">
            <a:avLst/>
          </a:prstGeom>
          <a:noFill/>
        </p:spPr>
        <p:txBody>
          <a:bodyPr wrap="square" rtlCol="0">
            <a:spAutoFit/>
          </a:bodyPr>
          <a:lstStyle/>
          <a:p>
            <a:pPr algn="ctr"/>
            <a:r>
              <a:rPr lang="en-US" sz="1200" b="1" dirty="0"/>
              <a:t>Dr. Robert Gilman</a:t>
            </a:r>
          </a:p>
          <a:p>
            <a:pPr algn="ctr"/>
            <a:r>
              <a:rPr lang="en-US" sz="1200" b="1" dirty="0"/>
              <a:t>Johns Hopkins</a:t>
            </a:r>
          </a:p>
        </p:txBody>
      </p:sp>
    </p:spTree>
    <p:extLst>
      <p:ext uri="{BB962C8B-B14F-4D97-AF65-F5344CB8AC3E}">
        <p14:creationId xmlns:p14="http://schemas.microsoft.com/office/powerpoint/2010/main" val="2289970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DA852-3DB0-6C49-BF54-DD9B3D7B84E5}"/>
              </a:ext>
            </a:extLst>
          </p:cNvPr>
          <p:cNvSpPr>
            <a:spLocks noGrp="1"/>
          </p:cNvSpPr>
          <p:nvPr>
            <p:ph type="title"/>
          </p:nvPr>
        </p:nvSpPr>
        <p:spPr>
          <a:xfrm>
            <a:off x="435428" y="1121099"/>
            <a:ext cx="8273143" cy="827087"/>
          </a:xfrm>
        </p:spPr>
        <p:txBody>
          <a:bodyPr>
            <a:normAutofit fontScale="90000"/>
          </a:bodyPr>
          <a:lstStyle/>
          <a:p>
            <a:pPr algn="ctr"/>
            <a:r>
              <a:rPr lang="en-US" sz="2850" dirty="0">
                <a:latin typeface="Arial" panose="020B0604020202020204" pitchFamily="34" charset="0"/>
                <a:cs typeface="Arial" panose="020B0604020202020204" pitchFamily="34" charset="0"/>
              </a:rPr>
              <a:t>Characterization of non-traumatic spinal cord disorders in Lima, Peru</a:t>
            </a:r>
          </a:p>
        </p:txBody>
      </p:sp>
      <p:sp>
        <p:nvSpPr>
          <p:cNvPr id="3" name="Content Placeholder 2">
            <a:extLst>
              <a:ext uri="{FF2B5EF4-FFF2-40B4-BE49-F238E27FC236}">
                <a16:creationId xmlns:a16="http://schemas.microsoft.com/office/drawing/2014/main" id="{31D7A74E-0B4C-B048-BDD5-E3625D8F49DA}"/>
              </a:ext>
            </a:extLst>
          </p:cNvPr>
          <p:cNvSpPr>
            <a:spLocks noGrp="1"/>
          </p:cNvSpPr>
          <p:nvPr>
            <p:ph idx="1"/>
          </p:nvPr>
        </p:nvSpPr>
        <p:spPr>
          <a:xfrm>
            <a:off x="435428" y="2125266"/>
            <a:ext cx="6855007" cy="3437334"/>
          </a:xfrm>
        </p:spPr>
        <p:txBody>
          <a:bodyPr>
            <a:normAutofit/>
          </a:bodyPr>
          <a:lstStyle/>
          <a:p>
            <a:pPr marL="285750" indent="-285750">
              <a:buFont typeface="Arial" panose="020B0604020202020204" pitchFamily="34" charset="0"/>
              <a:buChar char="•"/>
            </a:pPr>
            <a:r>
              <a:rPr lang="en-US" sz="1800" b="0" dirty="0">
                <a:solidFill>
                  <a:schemeClr val="tx1"/>
                </a:solidFill>
                <a:latin typeface="Arial" panose="020B0604020202020204" pitchFamily="34" charset="0"/>
                <a:cs typeface="Arial" panose="020B0604020202020204" pitchFamily="34" charset="0"/>
              </a:rPr>
              <a:t>U.S. mentor on Fogarty fellowship application- applied this year, waiting on status.</a:t>
            </a:r>
          </a:p>
          <a:p>
            <a:pPr marL="285750" indent="-285750">
              <a:buFont typeface="Arial" panose="020B0604020202020204" pitchFamily="34" charset="0"/>
              <a:buChar char="•"/>
            </a:pPr>
            <a:r>
              <a:rPr lang="en-US" sz="1800" b="0" dirty="0">
                <a:solidFill>
                  <a:schemeClr val="tx1"/>
                </a:solidFill>
                <a:latin typeface="Arial" panose="020B0604020202020204" pitchFamily="34" charset="0"/>
                <a:cs typeface="Arial" panose="020B0604020202020204" pitchFamily="34" charset="0"/>
              </a:rPr>
              <a:t>Characterize the the population with non-traumatic spinal cord disorders living across 4 hospitals of Lima, Peru.</a:t>
            </a:r>
          </a:p>
          <a:p>
            <a:pPr marL="285750" indent="-285750">
              <a:buFont typeface="Arial" panose="020B0604020202020204" pitchFamily="34" charset="0"/>
              <a:buChar char="•"/>
            </a:pPr>
            <a:r>
              <a:rPr lang="en-US" sz="1800" b="0" dirty="0">
                <a:solidFill>
                  <a:schemeClr val="tx1"/>
                </a:solidFill>
                <a:latin typeface="Arial" panose="020B0604020202020204" pitchFamily="34" charset="0"/>
                <a:cs typeface="Arial" panose="020B0604020202020204" pitchFamily="34" charset="0"/>
              </a:rPr>
              <a:t>Regardless of application outcome, we are submitting IRB protocols and plan to start study</a:t>
            </a:r>
          </a:p>
          <a:p>
            <a:pPr marL="285750" indent="-285750">
              <a:buFont typeface="Arial" panose="020B0604020202020204" pitchFamily="34" charset="0"/>
              <a:buChar char="•"/>
            </a:pPr>
            <a:endParaRPr lang="en-US" sz="1800" b="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Tip: retrospective study can often be self-funded</a:t>
            </a:r>
          </a:p>
          <a:p>
            <a:pPr marL="285750" indent="-28575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May need small funding to pay for RA time, but not costly</a:t>
            </a:r>
          </a:p>
          <a:p>
            <a:endParaRPr lang="en-US" sz="1800" b="0" dirty="0">
              <a:solidFill>
                <a:schemeClr val="tx1"/>
              </a:solidFill>
              <a:latin typeface="Arial" panose="020B0604020202020204" pitchFamily="34" charset="0"/>
              <a:cs typeface="Arial" panose="020B0604020202020204" pitchFamily="34" charset="0"/>
            </a:endParaRPr>
          </a:p>
        </p:txBody>
      </p:sp>
      <p:pic>
        <p:nvPicPr>
          <p:cNvPr id="5" name="Picture 4" descr="A person in a suit&#10;&#10;Description automatically generated with medium confidence">
            <a:extLst>
              <a:ext uri="{FF2B5EF4-FFF2-40B4-BE49-F238E27FC236}">
                <a16:creationId xmlns:a16="http://schemas.microsoft.com/office/drawing/2014/main" id="{50FABF7C-1BA8-5340-A1DA-A7472EE9E1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0435" y="2226468"/>
            <a:ext cx="1605371" cy="1482667"/>
          </a:xfrm>
          <a:prstGeom prst="rect">
            <a:avLst/>
          </a:prstGeom>
        </p:spPr>
      </p:pic>
      <p:sp>
        <p:nvSpPr>
          <p:cNvPr id="7" name="TextBox 6">
            <a:extLst>
              <a:ext uri="{FF2B5EF4-FFF2-40B4-BE49-F238E27FC236}">
                <a16:creationId xmlns:a16="http://schemas.microsoft.com/office/drawing/2014/main" id="{B150AD29-B36C-3C45-BE83-0AC4827504F7}"/>
              </a:ext>
            </a:extLst>
          </p:cNvPr>
          <p:cNvSpPr txBox="1"/>
          <p:nvPr/>
        </p:nvSpPr>
        <p:spPr>
          <a:xfrm>
            <a:off x="7290435" y="3886215"/>
            <a:ext cx="1720215" cy="1200329"/>
          </a:xfrm>
          <a:prstGeom prst="rect">
            <a:avLst/>
          </a:prstGeom>
          <a:noFill/>
        </p:spPr>
        <p:txBody>
          <a:bodyPr wrap="square" rtlCol="0">
            <a:spAutoFit/>
          </a:bodyPr>
          <a:lstStyle/>
          <a:p>
            <a:pPr algn="ctr"/>
            <a:r>
              <a:rPr lang="en-US" sz="1200" dirty="0"/>
              <a:t>Dr. </a:t>
            </a:r>
            <a:r>
              <a:rPr lang="en-US" sz="1200" dirty="0" err="1"/>
              <a:t>Cristoper</a:t>
            </a:r>
            <a:r>
              <a:rPr lang="en-US" sz="1200" dirty="0"/>
              <a:t> Alarcon Ruiz</a:t>
            </a:r>
          </a:p>
          <a:p>
            <a:pPr algn="ctr"/>
            <a:r>
              <a:rPr lang="en-US" sz="1200" dirty="0"/>
              <a:t>Post-medical graduate</a:t>
            </a:r>
          </a:p>
          <a:p>
            <a:pPr algn="ctr"/>
            <a:r>
              <a:rPr lang="en-US" sz="1200" dirty="0"/>
              <a:t>Universidad </a:t>
            </a:r>
            <a:r>
              <a:rPr lang="en-US" sz="1200" dirty="0" err="1"/>
              <a:t>Científica</a:t>
            </a:r>
            <a:r>
              <a:rPr lang="en-US" sz="1200" dirty="0"/>
              <a:t> del Sur (</a:t>
            </a:r>
            <a:r>
              <a:rPr lang="en-US" sz="1200" dirty="0" err="1"/>
              <a:t>Lima,Peru</a:t>
            </a:r>
            <a:r>
              <a:rPr lang="en-US" sz="1200" dirty="0"/>
              <a:t>)</a:t>
            </a:r>
          </a:p>
          <a:p>
            <a:pPr algn="ctr"/>
            <a:endParaRPr lang="en-US" sz="1200" dirty="0"/>
          </a:p>
        </p:txBody>
      </p:sp>
      <p:sp>
        <p:nvSpPr>
          <p:cNvPr id="6" name="Title 1">
            <a:extLst>
              <a:ext uri="{FF2B5EF4-FFF2-40B4-BE49-F238E27FC236}">
                <a16:creationId xmlns:a16="http://schemas.microsoft.com/office/drawing/2014/main" id="{D72D887D-FC94-0D48-812E-00E51745398C}"/>
              </a:ext>
            </a:extLst>
          </p:cNvPr>
          <p:cNvSpPr txBox="1">
            <a:spLocks/>
          </p:cNvSpPr>
          <p:nvPr/>
        </p:nvSpPr>
        <p:spPr bwMode="auto">
          <a:xfrm>
            <a:off x="213495" y="247321"/>
            <a:ext cx="8273143" cy="595496"/>
          </a:xfrm>
          <a:prstGeom prst="rect">
            <a:avLst/>
          </a:prstGeom>
          <a:noFill/>
          <a:ln w="9525" algn="ctr">
            <a:noFill/>
            <a:miter lim="800000"/>
            <a:headEnd/>
            <a:tailEnd/>
          </a:ln>
        </p:spPr>
        <p:txBody>
          <a:bodyPr vert="horz" wrap="square" lIns="0" tIns="45713" rIns="0" bIns="45713" numCol="1" anchor="b" anchorCtr="0" compatLnSpc="1">
            <a:prstTxWarp prst="textNoShape">
              <a:avLst/>
            </a:prstTxWarp>
            <a:normAutofit fontScale="97500"/>
          </a:bodyPr>
          <a:lst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2286" b="1">
                <a:solidFill>
                  <a:schemeClr val="bg2"/>
                </a:solidFill>
                <a:latin typeface="Arial" charset="0"/>
                <a:cs typeface="Arial" charset="0"/>
              </a:defRPr>
            </a:lvl2pPr>
            <a:lvl3pPr algn="l" rtl="0" eaLnBrk="1" fontAlgn="base" hangingPunct="1">
              <a:spcBef>
                <a:spcPct val="0"/>
              </a:spcBef>
              <a:spcAft>
                <a:spcPct val="0"/>
              </a:spcAft>
              <a:defRPr sz="2286" b="1">
                <a:solidFill>
                  <a:schemeClr val="bg2"/>
                </a:solidFill>
                <a:latin typeface="Arial" charset="0"/>
                <a:cs typeface="Arial" charset="0"/>
              </a:defRPr>
            </a:lvl3pPr>
            <a:lvl4pPr algn="l" rtl="0" eaLnBrk="1" fontAlgn="base" hangingPunct="1">
              <a:spcBef>
                <a:spcPct val="0"/>
              </a:spcBef>
              <a:spcAft>
                <a:spcPct val="0"/>
              </a:spcAft>
              <a:defRPr sz="2286" b="1">
                <a:solidFill>
                  <a:schemeClr val="bg2"/>
                </a:solidFill>
                <a:latin typeface="Arial" charset="0"/>
                <a:cs typeface="Arial" charset="0"/>
              </a:defRPr>
            </a:lvl4pPr>
            <a:lvl5pPr algn="l" rtl="0" eaLnBrk="1" fontAlgn="base" hangingPunct="1">
              <a:spcBef>
                <a:spcPct val="0"/>
              </a:spcBef>
              <a:spcAft>
                <a:spcPct val="0"/>
              </a:spcAft>
              <a:defRPr sz="2286" b="1">
                <a:solidFill>
                  <a:schemeClr val="bg2"/>
                </a:solidFill>
                <a:latin typeface="Arial" charset="0"/>
                <a:cs typeface="Arial" charset="0"/>
              </a:defRPr>
            </a:lvl5pPr>
            <a:lvl6pPr marL="435437" algn="l" rtl="0" eaLnBrk="1" fontAlgn="base" hangingPunct="1">
              <a:spcBef>
                <a:spcPct val="0"/>
              </a:spcBef>
              <a:spcAft>
                <a:spcPct val="0"/>
              </a:spcAft>
              <a:defRPr sz="2286" b="1">
                <a:solidFill>
                  <a:schemeClr val="bg2"/>
                </a:solidFill>
                <a:latin typeface="Arial" charset="0"/>
                <a:cs typeface="Arial" charset="0"/>
              </a:defRPr>
            </a:lvl6pPr>
            <a:lvl7pPr marL="870875" algn="l" rtl="0" eaLnBrk="1" fontAlgn="base" hangingPunct="1">
              <a:spcBef>
                <a:spcPct val="0"/>
              </a:spcBef>
              <a:spcAft>
                <a:spcPct val="0"/>
              </a:spcAft>
              <a:defRPr sz="2286" b="1">
                <a:solidFill>
                  <a:schemeClr val="bg2"/>
                </a:solidFill>
                <a:latin typeface="Arial" charset="0"/>
                <a:cs typeface="Arial" charset="0"/>
              </a:defRPr>
            </a:lvl7pPr>
            <a:lvl8pPr marL="1306312" algn="l" rtl="0" eaLnBrk="1" fontAlgn="base" hangingPunct="1">
              <a:spcBef>
                <a:spcPct val="0"/>
              </a:spcBef>
              <a:spcAft>
                <a:spcPct val="0"/>
              </a:spcAft>
              <a:defRPr sz="2286" b="1">
                <a:solidFill>
                  <a:schemeClr val="bg2"/>
                </a:solidFill>
                <a:latin typeface="Arial" charset="0"/>
                <a:cs typeface="Arial" charset="0"/>
              </a:defRPr>
            </a:lvl8pPr>
            <a:lvl9pPr marL="1741749" algn="l" rtl="0" eaLnBrk="1" fontAlgn="base" hangingPunct="1">
              <a:spcBef>
                <a:spcPct val="0"/>
              </a:spcBef>
              <a:spcAft>
                <a:spcPct val="0"/>
              </a:spcAft>
              <a:defRPr sz="2286" b="1">
                <a:solidFill>
                  <a:schemeClr val="bg2"/>
                </a:solidFill>
                <a:latin typeface="Arial" charset="0"/>
                <a:cs typeface="Arial" charset="0"/>
              </a:defRPr>
            </a:lvl9pPr>
          </a:lstStyle>
          <a:p>
            <a:pPr algn="ctr"/>
            <a:r>
              <a:rPr lang="en-US" sz="2850" kern="0" dirty="0">
                <a:latin typeface="Arial" panose="020B0604020202020204" pitchFamily="34" charset="0"/>
                <a:cs typeface="Arial" panose="020B0604020202020204" pitchFamily="34" charset="0"/>
              </a:rPr>
              <a:t>Mentoring</a:t>
            </a:r>
          </a:p>
        </p:txBody>
      </p:sp>
    </p:spTree>
    <p:extLst>
      <p:ext uri="{BB962C8B-B14F-4D97-AF65-F5344CB8AC3E}">
        <p14:creationId xmlns:p14="http://schemas.microsoft.com/office/powerpoint/2010/main" val="3103390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E60FB-0DC5-674E-98BB-0EC9FB3268CC}"/>
              </a:ext>
            </a:extLst>
          </p:cNvPr>
          <p:cNvSpPr>
            <a:spLocks noGrp="1"/>
          </p:cNvSpPr>
          <p:nvPr>
            <p:ph type="title"/>
          </p:nvPr>
        </p:nvSpPr>
        <p:spPr>
          <a:xfrm>
            <a:off x="457200" y="2766170"/>
            <a:ext cx="8229600" cy="411956"/>
          </a:xfrm>
        </p:spPr>
        <p:txBody>
          <a:bodyPr>
            <a:normAutofit fontScale="90000"/>
          </a:bodyPr>
          <a:lstStyle/>
          <a:p>
            <a:pPr algn="ctr"/>
            <a:r>
              <a:rPr lang="en-US" sz="1950" dirty="0">
                <a:solidFill>
                  <a:schemeClr val="tx1"/>
                </a:solidFill>
              </a:rPr>
              <a:t>Systematic Review of Transverse Myelitis in Low-and-Middle Income countries</a:t>
            </a:r>
          </a:p>
        </p:txBody>
      </p:sp>
      <p:sp>
        <p:nvSpPr>
          <p:cNvPr id="3" name="Content Placeholder 2">
            <a:extLst>
              <a:ext uri="{FF2B5EF4-FFF2-40B4-BE49-F238E27FC236}">
                <a16:creationId xmlns:a16="http://schemas.microsoft.com/office/drawing/2014/main" id="{7976EC16-B547-F64F-9BDC-23947B13033F}"/>
              </a:ext>
            </a:extLst>
          </p:cNvPr>
          <p:cNvSpPr>
            <a:spLocks noGrp="1"/>
          </p:cNvSpPr>
          <p:nvPr>
            <p:ph idx="1"/>
          </p:nvPr>
        </p:nvSpPr>
        <p:spPr>
          <a:xfrm>
            <a:off x="331419" y="3200400"/>
            <a:ext cx="8527022" cy="2192947"/>
          </a:xfrm>
        </p:spPr>
        <p:txBody>
          <a:bodyPr>
            <a:normAutofit/>
          </a:bodyPr>
          <a:lstStyle/>
          <a:p>
            <a:r>
              <a:rPr lang="en-US" sz="1425" dirty="0">
                <a:solidFill>
                  <a:schemeClr val="tx1"/>
                </a:solidFill>
              </a:rPr>
              <a:t>Objective: </a:t>
            </a:r>
          </a:p>
          <a:p>
            <a:pPr lvl="1"/>
            <a:r>
              <a:rPr lang="en-US" sz="1425" dirty="0">
                <a:solidFill>
                  <a:schemeClr val="tx1"/>
                </a:solidFill>
              </a:rPr>
              <a:t>To publish a systematic review describing all literature on transverse myelitis (TM) and non-traumatic spinal cord disorders (NTSCD) in low-and-middle income countries.</a:t>
            </a:r>
          </a:p>
          <a:p>
            <a:pPr lvl="1"/>
            <a:r>
              <a:rPr lang="en-US" sz="1425" dirty="0">
                <a:solidFill>
                  <a:schemeClr val="tx1"/>
                </a:solidFill>
              </a:rPr>
              <a:t>Meta-analysis of prevalence and etiologies of TM &amp; NTSCD in low-and-middle income countries</a:t>
            </a:r>
          </a:p>
          <a:p>
            <a:r>
              <a:rPr lang="en-US" sz="1425" dirty="0">
                <a:solidFill>
                  <a:schemeClr val="tx1"/>
                </a:solidFill>
              </a:rPr>
              <a:t>MPH thesis: </a:t>
            </a:r>
          </a:p>
          <a:p>
            <a:pPr lvl="1"/>
            <a:r>
              <a:rPr lang="en-US" sz="1425" dirty="0">
                <a:solidFill>
                  <a:schemeClr val="tx1"/>
                </a:solidFill>
              </a:rPr>
              <a:t>Plan to submit manuscript to peer-reviewed journal after Faris defends his thesis.</a:t>
            </a:r>
          </a:p>
          <a:p>
            <a:endParaRPr lang="en-US" dirty="0"/>
          </a:p>
          <a:p>
            <a:endParaRPr lang="en-US" dirty="0"/>
          </a:p>
        </p:txBody>
      </p:sp>
      <p:sp>
        <p:nvSpPr>
          <p:cNvPr id="6" name="Title 1">
            <a:extLst>
              <a:ext uri="{FF2B5EF4-FFF2-40B4-BE49-F238E27FC236}">
                <a16:creationId xmlns:a16="http://schemas.microsoft.com/office/drawing/2014/main" id="{A05A74A1-E843-924C-A323-31C53BACCCA4}"/>
              </a:ext>
            </a:extLst>
          </p:cNvPr>
          <p:cNvSpPr txBox="1">
            <a:spLocks/>
          </p:cNvSpPr>
          <p:nvPr/>
        </p:nvSpPr>
        <p:spPr bwMode="auto">
          <a:xfrm>
            <a:off x="207633" y="157204"/>
            <a:ext cx="8273143" cy="595496"/>
          </a:xfrm>
          <a:prstGeom prst="rect">
            <a:avLst/>
          </a:prstGeom>
          <a:noFill/>
          <a:ln w="9525" algn="ctr">
            <a:noFill/>
            <a:miter lim="800000"/>
            <a:headEnd/>
            <a:tailEnd/>
          </a:ln>
        </p:spPr>
        <p:txBody>
          <a:bodyPr vert="horz" wrap="square" lIns="0" tIns="45713" rIns="0" bIns="45713" numCol="1" anchor="b" anchorCtr="0" compatLnSpc="1">
            <a:prstTxWarp prst="textNoShape">
              <a:avLst/>
            </a:prstTxWarp>
            <a:normAutofit fontScale="97500"/>
          </a:bodyPr>
          <a:lst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2286" b="1">
                <a:solidFill>
                  <a:schemeClr val="bg2"/>
                </a:solidFill>
                <a:latin typeface="Arial" charset="0"/>
                <a:cs typeface="Arial" charset="0"/>
              </a:defRPr>
            </a:lvl2pPr>
            <a:lvl3pPr algn="l" rtl="0" eaLnBrk="1" fontAlgn="base" hangingPunct="1">
              <a:spcBef>
                <a:spcPct val="0"/>
              </a:spcBef>
              <a:spcAft>
                <a:spcPct val="0"/>
              </a:spcAft>
              <a:defRPr sz="2286" b="1">
                <a:solidFill>
                  <a:schemeClr val="bg2"/>
                </a:solidFill>
                <a:latin typeface="Arial" charset="0"/>
                <a:cs typeface="Arial" charset="0"/>
              </a:defRPr>
            </a:lvl3pPr>
            <a:lvl4pPr algn="l" rtl="0" eaLnBrk="1" fontAlgn="base" hangingPunct="1">
              <a:spcBef>
                <a:spcPct val="0"/>
              </a:spcBef>
              <a:spcAft>
                <a:spcPct val="0"/>
              </a:spcAft>
              <a:defRPr sz="2286" b="1">
                <a:solidFill>
                  <a:schemeClr val="bg2"/>
                </a:solidFill>
                <a:latin typeface="Arial" charset="0"/>
                <a:cs typeface="Arial" charset="0"/>
              </a:defRPr>
            </a:lvl4pPr>
            <a:lvl5pPr algn="l" rtl="0" eaLnBrk="1" fontAlgn="base" hangingPunct="1">
              <a:spcBef>
                <a:spcPct val="0"/>
              </a:spcBef>
              <a:spcAft>
                <a:spcPct val="0"/>
              </a:spcAft>
              <a:defRPr sz="2286" b="1">
                <a:solidFill>
                  <a:schemeClr val="bg2"/>
                </a:solidFill>
                <a:latin typeface="Arial" charset="0"/>
                <a:cs typeface="Arial" charset="0"/>
              </a:defRPr>
            </a:lvl5pPr>
            <a:lvl6pPr marL="435437" algn="l" rtl="0" eaLnBrk="1" fontAlgn="base" hangingPunct="1">
              <a:spcBef>
                <a:spcPct val="0"/>
              </a:spcBef>
              <a:spcAft>
                <a:spcPct val="0"/>
              </a:spcAft>
              <a:defRPr sz="2286" b="1">
                <a:solidFill>
                  <a:schemeClr val="bg2"/>
                </a:solidFill>
                <a:latin typeface="Arial" charset="0"/>
                <a:cs typeface="Arial" charset="0"/>
              </a:defRPr>
            </a:lvl6pPr>
            <a:lvl7pPr marL="870875" algn="l" rtl="0" eaLnBrk="1" fontAlgn="base" hangingPunct="1">
              <a:spcBef>
                <a:spcPct val="0"/>
              </a:spcBef>
              <a:spcAft>
                <a:spcPct val="0"/>
              </a:spcAft>
              <a:defRPr sz="2286" b="1">
                <a:solidFill>
                  <a:schemeClr val="bg2"/>
                </a:solidFill>
                <a:latin typeface="Arial" charset="0"/>
                <a:cs typeface="Arial" charset="0"/>
              </a:defRPr>
            </a:lvl7pPr>
            <a:lvl8pPr marL="1306312" algn="l" rtl="0" eaLnBrk="1" fontAlgn="base" hangingPunct="1">
              <a:spcBef>
                <a:spcPct val="0"/>
              </a:spcBef>
              <a:spcAft>
                <a:spcPct val="0"/>
              </a:spcAft>
              <a:defRPr sz="2286" b="1">
                <a:solidFill>
                  <a:schemeClr val="bg2"/>
                </a:solidFill>
                <a:latin typeface="Arial" charset="0"/>
                <a:cs typeface="Arial" charset="0"/>
              </a:defRPr>
            </a:lvl8pPr>
            <a:lvl9pPr marL="1741749" algn="l" rtl="0" eaLnBrk="1" fontAlgn="base" hangingPunct="1">
              <a:spcBef>
                <a:spcPct val="0"/>
              </a:spcBef>
              <a:spcAft>
                <a:spcPct val="0"/>
              </a:spcAft>
              <a:defRPr sz="2286" b="1">
                <a:solidFill>
                  <a:schemeClr val="bg2"/>
                </a:solidFill>
                <a:latin typeface="Arial" charset="0"/>
                <a:cs typeface="Arial" charset="0"/>
              </a:defRPr>
            </a:lvl9pPr>
          </a:lstStyle>
          <a:p>
            <a:pPr algn="ctr"/>
            <a:r>
              <a:rPr lang="en-US" sz="2850" kern="0" dirty="0">
                <a:latin typeface="Arial" panose="020B0604020202020204" pitchFamily="34" charset="0"/>
                <a:cs typeface="Arial" panose="020B0604020202020204" pitchFamily="34" charset="0"/>
              </a:rPr>
              <a:t>Mentoring</a:t>
            </a:r>
          </a:p>
        </p:txBody>
      </p:sp>
      <p:sp>
        <p:nvSpPr>
          <p:cNvPr id="7" name="TextBox 6">
            <a:extLst>
              <a:ext uri="{FF2B5EF4-FFF2-40B4-BE49-F238E27FC236}">
                <a16:creationId xmlns:a16="http://schemas.microsoft.com/office/drawing/2014/main" id="{800C8F17-FD6E-3F4D-AFE7-95B1E2AA4DCF}"/>
              </a:ext>
            </a:extLst>
          </p:cNvPr>
          <p:cNvSpPr txBox="1"/>
          <p:nvPr/>
        </p:nvSpPr>
        <p:spPr>
          <a:xfrm>
            <a:off x="457200" y="1295400"/>
            <a:ext cx="8023576" cy="923330"/>
          </a:xfrm>
          <a:prstGeom prst="rect">
            <a:avLst/>
          </a:prstGeom>
          <a:noFill/>
        </p:spPr>
        <p:txBody>
          <a:bodyPr wrap="square" rtlCol="0">
            <a:spAutoFit/>
          </a:bodyPr>
          <a:lstStyle/>
          <a:p>
            <a:pPr marL="285750" indent="-285750">
              <a:buFont typeface="Arial" panose="020B0604020202020204" pitchFamily="34" charset="0"/>
              <a:buChar char="•"/>
            </a:pPr>
            <a:r>
              <a:rPr lang="en-US" dirty="0"/>
              <a:t>Mentoring MD/MPH student at UNC on thesis</a:t>
            </a:r>
          </a:p>
          <a:p>
            <a:pPr marL="285750" indent="-285750">
              <a:buFont typeface="Arial" panose="020B0604020202020204" pitchFamily="34" charset="0"/>
              <a:buChar char="•"/>
            </a:pPr>
            <a:r>
              <a:rPr lang="en-US" dirty="0"/>
              <a:t>Interested in applying to neurology for residency; interested in global health</a:t>
            </a:r>
          </a:p>
        </p:txBody>
      </p:sp>
    </p:spTree>
    <p:extLst>
      <p:ext uri="{BB962C8B-B14F-4D97-AF65-F5344CB8AC3E}">
        <p14:creationId xmlns:p14="http://schemas.microsoft.com/office/powerpoint/2010/main" val="1339512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296EE8-5F55-7745-A05A-A57E6B5A80E3}"/>
              </a:ext>
            </a:extLst>
          </p:cNvPr>
          <p:cNvSpPr>
            <a:spLocks noGrp="1"/>
          </p:cNvSpPr>
          <p:nvPr>
            <p:ph type="title"/>
          </p:nvPr>
        </p:nvSpPr>
        <p:spPr>
          <a:xfrm>
            <a:off x="1098100" y="33220"/>
            <a:ext cx="7025640" cy="994172"/>
          </a:xfrm>
        </p:spPr>
        <p:txBody>
          <a:bodyPr>
            <a:normAutofit fontScale="90000"/>
          </a:bodyPr>
          <a:lstStyle/>
          <a:p>
            <a:pPr algn="ctr"/>
            <a:r>
              <a:rPr lang="en-US" dirty="0"/>
              <a:t>Creating a Global Health in Neurology Rotation for Neurology Residents </a:t>
            </a:r>
          </a:p>
        </p:txBody>
      </p:sp>
      <p:sp>
        <p:nvSpPr>
          <p:cNvPr id="3" name="Content Placeholder 2">
            <a:extLst>
              <a:ext uri="{FF2B5EF4-FFF2-40B4-BE49-F238E27FC236}">
                <a16:creationId xmlns:a16="http://schemas.microsoft.com/office/drawing/2014/main" id="{FA124327-FB95-C848-8A95-1FBC1EF28E1E}"/>
              </a:ext>
            </a:extLst>
          </p:cNvPr>
          <p:cNvSpPr>
            <a:spLocks noGrp="1"/>
          </p:cNvSpPr>
          <p:nvPr>
            <p:ph idx="1"/>
          </p:nvPr>
        </p:nvSpPr>
        <p:spPr>
          <a:xfrm>
            <a:off x="568770" y="1117172"/>
            <a:ext cx="4714350" cy="4945913"/>
          </a:xfrm>
        </p:spPr>
        <p:txBody>
          <a:bodyPr>
            <a:normAutofit/>
          </a:bodyPr>
          <a:lstStyle/>
          <a:p>
            <a:r>
              <a:rPr lang="en-US" sz="1800" dirty="0">
                <a:solidFill>
                  <a:schemeClr val="tx1"/>
                </a:solidFill>
                <a:latin typeface="Arial" panose="020B0604020202020204" pitchFamily="34" charset="0"/>
                <a:cs typeface="Arial" panose="020B0604020202020204" pitchFamily="34" charset="0"/>
              </a:rPr>
              <a:t>4 week rotation at UPCH or UNC</a:t>
            </a:r>
          </a:p>
          <a:p>
            <a:pPr lvl="0"/>
            <a:r>
              <a:rPr lang="en-US" sz="1800" u="sng" dirty="0">
                <a:solidFill>
                  <a:schemeClr val="tx1"/>
                </a:solidFill>
                <a:latin typeface="Arial" panose="020B0604020202020204" pitchFamily="34" charset="0"/>
                <a:cs typeface="Arial" panose="020B0604020202020204" pitchFamily="34" charset="0"/>
              </a:rPr>
              <a:t>UNC Resident will rotate in</a:t>
            </a:r>
            <a:r>
              <a:rPr lang="en-US" sz="1800" dirty="0">
                <a:solidFill>
                  <a:schemeClr val="tx1"/>
                </a:solidFill>
                <a:latin typeface="Arial" panose="020B0604020202020204" pitchFamily="34" charset="0"/>
                <a:cs typeface="Arial" panose="020B0604020202020204" pitchFamily="34" charset="0"/>
              </a:rPr>
              <a:t>:</a:t>
            </a:r>
          </a:p>
          <a:p>
            <a:pPr lvl="1"/>
            <a:r>
              <a:rPr lang="en-US" sz="1800" b="1" dirty="0">
                <a:solidFill>
                  <a:schemeClr val="tx1"/>
                </a:solidFill>
                <a:latin typeface="Arial" panose="020B0604020202020204" pitchFamily="34" charset="0"/>
                <a:cs typeface="Arial" panose="020B0604020202020204" pitchFamily="34" charset="0"/>
              </a:rPr>
              <a:t>Neuroinfectious diseases </a:t>
            </a:r>
            <a:r>
              <a:rPr lang="en-US" sz="1800" dirty="0">
                <a:solidFill>
                  <a:schemeClr val="tx1"/>
                </a:solidFill>
                <a:latin typeface="Arial" panose="020B0604020202020204" pitchFamily="34" charset="0"/>
                <a:cs typeface="Arial" panose="020B0604020202020204" pitchFamily="34" charset="0"/>
              </a:rPr>
              <a:t>in the infectious disease department (</a:t>
            </a:r>
            <a:r>
              <a:rPr lang="en-US" sz="1800" dirty="0" err="1">
                <a:solidFill>
                  <a:schemeClr val="tx1"/>
                </a:solidFill>
                <a:latin typeface="Arial" panose="020B0604020202020204" pitchFamily="34" charset="0"/>
                <a:cs typeface="Arial" panose="020B0604020202020204" pitchFamily="34" charset="0"/>
              </a:rPr>
              <a:t>Tropicales</a:t>
            </a:r>
            <a:r>
              <a:rPr lang="en-US" sz="1800" dirty="0">
                <a:solidFill>
                  <a:schemeClr val="tx1"/>
                </a:solidFill>
                <a:latin typeface="Arial" panose="020B0604020202020204" pitchFamily="34" charset="0"/>
                <a:cs typeface="Arial" panose="020B0604020202020204" pitchFamily="34" charset="0"/>
              </a:rPr>
              <a:t>)</a:t>
            </a:r>
          </a:p>
          <a:p>
            <a:pPr lvl="1"/>
            <a:r>
              <a:rPr lang="en-US" sz="1800" b="1" dirty="0">
                <a:solidFill>
                  <a:schemeClr val="tx1"/>
                </a:solidFill>
                <a:latin typeface="Arial" panose="020B0604020202020204" pitchFamily="34" charset="0"/>
                <a:cs typeface="Arial" panose="020B0604020202020204" pitchFamily="34" charset="0"/>
              </a:rPr>
              <a:t>Neurological emergencies </a:t>
            </a:r>
            <a:r>
              <a:rPr lang="en-US" sz="1800" dirty="0">
                <a:solidFill>
                  <a:schemeClr val="tx1"/>
                </a:solidFill>
                <a:latin typeface="Arial" panose="020B0604020202020204" pitchFamily="34" charset="0"/>
                <a:cs typeface="Arial" panose="020B0604020202020204" pitchFamily="34" charset="0"/>
              </a:rPr>
              <a:t>in ICU</a:t>
            </a:r>
          </a:p>
          <a:p>
            <a:pPr lvl="1"/>
            <a:r>
              <a:rPr lang="en-US" sz="1800" b="1" dirty="0">
                <a:solidFill>
                  <a:schemeClr val="tx1"/>
                </a:solidFill>
                <a:latin typeface="Arial" panose="020B0604020202020204" pitchFamily="34" charset="0"/>
                <a:cs typeface="Arial" panose="020B0604020202020204" pitchFamily="34" charset="0"/>
              </a:rPr>
              <a:t>Stroke</a:t>
            </a:r>
            <a:r>
              <a:rPr lang="en-US" sz="1800" dirty="0">
                <a:solidFill>
                  <a:schemeClr val="tx1"/>
                </a:solidFill>
                <a:latin typeface="Arial" panose="020B0604020202020204" pitchFamily="34" charset="0"/>
                <a:cs typeface="Arial" panose="020B0604020202020204" pitchFamily="34" charset="0"/>
              </a:rPr>
              <a:t> in ER at Hospital Cayetano Heredia</a:t>
            </a:r>
          </a:p>
          <a:p>
            <a:pPr lvl="1"/>
            <a:r>
              <a:rPr lang="en-US" sz="1800" dirty="0">
                <a:solidFill>
                  <a:schemeClr val="tx1"/>
                </a:solidFill>
                <a:latin typeface="Arial" panose="020B0604020202020204" pitchFamily="34" charset="0"/>
                <a:cs typeface="Arial" panose="020B0604020202020204" pitchFamily="34" charset="0"/>
              </a:rPr>
              <a:t>Option to rotate in the </a:t>
            </a:r>
            <a:r>
              <a:rPr lang="en-US" sz="1800" b="1" dirty="0">
                <a:solidFill>
                  <a:schemeClr val="tx1"/>
                </a:solidFill>
                <a:latin typeface="Arial" panose="020B0604020202020204" pitchFamily="34" charset="0"/>
                <a:cs typeface="Arial" panose="020B0604020202020204" pitchFamily="34" charset="0"/>
              </a:rPr>
              <a:t>Neurogenetics clinic </a:t>
            </a:r>
            <a:r>
              <a:rPr lang="en-US" sz="1800" dirty="0">
                <a:solidFill>
                  <a:schemeClr val="tx1"/>
                </a:solidFill>
                <a:latin typeface="Arial" panose="020B0604020202020204" pitchFamily="34" charset="0"/>
                <a:cs typeface="Arial" panose="020B0604020202020204" pitchFamily="34" charset="0"/>
              </a:rPr>
              <a:t>at Hospital </a:t>
            </a:r>
            <a:r>
              <a:rPr lang="en-US" sz="1800" dirty="0" err="1">
                <a:solidFill>
                  <a:schemeClr val="tx1"/>
                </a:solidFill>
                <a:latin typeface="Arial" panose="020B0604020202020204" pitchFamily="34" charset="0"/>
                <a:cs typeface="Arial" panose="020B0604020202020204" pitchFamily="34" charset="0"/>
              </a:rPr>
              <a:t>Mogrovejo</a:t>
            </a:r>
            <a:r>
              <a:rPr lang="en-US" sz="1800" dirty="0">
                <a:solidFill>
                  <a:schemeClr val="tx1"/>
                </a:solidFill>
                <a:latin typeface="Arial" panose="020B0604020202020204" pitchFamily="34" charset="0"/>
                <a:cs typeface="Arial" panose="020B0604020202020204" pitchFamily="34" charset="0"/>
              </a:rPr>
              <a:t> (INCN)</a:t>
            </a:r>
          </a:p>
          <a:p>
            <a:pPr lvl="1"/>
            <a:endParaRPr lang="en-US" sz="18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u="sng" dirty="0">
                <a:solidFill>
                  <a:schemeClr val="tx1"/>
                </a:solidFill>
                <a:latin typeface="Arial" panose="020B0604020202020204" pitchFamily="34" charset="0"/>
                <a:cs typeface="Arial" panose="020B0604020202020204" pitchFamily="34" charset="0"/>
              </a:rPr>
              <a:t>UPCH resident rotates on </a:t>
            </a:r>
            <a:r>
              <a:rPr lang="en-US" sz="1800" b="0" dirty="0">
                <a:solidFill>
                  <a:schemeClr val="tx1"/>
                </a:solidFill>
                <a:latin typeface="Arial" panose="020B0604020202020204" pitchFamily="34" charset="0"/>
                <a:cs typeface="Arial" panose="020B0604020202020204" pitchFamily="34" charset="0"/>
              </a:rPr>
              <a:t>neurology consult and stroke service at UNC x 4 weeks</a:t>
            </a:r>
          </a:p>
        </p:txBody>
      </p:sp>
      <p:pic>
        <p:nvPicPr>
          <p:cNvPr id="5" name="Picture 4" descr="A picture containing person, indoor, posing&#10;&#10;Description automatically generated">
            <a:extLst>
              <a:ext uri="{FF2B5EF4-FFF2-40B4-BE49-F238E27FC236}">
                <a16:creationId xmlns:a16="http://schemas.microsoft.com/office/drawing/2014/main" id="{D607328C-C357-BD49-8C37-DDB48310C8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7958" y="3325450"/>
            <a:ext cx="1324238" cy="1370033"/>
          </a:xfrm>
          <a:prstGeom prst="rect">
            <a:avLst/>
          </a:prstGeom>
        </p:spPr>
      </p:pic>
      <p:sp>
        <p:nvSpPr>
          <p:cNvPr id="6" name="TextBox 5">
            <a:extLst>
              <a:ext uri="{FF2B5EF4-FFF2-40B4-BE49-F238E27FC236}">
                <a16:creationId xmlns:a16="http://schemas.microsoft.com/office/drawing/2014/main" id="{95C1F56B-7957-BA4D-BA35-6F3DBA7B19E4}"/>
              </a:ext>
            </a:extLst>
          </p:cNvPr>
          <p:cNvSpPr txBox="1"/>
          <p:nvPr/>
        </p:nvSpPr>
        <p:spPr>
          <a:xfrm>
            <a:off x="6936430" y="4795644"/>
            <a:ext cx="2374619" cy="461665"/>
          </a:xfrm>
          <a:prstGeom prst="rect">
            <a:avLst/>
          </a:prstGeom>
          <a:noFill/>
        </p:spPr>
        <p:txBody>
          <a:bodyPr wrap="square" rtlCol="0">
            <a:spAutoFit/>
          </a:bodyPr>
          <a:lstStyle/>
          <a:p>
            <a:pPr algn="ctr"/>
            <a:r>
              <a:rPr lang="en-US" sz="1200" b="1" dirty="0"/>
              <a:t>Dr. Ana Ramos</a:t>
            </a:r>
          </a:p>
          <a:p>
            <a:pPr algn="ctr"/>
            <a:r>
              <a:rPr lang="en-US" sz="1200" dirty="0"/>
              <a:t>(Neuro-ID/Neuroimmunology)</a:t>
            </a:r>
          </a:p>
        </p:txBody>
      </p:sp>
      <p:pic>
        <p:nvPicPr>
          <p:cNvPr id="7" name="Picture 6" descr="A person in a white shirt and purple tie&#10;&#10;Description automatically generated with low confidence">
            <a:extLst>
              <a:ext uri="{FF2B5EF4-FFF2-40B4-BE49-F238E27FC236}">
                <a16:creationId xmlns:a16="http://schemas.microsoft.com/office/drawing/2014/main" id="{8750E65E-22C5-0A48-BB9A-2D6192F614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65201" y="982841"/>
            <a:ext cx="1161397" cy="1549823"/>
          </a:xfrm>
          <a:prstGeom prst="rect">
            <a:avLst/>
          </a:prstGeom>
        </p:spPr>
      </p:pic>
      <p:sp>
        <p:nvSpPr>
          <p:cNvPr id="8" name="TextBox 7">
            <a:extLst>
              <a:ext uri="{FF2B5EF4-FFF2-40B4-BE49-F238E27FC236}">
                <a16:creationId xmlns:a16="http://schemas.microsoft.com/office/drawing/2014/main" id="{CB0082F6-C5B2-A24A-BBDF-C72528516360}"/>
              </a:ext>
            </a:extLst>
          </p:cNvPr>
          <p:cNvSpPr txBox="1"/>
          <p:nvPr/>
        </p:nvSpPr>
        <p:spPr>
          <a:xfrm>
            <a:off x="7344694" y="2636060"/>
            <a:ext cx="1779608" cy="461665"/>
          </a:xfrm>
          <a:prstGeom prst="rect">
            <a:avLst/>
          </a:prstGeom>
          <a:noFill/>
        </p:spPr>
        <p:txBody>
          <a:bodyPr wrap="square" rtlCol="0">
            <a:spAutoFit/>
          </a:bodyPr>
          <a:lstStyle/>
          <a:p>
            <a:r>
              <a:rPr lang="en-US" sz="1200" b="1" dirty="0"/>
              <a:t>Dr. Jimmy Palacios</a:t>
            </a:r>
          </a:p>
          <a:p>
            <a:r>
              <a:rPr lang="en-US" sz="1200" dirty="0"/>
              <a:t>(Stroke)</a:t>
            </a:r>
          </a:p>
        </p:txBody>
      </p:sp>
      <p:sp>
        <p:nvSpPr>
          <p:cNvPr id="9" name="TextBox 8">
            <a:extLst>
              <a:ext uri="{FF2B5EF4-FFF2-40B4-BE49-F238E27FC236}">
                <a16:creationId xmlns:a16="http://schemas.microsoft.com/office/drawing/2014/main" id="{558D999C-BE5B-DC45-B964-1D5A216DB504}"/>
              </a:ext>
            </a:extLst>
          </p:cNvPr>
          <p:cNvSpPr txBox="1"/>
          <p:nvPr/>
        </p:nvSpPr>
        <p:spPr>
          <a:xfrm>
            <a:off x="7109542" y="5389432"/>
            <a:ext cx="2131370" cy="461665"/>
          </a:xfrm>
          <a:prstGeom prst="rect">
            <a:avLst/>
          </a:prstGeom>
          <a:noFill/>
        </p:spPr>
        <p:txBody>
          <a:bodyPr wrap="square" rtlCol="0">
            <a:spAutoFit/>
          </a:bodyPr>
          <a:lstStyle/>
          <a:p>
            <a:pPr algn="ctr"/>
            <a:r>
              <a:rPr lang="en-US" sz="1200" b="1" dirty="0"/>
              <a:t>Dr. Omar Heredia</a:t>
            </a:r>
          </a:p>
          <a:p>
            <a:pPr algn="ctr"/>
            <a:r>
              <a:rPr lang="en-US" sz="1200" dirty="0"/>
              <a:t>(</a:t>
            </a:r>
            <a:r>
              <a:rPr lang="en-US" sz="1200" dirty="0" err="1"/>
              <a:t>NeuroICU</a:t>
            </a:r>
            <a:r>
              <a:rPr lang="en-US" sz="1200" dirty="0"/>
              <a:t>)</a:t>
            </a:r>
          </a:p>
        </p:txBody>
      </p:sp>
      <p:pic>
        <p:nvPicPr>
          <p:cNvPr id="10" name="Picture 9">
            <a:extLst>
              <a:ext uri="{FF2B5EF4-FFF2-40B4-BE49-F238E27FC236}">
                <a16:creationId xmlns:a16="http://schemas.microsoft.com/office/drawing/2014/main" id="{0DE69070-AFF1-1C42-94CF-9CB8DD3A4E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75806" y="1332394"/>
            <a:ext cx="1646815" cy="718390"/>
          </a:xfrm>
          <a:prstGeom prst="rect">
            <a:avLst/>
          </a:prstGeom>
        </p:spPr>
      </p:pic>
      <p:sp>
        <p:nvSpPr>
          <p:cNvPr id="13" name="Up-Down Arrow 12">
            <a:extLst>
              <a:ext uri="{FF2B5EF4-FFF2-40B4-BE49-F238E27FC236}">
                <a16:creationId xmlns:a16="http://schemas.microsoft.com/office/drawing/2014/main" id="{C21547AB-FB89-9B40-9928-3E4521AE558B}"/>
              </a:ext>
            </a:extLst>
          </p:cNvPr>
          <p:cNvSpPr/>
          <p:nvPr/>
        </p:nvSpPr>
        <p:spPr>
          <a:xfrm>
            <a:off x="6420827" y="2636060"/>
            <a:ext cx="38100" cy="711804"/>
          </a:xfrm>
          <a:prstGeom prst="upDownArrow">
            <a:avLst/>
          </a:prstGeom>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Welcome to UNC Neurology | Department of Neurology">
            <a:extLst>
              <a:ext uri="{FF2B5EF4-FFF2-40B4-BE49-F238E27FC236}">
                <a16:creationId xmlns:a16="http://schemas.microsoft.com/office/drawing/2014/main" id="{D00BD162-F4CD-4943-9FCB-39A6BEA5107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51578" y="3392369"/>
            <a:ext cx="1611498" cy="5390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Graphical user interface, text, application, chat or text message&#10;&#10;Description automatically generated">
            <a:extLst>
              <a:ext uri="{FF2B5EF4-FFF2-40B4-BE49-F238E27FC236}">
                <a16:creationId xmlns:a16="http://schemas.microsoft.com/office/drawing/2014/main" id="{795805BF-0476-1A4E-A42D-08D39F2283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75806" y="2065004"/>
            <a:ext cx="1714925" cy="542925"/>
          </a:xfrm>
          <a:prstGeom prst="rect">
            <a:avLst/>
          </a:prstGeom>
        </p:spPr>
      </p:pic>
      <p:pic>
        <p:nvPicPr>
          <p:cNvPr id="20" name="Picture 19" descr="A person wearing glasses&#10;&#10;Description automatically generated with low confidence">
            <a:extLst>
              <a:ext uri="{FF2B5EF4-FFF2-40B4-BE49-F238E27FC236}">
                <a16:creationId xmlns:a16="http://schemas.microsoft.com/office/drawing/2014/main" id="{7D860DFC-D7E3-BC4B-AD26-C61649DAC4A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94130" y="4174165"/>
            <a:ext cx="1204402" cy="1399334"/>
          </a:xfrm>
          <a:prstGeom prst="rect">
            <a:avLst/>
          </a:prstGeom>
        </p:spPr>
      </p:pic>
      <p:sp>
        <p:nvSpPr>
          <p:cNvPr id="21" name="TextBox 20">
            <a:extLst>
              <a:ext uri="{FF2B5EF4-FFF2-40B4-BE49-F238E27FC236}">
                <a16:creationId xmlns:a16="http://schemas.microsoft.com/office/drawing/2014/main" id="{AE83F050-D70D-D441-984A-3751D8B97E78}"/>
              </a:ext>
            </a:extLst>
          </p:cNvPr>
          <p:cNvSpPr txBox="1"/>
          <p:nvPr/>
        </p:nvSpPr>
        <p:spPr>
          <a:xfrm>
            <a:off x="5146919" y="5587759"/>
            <a:ext cx="2131370" cy="276999"/>
          </a:xfrm>
          <a:prstGeom prst="rect">
            <a:avLst/>
          </a:prstGeom>
          <a:noFill/>
        </p:spPr>
        <p:txBody>
          <a:bodyPr wrap="square" rtlCol="0">
            <a:spAutoFit/>
          </a:bodyPr>
          <a:lstStyle/>
          <a:p>
            <a:pPr algn="ctr"/>
            <a:r>
              <a:rPr lang="en-US" sz="1200" dirty="0"/>
              <a:t>(Neurogenetics, INCN)</a:t>
            </a:r>
          </a:p>
        </p:txBody>
      </p:sp>
    </p:spTree>
    <p:extLst>
      <p:ext uri="{BB962C8B-B14F-4D97-AF65-F5344CB8AC3E}">
        <p14:creationId xmlns:p14="http://schemas.microsoft.com/office/powerpoint/2010/main" val="643367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124327-FB95-C848-8A95-1FBC1EF28E1E}"/>
              </a:ext>
            </a:extLst>
          </p:cNvPr>
          <p:cNvSpPr>
            <a:spLocks noGrp="1"/>
          </p:cNvSpPr>
          <p:nvPr>
            <p:ph idx="1"/>
          </p:nvPr>
        </p:nvSpPr>
        <p:spPr>
          <a:xfrm>
            <a:off x="1006573" y="1147550"/>
            <a:ext cx="7343775" cy="4222671"/>
          </a:xfrm>
        </p:spPr>
        <p:txBody>
          <a:bodyPr>
            <a:noAutofit/>
          </a:bodyPr>
          <a:lstStyle/>
          <a:p>
            <a:pPr marL="0" indent="0"/>
            <a:r>
              <a:rPr lang="en-US" sz="1725" u="sng" dirty="0">
                <a:solidFill>
                  <a:schemeClr val="tx1"/>
                </a:solidFill>
                <a:latin typeface="Arial" panose="020B0604020202020204" pitchFamily="34" charset="0"/>
                <a:cs typeface="Arial" panose="020B0604020202020204" pitchFamily="34" charset="0"/>
              </a:rPr>
              <a:t>Other Activities:</a:t>
            </a:r>
          </a:p>
          <a:p>
            <a:endParaRPr lang="en-US" sz="1725" b="0" u="sng" dirty="0">
              <a:solidFill>
                <a:schemeClr val="tx1"/>
              </a:solidFill>
              <a:latin typeface="Arial" panose="020B0604020202020204" pitchFamily="34" charset="0"/>
              <a:cs typeface="Arial" panose="020B0604020202020204" pitchFamily="34" charset="0"/>
            </a:endParaRPr>
          </a:p>
          <a:p>
            <a:pPr lvl="1"/>
            <a:endParaRPr lang="en-US" sz="1725" dirty="0">
              <a:solidFill>
                <a:schemeClr val="tx1"/>
              </a:solidFill>
              <a:latin typeface="Arial" panose="020B0604020202020204" pitchFamily="34" charset="0"/>
              <a:cs typeface="Arial" panose="020B0604020202020204" pitchFamily="34" charset="0"/>
            </a:endParaRPr>
          </a:p>
        </p:txBody>
      </p:sp>
      <p:pic>
        <p:nvPicPr>
          <p:cNvPr id="6" name="Content Placeholder 4" descr="Graphical user interface, application&#10;&#10;Description automatically generated">
            <a:extLst>
              <a:ext uri="{FF2B5EF4-FFF2-40B4-BE49-F238E27FC236}">
                <a16:creationId xmlns:a16="http://schemas.microsoft.com/office/drawing/2014/main" id="{62704287-CE7E-9C4D-8E7E-58845DFB57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1333" y="1713914"/>
            <a:ext cx="7103366" cy="3670375"/>
          </a:xfrm>
          <a:prstGeom prst="rect">
            <a:avLst/>
          </a:prstGeom>
        </p:spPr>
      </p:pic>
    </p:spTree>
    <p:extLst>
      <p:ext uri="{BB962C8B-B14F-4D97-AF65-F5344CB8AC3E}">
        <p14:creationId xmlns:p14="http://schemas.microsoft.com/office/powerpoint/2010/main" val="897043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17354-D70B-1940-915E-168647683554}"/>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17C11988-0467-8645-A086-A2618C942351}"/>
              </a:ext>
            </a:extLst>
          </p:cNvPr>
          <p:cNvSpPr>
            <a:spLocks noGrp="1"/>
          </p:cNvSpPr>
          <p:nvPr>
            <p:ph idx="1"/>
          </p:nvPr>
        </p:nvSpPr>
        <p:spPr>
          <a:xfrm>
            <a:off x="435429" y="1143000"/>
            <a:ext cx="8273143" cy="4683125"/>
          </a:xfrm>
        </p:spPr>
        <p:txBody>
          <a:bodyPr/>
          <a:lstStyle/>
          <a:p>
            <a:pPr marL="285750" indent="-285750">
              <a:buFont typeface="Arial" panose="020B0604020202020204" pitchFamily="34" charset="0"/>
              <a:buChar char="•"/>
            </a:pPr>
            <a:r>
              <a:rPr lang="en-US" sz="2000" dirty="0">
                <a:solidFill>
                  <a:schemeClr val="tx1"/>
                </a:solidFill>
              </a:rPr>
              <a:t>Always try to find opportunities to collaborate</a:t>
            </a:r>
          </a:p>
          <a:p>
            <a:pPr marL="285750" indent="-285750">
              <a:buFont typeface="Arial" panose="020B0604020202020204" pitchFamily="34" charset="0"/>
              <a:buChar char="•"/>
            </a:pPr>
            <a:r>
              <a:rPr lang="en-US" sz="2000" b="0" dirty="0">
                <a:solidFill>
                  <a:schemeClr val="tx1"/>
                </a:solidFill>
              </a:rPr>
              <a:t>Don’t be afraid to reach out, people are usually willing to collaborate</a:t>
            </a:r>
          </a:p>
          <a:p>
            <a:pPr marL="627447" lvl="1" indent="-285750">
              <a:buFont typeface="Arial" panose="020B0604020202020204" pitchFamily="34" charset="0"/>
              <a:buChar char="•"/>
            </a:pPr>
            <a:r>
              <a:rPr lang="en-US" sz="2000" b="1" dirty="0">
                <a:solidFill>
                  <a:schemeClr val="tx1"/>
                </a:solidFill>
              </a:rPr>
              <a:t>Established collaborations with several research groups by asking:</a:t>
            </a:r>
          </a:p>
          <a:p>
            <a:pPr marL="969145" lvl="2" indent="-285750">
              <a:buFont typeface="Arial" panose="020B0604020202020204" pitchFamily="34" charset="0"/>
              <a:buChar char="•"/>
            </a:pPr>
            <a:r>
              <a:rPr lang="en-US" sz="2000" b="0" dirty="0">
                <a:solidFill>
                  <a:schemeClr val="tx1"/>
                </a:solidFill>
              </a:rPr>
              <a:t>UPCH</a:t>
            </a:r>
            <a:r>
              <a:rPr lang="en-US" sz="2000" dirty="0">
                <a:solidFill>
                  <a:schemeClr val="tx1"/>
                </a:solidFill>
              </a:rPr>
              <a:t>, Instituto </a:t>
            </a:r>
            <a:r>
              <a:rPr lang="en-US" sz="2000" dirty="0" err="1">
                <a:solidFill>
                  <a:schemeClr val="tx1"/>
                </a:solidFill>
              </a:rPr>
              <a:t>Peruano</a:t>
            </a:r>
            <a:r>
              <a:rPr lang="en-US" sz="2000" dirty="0">
                <a:solidFill>
                  <a:schemeClr val="tx1"/>
                </a:solidFill>
              </a:rPr>
              <a:t> de </a:t>
            </a:r>
            <a:r>
              <a:rPr lang="en-US" sz="2000" dirty="0" err="1">
                <a:solidFill>
                  <a:schemeClr val="tx1"/>
                </a:solidFill>
              </a:rPr>
              <a:t>Neurociencias</a:t>
            </a:r>
            <a:r>
              <a:rPr lang="en-US" sz="2000" dirty="0">
                <a:solidFill>
                  <a:schemeClr val="tx1"/>
                </a:solidFill>
              </a:rPr>
              <a:t>, Instituto Nacional de </a:t>
            </a:r>
            <a:r>
              <a:rPr lang="en-US" sz="2000" dirty="0" err="1">
                <a:solidFill>
                  <a:schemeClr val="tx1"/>
                </a:solidFill>
              </a:rPr>
              <a:t>Ciencias</a:t>
            </a:r>
            <a:r>
              <a:rPr lang="en-US" sz="2000" dirty="0">
                <a:solidFill>
                  <a:schemeClr val="tx1"/>
                </a:solidFill>
              </a:rPr>
              <a:t> </a:t>
            </a:r>
            <a:r>
              <a:rPr lang="en-US" sz="2000" dirty="0" err="1">
                <a:solidFill>
                  <a:schemeClr val="tx1"/>
                </a:solidFill>
              </a:rPr>
              <a:t>Neurologicas</a:t>
            </a:r>
            <a:endParaRPr lang="en-US" sz="2000" dirty="0">
              <a:solidFill>
                <a:schemeClr val="tx1"/>
              </a:solidFill>
            </a:endParaRPr>
          </a:p>
          <a:p>
            <a:pPr marL="285750" indent="-285750">
              <a:buFont typeface="Arial" panose="020B0604020202020204" pitchFamily="34" charset="0"/>
              <a:buChar char="•"/>
            </a:pPr>
            <a:r>
              <a:rPr lang="en-US" sz="2000" dirty="0">
                <a:solidFill>
                  <a:schemeClr val="tx1"/>
                </a:solidFill>
              </a:rPr>
              <a:t>Know when to say NO to opportunities that may not help your career</a:t>
            </a:r>
          </a:p>
          <a:p>
            <a:pPr marL="285750" indent="-285750">
              <a:buFont typeface="Arial" panose="020B0604020202020204" pitchFamily="34" charset="0"/>
              <a:buChar char="•"/>
            </a:pPr>
            <a:r>
              <a:rPr lang="en-US" sz="2000" dirty="0">
                <a:solidFill>
                  <a:schemeClr val="tx1"/>
                </a:solidFill>
              </a:rPr>
              <a:t>Publications: </a:t>
            </a:r>
            <a:r>
              <a:rPr lang="en-US" sz="2000" b="0" dirty="0">
                <a:solidFill>
                  <a:schemeClr val="tx1"/>
                </a:solidFill>
              </a:rPr>
              <a:t>Some investigators have collected the data and don’t have the time to analyze and write up </a:t>
            </a:r>
            <a:r>
              <a:rPr lang="en-US" sz="2000" b="0" dirty="0">
                <a:solidFill>
                  <a:schemeClr val="tx1"/>
                </a:solidFill>
                <a:sym typeface="Wingdings" pitchFamily="2" charset="2"/>
              </a:rPr>
              <a:t> may be a good publishing and collaboration opportunity</a:t>
            </a:r>
          </a:p>
          <a:p>
            <a:pPr marL="627447" lvl="1" indent="-285750">
              <a:buFont typeface="Arial" panose="020B0604020202020204" pitchFamily="34" charset="0"/>
              <a:buChar char="•"/>
            </a:pPr>
            <a:r>
              <a:rPr lang="en-US" sz="2000" dirty="0">
                <a:solidFill>
                  <a:schemeClr val="tx1"/>
                </a:solidFill>
                <a:sym typeface="Wingdings" pitchFamily="2" charset="2"/>
              </a:rPr>
              <a:t>Need uninterrupted time to write</a:t>
            </a:r>
          </a:p>
          <a:p>
            <a:pPr marL="285750" indent="-285750">
              <a:buFont typeface="Arial" panose="020B0604020202020204" pitchFamily="34" charset="0"/>
              <a:buChar char="•"/>
            </a:pPr>
            <a:r>
              <a:rPr lang="en-US" sz="2000" dirty="0">
                <a:solidFill>
                  <a:schemeClr val="tx1"/>
                </a:solidFill>
                <a:sym typeface="Wingdings" pitchFamily="2" charset="2"/>
              </a:rPr>
              <a:t>Time management is important</a:t>
            </a:r>
          </a:p>
          <a:p>
            <a:pPr marL="285750" indent="-285750">
              <a:buFont typeface="Arial" panose="020B0604020202020204" pitchFamily="34" charset="0"/>
              <a:buChar char="•"/>
            </a:pPr>
            <a:endParaRPr lang="en-US" sz="2000" b="0" dirty="0">
              <a:solidFill>
                <a:schemeClr val="tx1"/>
              </a:solidFill>
              <a:sym typeface="Wingdings" pitchFamily="2" charset="2"/>
            </a:endParaRPr>
          </a:p>
          <a:p>
            <a:pPr marL="627447" lvl="1" indent="-285750">
              <a:buFont typeface="Arial" panose="020B0604020202020204" pitchFamily="34" charset="0"/>
              <a:buChar char="•"/>
            </a:pPr>
            <a:endParaRPr lang="en-US" sz="2000" dirty="0">
              <a:solidFill>
                <a:schemeClr val="tx1"/>
              </a:solidFill>
            </a:endParaRPr>
          </a:p>
          <a:p>
            <a:pPr marL="969145" lvl="2" indent="-285750">
              <a:buFont typeface="Arial" panose="020B0604020202020204" pitchFamily="34" charset="0"/>
              <a:buChar char="•"/>
            </a:pPr>
            <a:endParaRPr lang="en-US" sz="2000" dirty="0">
              <a:solidFill>
                <a:schemeClr val="tx1"/>
              </a:solidFill>
            </a:endParaRPr>
          </a:p>
          <a:p>
            <a:pPr marL="969145" lvl="2" indent="-285750">
              <a:buFont typeface="Arial" panose="020B0604020202020204" pitchFamily="34" charset="0"/>
              <a:buChar char="•"/>
            </a:pPr>
            <a:endParaRPr lang="en-US" sz="2000" dirty="0">
              <a:solidFill>
                <a:schemeClr val="tx1"/>
              </a:solidFill>
            </a:endParaRPr>
          </a:p>
        </p:txBody>
      </p:sp>
    </p:spTree>
    <p:extLst>
      <p:ext uri="{BB962C8B-B14F-4D97-AF65-F5344CB8AC3E}">
        <p14:creationId xmlns:p14="http://schemas.microsoft.com/office/powerpoint/2010/main" val="3285156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17354-D70B-1940-915E-168647683554}"/>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17C11988-0467-8645-A086-A2618C942351}"/>
              </a:ext>
            </a:extLst>
          </p:cNvPr>
          <p:cNvSpPr>
            <a:spLocks noGrp="1"/>
          </p:cNvSpPr>
          <p:nvPr>
            <p:ph idx="1"/>
          </p:nvPr>
        </p:nvSpPr>
        <p:spPr>
          <a:xfrm>
            <a:off x="10551" y="990600"/>
            <a:ext cx="8763000" cy="4683125"/>
          </a:xfrm>
        </p:spPr>
        <p:txBody>
          <a:bodyPr/>
          <a:lstStyle/>
          <a:p>
            <a:pPr marL="285750" indent="-285750">
              <a:buFont typeface="Arial" panose="020B0604020202020204" pitchFamily="34" charset="0"/>
              <a:buChar char="•"/>
            </a:pPr>
            <a:r>
              <a:rPr lang="en-US" sz="1800" dirty="0">
                <a:solidFill>
                  <a:schemeClr val="tx1"/>
                </a:solidFill>
                <a:sym typeface="Wingdings" pitchFamily="2" charset="2"/>
              </a:rPr>
              <a:t>Grant Funding:</a:t>
            </a:r>
            <a:endParaRPr lang="en-US" sz="1800" b="0" dirty="0">
              <a:solidFill>
                <a:schemeClr val="tx1"/>
              </a:solidFill>
              <a:sym typeface="Wingdings" pitchFamily="2" charset="2"/>
            </a:endParaRPr>
          </a:p>
          <a:p>
            <a:pPr marL="627447" lvl="1" indent="-285750">
              <a:buFont typeface="Arial" panose="020B0604020202020204" pitchFamily="34" charset="0"/>
              <a:buChar char="•"/>
            </a:pPr>
            <a:r>
              <a:rPr lang="en-US" sz="1800" dirty="0">
                <a:solidFill>
                  <a:schemeClr val="tx1"/>
                </a:solidFill>
                <a:sym typeface="Wingdings" pitchFamily="2" charset="2"/>
              </a:rPr>
              <a:t>Apply to foundation grants (Doris Duke, Bill &amp; Melinda Gates, Grand Challenges)</a:t>
            </a:r>
          </a:p>
          <a:p>
            <a:pPr marL="627447" lvl="1" indent="-285750">
              <a:buFont typeface="Arial" panose="020B0604020202020204" pitchFamily="34" charset="0"/>
              <a:buChar char="•"/>
            </a:pPr>
            <a:r>
              <a:rPr lang="en-US" sz="1800" dirty="0">
                <a:solidFill>
                  <a:schemeClr val="tx1"/>
                </a:solidFill>
                <a:sym typeface="Wingdings" pitchFamily="2" charset="2"/>
              </a:rPr>
              <a:t>Foundation grants by specialty (American Academy of Neurology, Alzheimer’s Association, Center for AIDS Research, MS Society, American Encephalitis Society)</a:t>
            </a:r>
          </a:p>
          <a:p>
            <a:pPr marL="627447" lvl="1" indent="-285750">
              <a:buFont typeface="Arial" panose="020B0604020202020204" pitchFamily="34" charset="0"/>
              <a:buChar char="•"/>
            </a:pPr>
            <a:r>
              <a:rPr lang="en-US" sz="1800" dirty="0">
                <a:solidFill>
                  <a:schemeClr val="tx1"/>
                </a:solidFill>
                <a:sym typeface="Wingdings" pitchFamily="2" charset="2"/>
              </a:rPr>
              <a:t>U.S.-based Institutional funds (UNC pilot funding)</a:t>
            </a:r>
          </a:p>
          <a:p>
            <a:pPr marL="969145" lvl="2" indent="-285750">
              <a:buFont typeface="Arial" panose="020B0604020202020204" pitchFamily="34" charset="0"/>
              <a:buChar char="•"/>
            </a:pPr>
            <a:r>
              <a:rPr lang="en-US" sz="1600" dirty="0">
                <a:solidFill>
                  <a:schemeClr val="tx1"/>
                </a:solidFill>
                <a:sym typeface="Wingdings" pitchFamily="2" charset="2"/>
              </a:rPr>
              <a:t>Some may not cover work performed outside of U.S., so need to read the guidelines</a:t>
            </a:r>
          </a:p>
          <a:p>
            <a:pPr marL="627447" lvl="1" indent="-285750">
              <a:buFont typeface="Arial" panose="020B0604020202020204" pitchFamily="34" charset="0"/>
              <a:buChar char="•"/>
            </a:pPr>
            <a:r>
              <a:rPr lang="en-US" sz="1800" dirty="0">
                <a:solidFill>
                  <a:schemeClr val="tx1"/>
                </a:solidFill>
                <a:sym typeface="Wingdings" pitchFamily="2" charset="2"/>
              </a:rPr>
              <a:t>NIH funding:</a:t>
            </a:r>
          </a:p>
          <a:p>
            <a:pPr marL="969145" lvl="2" indent="-285750">
              <a:buFont typeface="Arial" panose="020B0604020202020204" pitchFamily="34" charset="0"/>
              <a:buChar char="•"/>
            </a:pPr>
            <a:r>
              <a:rPr lang="en-US" sz="1800" b="1" dirty="0">
                <a:solidFill>
                  <a:schemeClr val="tx1"/>
                </a:solidFill>
                <a:sym typeface="Wingdings" pitchFamily="2" charset="2"/>
              </a:rPr>
              <a:t>K01 </a:t>
            </a:r>
            <a:r>
              <a:rPr lang="en-US" sz="1800" dirty="0">
                <a:solidFill>
                  <a:schemeClr val="tx1"/>
                </a:solidFill>
                <a:sym typeface="Wingdings" pitchFamily="2" charset="2"/>
              </a:rPr>
              <a:t>or </a:t>
            </a:r>
            <a:r>
              <a:rPr lang="en-US" sz="1800" b="1" dirty="0">
                <a:solidFill>
                  <a:schemeClr val="tx1"/>
                </a:solidFill>
                <a:sym typeface="Wingdings" pitchFamily="2" charset="2"/>
              </a:rPr>
              <a:t>K23</a:t>
            </a:r>
            <a:r>
              <a:rPr lang="en-US" sz="1800" dirty="0">
                <a:solidFill>
                  <a:schemeClr val="tx1"/>
                </a:solidFill>
                <a:sym typeface="Wingdings" pitchFamily="2" charset="2"/>
              </a:rPr>
              <a:t> for US based trainees (</a:t>
            </a:r>
            <a:r>
              <a:rPr lang="en-US" sz="1800" b="1" dirty="0">
                <a:solidFill>
                  <a:schemeClr val="tx1"/>
                </a:solidFill>
                <a:sym typeface="Wingdings" pitchFamily="2" charset="2"/>
              </a:rPr>
              <a:t>happy to talk about my experience)</a:t>
            </a:r>
            <a:endParaRPr lang="en-US" sz="1800" dirty="0">
              <a:solidFill>
                <a:schemeClr val="tx1"/>
              </a:solidFill>
              <a:sym typeface="Wingdings" pitchFamily="2" charset="2"/>
            </a:endParaRPr>
          </a:p>
          <a:p>
            <a:pPr marL="969145" lvl="2" indent="-285750">
              <a:buFont typeface="Arial" panose="020B0604020202020204" pitchFamily="34" charset="0"/>
              <a:buChar char="•"/>
            </a:pPr>
            <a:r>
              <a:rPr lang="en-US" sz="1800" b="1" dirty="0">
                <a:solidFill>
                  <a:schemeClr val="tx1"/>
                </a:solidFill>
                <a:sym typeface="Wingdings" pitchFamily="2" charset="2"/>
              </a:rPr>
              <a:t>K43 </a:t>
            </a:r>
            <a:r>
              <a:rPr lang="en-US" sz="1800" dirty="0">
                <a:solidFill>
                  <a:schemeClr val="tx1"/>
                </a:solidFill>
                <a:sym typeface="Wingdings" pitchFamily="2" charset="2"/>
              </a:rPr>
              <a:t>for LMIC trainees</a:t>
            </a:r>
          </a:p>
          <a:p>
            <a:pPr marL="627447" lvl="1" indent="-285750">
              <a:buFont typeface="Arial" panose="020B0604020202020204" pitchFamily="34" charset="0"/>
              <a:buChar char="•"/>
            </a:pPr>
            <a:r>
              <a:rPr lang="en-US" sz="1800" dirty="0">
                <a:solidFill>
                  <a:schemeClr val="tx1"/>
                </a:solidFill>
                <a:sym typeface="Wingdings" pitchFamily="2" charset="2"/>
              </a:rPr>
              <a:t>If no funding, could start retrospective study while applying for funding.</a:t>
            </a:r>
          </a:p>
          <a:p>
            <a:pPr marL="285750" indent="-285750">
              <a:buFont typeface="Arial" panose="020B0604020202020204" pitchFamily="34" charset="0"/>
              <a:buChar char="•"/>
            </a:pPr>
            <a:r>
              <a:rPr lang="en-US" sz="1800" dirty="0">
                <a:solidFill>
                  <a:schemeClr val="tx1"/>
                </a:solidFill>
                <a:sym typeface="Wingdings" pitchFamily="2" charset="2"/>
              </a:rPr>
              <a:t>Securing time abroad:</a:t>
            </a:r>
            <a:endParaRPr lang="en-US" sz="1800" b="0" dirty="0">
              <a:solidFill>
                <a:schemeClr val="tx1"/>
              </a:solidFill>
              <a:sym typeface="Wingdings" pitchFamily="2" charset="2"/>
            </a:endParaRPr>
          </a:p>
          <a:p>
            <a:pPr marL="627447" lvl="1" indent="-285750">
              <a:buFont typeface="Arial" panose="020B0604020202020204" pitchFamily="34" charset="0"/>
              <a:buChar char="•"/>
            </a:pPr>
            <a:r>
              <a:rPr lang="en-US" sz="1800" dirty="0">
                <a:solidFill>
                  <a:schemeClr val="tx1"/>
                </a:solidFill>
                <a:sym typeface="Wingdings" pitchFamily="2" charset="2"/>
              </a:rPr>
              <a:t>Negotiating job offers is important</a:t>
            </a:r>
          </a:p>
          <a:p>
            <a:pPr marL="627447" lvl="1" indent="-285750">
              <a:buFont typeface="Arial" panose="020B0604020202020204" pitchFamily="34" charset="0"/>
              <a:buChar char="•"/>
            </a:pPr>
            <a:r>
              <a:rPr lang="en-US" sz="1800" dirty="0">
                <a:solidFill>
                  <a:schemeClr val="tx1"/>
                </a:solidFill>
                <a:sym typeface="Wingdings" pitchFamily="2" charset="2"/>
              </a:rPr>
              <a:t>Institution that sees importance of global health</a:t>
            </a:r>
          </a:p>
          <a:p>
            <a:pPr marL="285750" indent="-285750">
              <a:buFont typeface="Arial" panose="020B0604020202020204" pitchFamily="34" charset="0"/>
              <a:buChar char="•"/>
            </a:pPr>
            <a:r>
              <a:rPr lang="en-US" sz="1800" dirty="0">
                <a:solidFill>
                  <a:schemeClr val="tx1"/>
                </a:solidFill>
                <a:sym typeface="Wingdings" pitchFamily="2" charset="2"/>
              </a:rPr>
              <a:t>Find your niche! (Become the go-to person for _____)</a:t>
            </a:r>
            <a:endParaRPr lang="en-US" sz="1800" b="0" dirty="0">
              <a:solidFill>
                <a:schemeClr val="tx1"/>
              </a:solidFill>
              <a:sym typeface="Wingdings" pitchFamily="2" charset="2"/>
            </a:endParaRPr>
          </a:p>
          <a:p>
            <a:pPr marL="627447" lvl="1" indent="-285750">
              <a:buFont typeface="Arial" panose="020B0604020202020204" pitchFamily="34" charset="0"/>
              <a:buChar char="•"/>
            </a:pPr>
            <a:endParaRPr lang="en-US" sz="1800" dirty="0">
              <a:solidFill>
                <a:schemeClr val="tx1"/>
              </a:solidFill>
            </a:endParaRPr>
          </a:p>
          <a:p>
            <a:pPr marL="969145" lvl="2" indent="-285750">
              <a:buFont typeface="Arial" panose="020B0604020202020204" pitchFamily="34" charset="0"/>
              <a:buChar char="•"/>
            </a:pPr>
            <a:endParaRPr lang="en-US" sz="1800" dirty="0">
              <a:solidFill>
                <a:schemeClr val="tx1"/>
              </a:solidFill>
            </a:endParaRPr>
          </a:p>
          <a:p>
            <a:pPr marL="969145" lvl="2" indent="-285750">
              <a:buFont typeface="Arial" panose="020B0604020202020204" pitchFamily="34" charset="0"/>
              <a:buChar char="•"/>
            </a:pPr>
            <a:endParaRPr lang="en-US" sz="1800" dirty="0">
              <a:solidFill>
                <a:schemeClr val="tx1"/>
              </a:solidFill>
            </a:endParaRPr>
          </a:p>
        </p:txBody>
      </p:sp>
    </p:spTree>
    <p:extLst>
      <p:ext uri="{BB962C8B-B14F-4D97-AF65-F5344CB8AC3E}">
        <p14:creationId xmlns:p14="http://schemas.microsoft.com/office/powerpoint/2010/main" val="3829198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04773" y="239777"/>
            <a:ext cx="8520600" cy="572700"/>
          </a:xfrm>
          <a:prstGeom prst="rect">
            <a:avLst/>
          </a:prstGeom>
        </p:spPr>
        <p:txBody>
          <a:bodyPr spcFirstLastPara="1" vert="horz" wrap="square" lIns="91425" tIns="91425" rIns="91425" bIns="91425" numCol="1" anchor="t" anchorCtr="0" compatLnSpc="1">
            <a:prstTxWarp prst="textNoShape">
              <a:avLst/>
            </a:prstTxWarp>
            <a:normAutofit fontScale="90000"/>
          </a:bodyPr>
          <a:lstStyle/>
          <a:p>
            <a:r>
              <a:rPr lang="en" dirty="0"/>
              <a:t>Education Overview</a:t>
            </a:r>
            <a:endParaRPr dirty="0"/>
          </a:p>
        </p:txBody>
      </p:sp>
      <p:sp>
        <p:nvSpPr>
          <p:cNvPr id="73" name="Google Shape;73;p15"/>
          <p:cNvSpPr txBox="1">
            <a:spLocks noGrp="1"/>
          </p:cNvSpPr>
          <p:nvPr>
            <p:ph type="body" idx="1"/>
          </p:nvPr>
        </p:nvSpPr>
        <p:spPr>
          <a:xfrm>
            <a:off x="304773" y="1008667"/>
            <a:ext cx="8731527" cy="4992058"/>
          </a:xfrm>
          <a:prstGeom prst="rect">
            <a:avLst/>
          </a:prstGeom>
        </p:spPr>
        <p:txBody>
          <a:bodyPr spcFirstLastPara="1" vert="horz" wrap="square" lIns="91425" tIns="91425" rIns="91425" bIns="91425" numCol="1" anchor="t" anchorCtr="0" compatLnSpc="1">
            <a:prstTxWarp prst="textNoShape">
              <a:avLst/>
            </a:prstTxWarp>
            <a:noAutofit/>
          </a:bodyPr>
          <a:lstStyle/>
          <a:p>
            <a:pPr indent="-308610">
              <a:buSzPct val="100000"/>
            </a:pPr>
            <a:r>
              <a:rPr lang="en-US" sz="1600" u="sng" dirty="0">
                <a:solidFill>
                  <a:schemeClr val="tx1"/>
                </a:solidFill>
              </a:rPr>
              <a:t>College:</a:t>
            </a:r>
            <a:r>
              <a:rPr lang="en-US" sz="1600" dirty="0">
                <a:solidFill>
                  <a:schemeClr val="tx1"/>
                </a:solidFill>
              </a:rPr>
              <a:t> University of Miami (Miami, FL); </a:t>
            </a:r>
            <a:r>
              <a:rPr lang="en-US" sz="1600" b="0" dirty="0">
                <a:solidFill>
                  <a:schemeClr val="tx1"/>
                </a:solidFill>
              </a:rPr>
              <a:t>4 years- graduated 2008</a:t>
            </a:r>
          </a:p>
          <a:p>
            <a:pPr marL="148590" indent="0">
              <a:buSzPct val="100000"/>
              <a:buNone/>
            </a:pPr>
            <a:endParaRPr lang="en-US" sz="1600" u="sng" dirty="0">
              <a:solidFill>
                <a:schemeClr val="tx1"/>
              </a:solidFill>
            </a:endParaRPr>
          </a:p>
          <a:p>
            <a:pPr indent="-308610">
              <a:buSzPct val="100000"/>
            </a:pPr>
            <a:r>
              <a:rPr lang="en-US" sz="1600" u="sng" dirty="0">
                <a:solidFill>
                  <a:schemeClr val="tx1"/>
                </a:solidFill>
              </a:rPr>
              <a:t>Medical School:</a:t>
            </a:r>
            <a:r>
              <a:rPr lang="en-US" sz="1600" dirty="0">
                <a:solidFill>
                  <a:schemeClr val="tx1"/>
                </a:solidFill>
              </a:rPr>
              <a:t> State University of New York-Downstate College of Medicine (Brooklyn, NY); </a:t>
            </a:r>
            <a:r>
              <a:rPr lang="en-US" sz="1600" b="0" dirty="0">
                <a:solidFill>
                  <a:schemeClr val="tx1"/>
                </a:solidFill>
              </a:rPr>
              <a:t>4 years- graduated 2014</a:t>
            </a:r>
          </a:p>
          <a:p>
            <a:pPr indent="-308610">
              <a:buSzPct val="100000"/>
            </a:pPr>
            <a:endParaRPr lang="en-US" sz="1600" u="sng" dirty="0">
              <a:solidFill>
                <a:schemeClr val="tx1"/>
              </a:solidFill>
            </a:endParaRPr>
          </a:p>
          <a:p>
            <a:pPr indent="-308610">
              <a:buSzPct val="100000"/>
            </a:pPr>
            <a:r>
              <a:rPr lang="en-US" sz="1600" u="sng" dirty="0">
                <a:solidFill>
                  <a:schemeClr val="tx1"/>
                </a:solidFill>
              </a:rPr>
              <a:t>Neurology residency:</a:t>
            </a:r>
            <a:r>
              <a:rPr lang="en-US" sz="1600" dirty="0">
                <a:solidFill>
                  <a:schemeClr val="tx1"/>
                </a:solidFill>
              </a:rPr>
              <a:t> Yale University (New Haven, CT); graduated 2018</a:t>
            </a:r>
          </a:p>
          <a:p>
            <a:pPr lvl="1" indent="-308610">
              <a:buSzPct val="100000"/>
            </a:pPr>
            <a:r>
              <a:rPr lang="en-US" sz="1600" dirty="0">
                <a:solidFill>
                  <a:schemeClr val="tx1"/>
                </a:solidFill>
              </a:rPr>
              <a:t>Neurology residency is 4 years total: 1 year IM + 3 years Neurology</a:t>
            </a:r>
          </a:p>
          <a:p>
            <a:pPr indent="-308610">
              <a:buSzPct val="100000"/>
            </a:pPr>
            <a:endParaRPr lang="en-US" sz="1600" u="sng" dirty="0">
              <a:solidFill>
                <a:schemeClr val="tx1"/>
              </a:solidFill>
            </a:endParaRPr>
          </a:p>
          <a:p>
            <a:pPr indent="-308610">
              <a:buSzPct val="100000"/>
            </a:pPr>
            <a:r>
              <a:rPr lang="en-US" sz="1600" u="sng" dirty="0">
                <a:solidFill>
                  <a:schemeClr val="tx1"/>
                </a:solidFill>
              </a:rPr>
              <a:t>Neuroimmunology/MS/Neuroinfectious fellowship:</a:t>
            </a:r>
            <a:r>
              <a:rPr lang="en-US" sz="1600" dirty="0">
                <a:solidFill>
                  <a:schemeClr val="tx1"/>
                </a:solidFill>
              </a:rPr>
              <a:t> University of California, San Diego (San Diego, CA); </a:t>
            </a:r>
            <a:r>
              <a:rPr lang="en-US" sz="1600" b="0" dirty="0">
                <a:solidFill>
                  <a:schemeClr val="tx1"/>
                </a:solidFill>
              </a:rPr>
              <a:t>1 year- graduated 2019</a:t>
            </a:r>
          </a:p>
          <a:p>
            <a:pPr indent="-308610">
              <a:buSzPct val="100000"/>
            </a:pPr>
            <a:endParaRPr lang="en-US" sz="1600" u="sng" dirty="0">
              <a:solidFill>
                <a:schemeClr val="tx1"/>
              </a:solidFill>
            </a:endParaRPr>
          </a:p>
          <a:p>
            <a:pPr indent="-308610">
              <a:buSzPct val="100000"/>
            </a:pPr>
            <a:r>
              <a:rPr lang="en-US" sz="1600" u="sng" dirty="0">
                <a:solidFill>
                  <a:schemeClr val="tx1"/>
                </a:solidFill>
              </a:rPr>
              <a:t>Master’s in Clinical Research</a:t>
            </a:r>
            <a:r>
              <a:rPr lang="en-US" sz="1600" dirty="0">
                <a:solidFill>
                  <a:schemeClr val="tx1"/>
                </a:solidFill>
              </a:rPr>
              <a:t>: Medical University of South Carolina (online); 2 years- </a:t>
            </a:r>
            <a:r>
              <a:rPr lang="en-US" sz="1600" b="0" dirty="0">
                <a:solidFill>
                  <a:schemeClr val="tx1"/>
                </a:solidFill>
              </a:rPr>
              <a:t>graduated 2021</a:t>
            </a:r>
            <a:endParaRPr lang="en-US" sz="1600" dirty="0">
              <a:solidFill>
                <a:schemeClr val="tx1"/>
              </a:solidFill>
            </a:endParaRPr>
          </a:p>
          <a:p>
            <a:pPr lvl="1" indent="-308610">
              <a:buSzPct val="100000"/>
            </a:pPr>
            <a:r>
              <a:rPr lang="en-US" sz="1600" dirty="0">
                <a:solidFill>
                  <a:schemeClr val="tx1"/>
                </a:solidFill>
              </a:rPr>
              <a:t>Complete simultaneously with both fellowships</a:t>
            </a:r>
          </a:p>
          <a:p>
            <a:pPr indent="-308610">
              <a:buSzPct val="100000"/>
            </a:pPr>
            <a:endParaRPr lang="en-US" sz="1600" u="sng" dirty="0">
              <a:solidFill>
                <a:schemeClr val="tx1"/>
              </a:solidFill>
            </a:endParaRPr>
          </a:p>
          <a:p>
            <a:pPr indent="-308610">
              <a:buSzPct val="100000"/>
            </a:pPr>
            <a:r>
              <a:rPr lang="en-US" sz="1600" u="sng" dirty="0" err="1">
                <a:solidFill>
                  <a:schemeClr val="tx1"/>
                </a:solidFill>
              </a:rPr>
              <a:t>GloCal</a:t>
            </a:r>
            <a:r>
              <a:rPr lang="en-US" sz="1600" u="sng" dirty="0">
                <a:solidFill>
                  <a:schemeClr val="tx1"/>
                </a:solidFill>
              </a:rPr>
              <a:t> global health fellowship:</a:t>
            </a:r>
            <a:r>
              <a:rPr lang="en-US" sz="1600" dirty="0">
                <a:solidFill>
                  <a:schemeClr val="tx1"/>
                </a:solidFill>
              </a:rPr>
              <a:t> NIH Fogarty </a:t>
            </a:r>
            <a:r>
              <a:rPr lang="en-US" sz="1600" dirty="0" err="1">
                <a:solidFill>
                  <a:schemeClr val="tx1"/>
                </a:solidFill>
              </a:rPr>
              <a:t>GloCal</a:t>
            </a:r>
            <a:r>
              <a:rPr lang="en-US" sz="1600" dirty="0">
                <a:solidFill>
                  <a:schemeClr val="tx1"/>
                </a:solidFill>
              </a:rPr>
              <a:t> (Lima, Peru); </a:t>
            </a:r>
            <a:r>
              <a:rPr lang="en-US" sz="1600" b="0" dirty="0">
                <a:solidFill>
                  <a:schemeClr val="tx1"/>
                </a:solidFill>
              </a:rPr>
              <a:t>completed 2020</a:t>
            </a:r>
          </a:p>
          <a:p>
            <a:pPr indent="-308610">
              <a:buSzPct val="100000"/>
            </a:pPr>
            <a:endParaRPr lang="en-US" sz="1600" b="0" dirty="0">
              <a:solidFill>
                <a:schemeClr val="tx1"/>
              </a:solidFill>
            </a:endParaRPr>
          </a:p>
          <a:p>
            <a:pPr indent="-308610">
              <a:buSzPct val="100000"/>
            </a:pPr>
            <a:r>
              <a:rPr lang="en-US" sz="1600" u="sng" dirty="0">
                <a:solidFill>
                  <a:schemeClr val="tx1"/>
                </a:solidFill>
              </a:rPr>
              <a:t>Faculty position in Department of Neurology at UNC:</a:t>
            </a:r>
            <a:r>
              <a:rPr lang="en-US" sz="1600" b="0" dirty="0">
                <a:solidFill>
                  <a:schemeClr val="tx1"/>
                </a:solidFill>
              </a:rPr>
              <a:t> started Jan 1, 2021</a:t>
            </a:r>
          </a:p>
          <a:p>
            <a:pPr lvl="1" indent="-308610">
              <a:buSzPct val="100000"/>
            </a:pPr>
            <a:r>
              <a:rPr lang="en-US" sz="1600" dirty="0">
                <a:solidFill>
                  <a:schemeClr val="tx1"/>
                </a:solidFill>
              </a:rPr>
              <a:t>Protected research time x 2 years while applying for K23</a:t>
            </a:r>
          </a:p>
          <a:p>
            <a:pPr lvl="1" indent="-308610">
              <a:buSzPct val="100000"/>
            </a:pPr>
            <a:r>
              <a:rPr lang="en-US" sz="1600" dirty="0">
                <a:solidFill>
                  <a:schemeClr val="tx1"/>
                </a:solidFill>
              </a:rPr>
              <a:t>Opportunity to travel abroad while on academic time 6 months per year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AFAC7-D18E-304A-951A-2EA7209A4036}"/>
              </a:ext>
            </a:extLst>
          </p:cNvPr>
          <p:cNvSpPr>
            <a:spLocks noGrp="1"/>
          </p:cNvSpPr>
          <p:nvPr>
            <p:ph type="title"/>
          </p:nvPr>
        </p:nvSpPr>
        <p:spPr>
          <a:xfrm>
            <a:off x="311102" y="304800"/>
            <a:ext cx="7025640" cy="669131"/>
          </a:xfrm>
        </p:spPr>
        <p:txBody>
          <a:bodyPr/>
          <a:lstStyle/>
          <a:p>
            <a:r>
              <a:rPr lang="en-US" dirty="0"/>
              <a:t>Acknowledgements</a:t>
            </a:r>
          </a:p>
        </p:txBody>
      </p:sp>
      <p:sp>
        <p:nvSpPr>
          <p:cNvPr id="3" name="Content Placeholder 2">
            <a:extLst>
              <a:ext uri="{FF2B5EF4-FFF2-40B4-BE49-F238E27FC236}">
                <a16:creationId xmlns:a16="http://schemas.microsoft.com/office/drawing/2014/main" id="{C6727286-0896-894A-BDDD-EAD3B5724911}"/>
              </a:ext>
            </a:extLst>
          </p:cNvPr>
          <p:cNvSpPr>
            <a:spLocks noGrp="1"/>
          </p:cNvSpPr>
          <p:nvPr>
            <p:ph idx="1"/>
          </p:nvPr>
        </p:nvSpPr>
        <p:spPr>
          <a:xfrm>
            <a:off x="305241" y="1371600"/>
            <a:ext cx="3568577" cy="4362449"/>
          </a:xfrm>
        </p:spPr>
        <p:txBody>
          <a:bodyPr>
            <a:normAutofit lnSpcReduction="10000"/>
          </a:bodyPr>
          <a:lstStyle/>
          <a:p>
            <a:pPr marL="0" indent="0">
              <a:spcBef>
                <a:spcPts val="0"/>
              </a:spcBef>
            </a:pPr>
            <a:r>
              <a:rPr lang="en-US" sz="1500" b="0" u="sng" dirty="0">
                <a:solidFill>
                  <a:schemeClr val="tx1"/>
                </a:solidFill>
                <a:latin typeface="Arial" panose="020B0604020202020204" pitchFamily="34" charset="0"/>
                <a:cs typeface="Arial" panose="020B0604020202020204" pitchFamily="34" charset="0"/>
              </a:rPr>
              <a:t>U.S. Mentors</a:t>
            </a:r>
            <a:r>
              <a:rPr lang="en-US" sz="1500" b="0" dirty="0">
                <a:solidFill>
                  <a:schemeClr val="tx1"/>
                </a:solidFill>
                <a:latin typeface="Arial" panose="020B0604020202020204" pitchFamily="34" charset="0"/>
                <a:cs typeface="Arial" panose="020B0604020202020204" pitchFamily="34" charset="0"/>
              </a:rPr>
              <a:t>		</a:t>
            </a:r>
          </a:p>
          <a:p>
            <a:pPr marL="0" indent="0">
              <a:spcBef>
                <a:spcPts val="0"/>
              </a:spcBef>
            </a:pPr>
            <a:r>
              <a:rPr lang="en-US" sz="1500" b="0" dirty="0">
                <a:solidFill>
                  <a:schemeClr val="tx1"/>
                </a:solidFill>
                <a:latin typeface="Arial" panose="020B0604020202020204" pitchFamily="34" charset="0"/>
                <a:cs typeface="Arial" panose="020B0604020202020204" pitchFamily="34" charset="0"/>
              </a:rPr>
              <a:t>Jason </a:t>
            </a:r>
            <a:r>
              <a:rPr lang="en-US" sz="1500" b="0" dirty="0" err="1">
                <a:solidFill>
                  <a:schemeClr val="tx1"/>
                </a:solidFill>
                <a:latin typeface="Arial" panose="020B0604020202020204" pitchFamily="34" charset="0"/>
                <a:cs typeface="Arial" panose="020B0604020202020204" pitchFamily="34" charset="0"/>
              </a:rPr>
              <a:t>Sico</a:t>
            </a:r>
            <a:r>
              <a:rPr lang="en-US" sz="1500" b="0" dirty="0">
                <a:solidFill>
                  <a:schemeClr val="tx1"/>
                </a:solidFill>
                <a:latin typeface="Arial" panose="020B0604020202020204" pitchFamily="34" charset="0"/>
                <a:cs typeface="Arial" panose="020B0604020202020204" pitchFamily="34" charset="0"/>
              </a:rPr>
              <a:t> (Yale)</a:t>
            </a:r>
          </a:p>
          <a:p>
            <a:pPr marL="0" indent="0">
              <a:spcBef>
                <a:spcPts val="0"/>
              </a:spcBef>
            </a:pPr>
            <a:r>
              <a:rPr lang="en-US" sz="1500" b="0" dirty="0">
                <a:solidFill>
                  <a:schemeClr val="tx1"/>
                </a:solidFill>
                <a:latin typeface="Arial" panose="020B0604020202020204" pitchFamily="34" charset="0"/>
                <a:cs typeface="Arial" panose="020B0604020202020204" pitchFamily="34" charset="0"/>
              </a:rPr>
              <a:t>Ana-Claire Meyer (Hopkins)</a:t>
            </a:r>
          </a:p>
          <a:p>
            <a:pPr marL="0" indent="0">
              <a:spcBef>
                <a:spcPts val="0"/>
              </a:spcBef>
            </a:pPr>
            <a:r>
              <a:rPr lang="en-US" sz="1500" b="0" dirty="0">
                <a:solidFill>
                  <a:schemeClr val="tx1"/>
                </a:solidFill>
                <a:latin typeface="Arial" panose="020B0604020202020204" pitchFamily="34" charset="0"/>
                <a:cs typeface="Arial" panose="020B0604020202020204" pitchFamily="34" charset="0"/>
              </a:rPr>
              <a:t>Robert Gilman (Hopkins)</a:t>
            </a:r>
          </a:p>
          <a:p>
            <a:pPr marL="0" indent="0">
              <a:spcBef>
                <a:spcPts val="0"/>
              </a:spcBef>
            </a:pPr>
            <a:r>
              <a:rPr lang="en-US" sz="1500" b="0" dirty="0">
                <a:solidFill>
                  <a:schemeClr val="tx1"/>
                </a:solidFill>
                <a:latin typeface="Arial" panose="020B0604020202020204" pitchFamily="34" charset="0"/>
                <a:cs typeface="Arial" panose="020B0604020202020204" pitchFamily="34" charset="0"/>
              </a:rPr>
              <a:t>Ronald Ellis (UCSD)</a:t>
            </a:r>
          </a:p>
          <a:p>
            <a:pPr marL="0" indent="0">
              <a:spcBef>
                <a:spcPts val="0"/>
              </a:spcBef>
            </a:pPr>
            <a:r>
              <a:rPr lang="en-US" sz="1500" b="0" dirty="0" err="1">
                <a:solidFill>
                  <a:schemeClr val="tx1"/>
                </a:solidFill>
                <a:latin typeface="Arial" panose="020B0604020202020204" pitchFamily="34" charset="0"/>
                <a:cs typeface="Arial" panose="020B0604020202020204" pitchFamily="34" charset="0"/>
              </a:rPr>
              <a:t>Serggio</a:t>
            </a:r>
            <a:r>
              <a:rPr lang="en-US" sz="1500" b="0" dirty="0">
                <a:solidFill>
                  <a:schemeClr val="tx1"/>
                </a:solidFill>
                <a:latin typeface="Arial" panose="020B0604020202020204" pitchFamily="34" charset="0"/>
                <a:cs typeface="Arial" panose="020B0604020202020204" pitchFamily="34" charset="0"/>
              </a:rPr>
              <a:t> </a:t>
            </a:r>
            <a:r>
              <a:rPr lang="en-US" sz="1500" b="0" dirty="0" err="1">
                <a:solidFill>
                  <a:schemeClr val="tx1"/>
                </a:solidFill>
                <a:latin typeface="Arial" panose="020B0604020202020204" pitchFamily="34" charset="0"/>
                <a:cs typeface="Arial" panose="020B0604020202020204" pitchFamily="34" charset="0"/>
              </a:rPr>
              <a:t>Lanata</a:t>
            </a:r>
            <a:r>
              <a:rPr lang="en-US" sz="1500" b="0" dirty="0">
                <a:solidFill>
                  <a:schemeClr val="tx1"/>
                </a:solidFill>
                <a:latin typeface="Arial" panose="020B0604020202020204" pitchFamily="34" charset="0"/>
                <a:cs typeface="Arial" panose="020B0604020202020204" pitchFamily="34" charset="0"/>
              </a:rPr>
              <a:t> (UCSF)</a:t>
            </a:r>
          </a:p>
          <a:p>
            <a:pPr marL="0" indent="0">
              <a:spcBef>
                <a:spcPts val="0"/>
              </a:spcBef>
            </a:pPr>
            <a:endParaRPr lang="en-US" sz="1500" b="0" dirty="0">
              <a:solidFill>
                <a:schemeClr val="tx1"/>
              </a:solidFill>
              <a:latin typeface="Arial" panose="020B0604020202020204" pitchFamily="34" charset="0"/>
              <a:cs typeface="Arial" panose="020B0604020202020204" pitchFamily="34" charset="0"/>
            </a:endParaRPr>
          </a:p>
          <a:p>
            <a:pPr marL="0" indent="0">
              <a:spcBef>
                <a:spcPts val="0"/>
              </a:spcBef>
            </a:pPr>
            <a:r>
              <a:rPr lang="en-US" sz="1500" b="0" u="sng" dirty="0">
                <a:solidFill>
                  <a:schemeClr val="tx1"/>
                </a:solidFill>
                <a:latin typeface="Arial" panose="020B0604020202020204" pitchFamily="34" charset="0"/>
                <a:cs typeface="Arial" panose="020B0604020202020204" pitchFamily="34" charset="0"/>
              </a:rPr>
              <a:t>LMIC Mentors</a:t>
            </a:r>
          </a:p>
          <a:p>
            <a:pPr marL="0" indent="0">
              <a:spcBef>
                <a:spcPts val="0"/>
              </a:spcBef>
            </a:pPr>
            <a:r>
              <a:rPr lang="en-US" sz="1500" b="0" dirty="0">
                <a:solidFill>
                  <a:schemeClr val="tx1"/>
                </a:solidFill>
                <a:latin typeface="Arial" panose="020B0604020202020204" pitchFamily="34" charset="0"/>
                <a:cs typeface="Arial" panose="020B0604020202020204" pitchFamily="34" charset="0"/>
              </a:rPr>
              <a:t>Abdu </a:t>
            </a:r>
            <a:r>
              <a:rPr lang="en-US" sz="1500" b="0" dirty="0" err="1">
                <a:solidFill>
                  <a:schemeClr val="tx1"/>
                </a:solidFill>
                <a:latin typeface="Arial" panose="020B0604020202020204" pitchFamily="34" charset="0"/>
                <a:cs typeface="Arial" panose="020B0604020202020204" pitchFamily="34" charset="0"/>
              </a:rPr>
              <a:t>Musubire</a:t>
            </a:r>
            <a:r>
              <a:rPr lang="en-US" sz="1500" b="0" dirty="0">
                <a:solidFill>
                  <a:schemeClr val="tx1"/>
                </a:solidFill>
                <a:latin typeface="Arial" panose="020B0604020202020204" pitchFamily="34" charset="0"/>
                <a:cs typeface="Arial" panose="020B0604020202020204" pitchFamily="34" charset="0"/>
              </a:rPr>
              <a:t> (Makerere, Uganda)</a:t>
            </a:r>
          </a:p>
          <a:p>
            <a:pPr marL="0" indent="0">
              <a:spcBef>
                <a:spcPts val="0"/>
              </a:spcBef>
            </a:pPr>
            <a:r>
              <a:rPr lang="en-US" sz="1500" b="0" dirty="0">
                <a:solidFill>
                  <a:schemeClr val="tx1"/>
                </a:solidFill>
                <a:latin typeface="Arial" panose="020B0604020202020204" pitchFamily="34" charset="0"/>
                <a:cs typeface="Arial" panose="020B0604020202020204" pitchFamily="34" charset="0"/>
              </a:rPr>
              <a:t>Patricia Garcia (UPCH, Peru)</a:t>
            </a:r>
          </a:p>
          <a:p>
            <a:pPr marL="0" indent="0">
              <a:spcBef>
                <a:spcPts val="0"/>
              </a:spcBef>
            </a:pPr>
            <a:r>
              <a:rPr lang="en-US" sz="1500" b="0" dirty="0" err="1">
                <a:solidFill>
                  <a:schemeClr val="tx1"/>
                </a:solidFill>
                <a:latin typeface="Arial" panose="020B0604020202020204" pitchFamily="34" charset="0"/>
                <a:cs typeface="Arial" panose="020B0604020202020204" pitchFamily="34" charset="0"/>
              </a:rPr>
              <a:t>Nilton</a:t>
            </a:r>
            <a:r>
              <a:rPr lang="en-US" sz="1500" b="0" dirty="0">
                <a:solidFill>
                  <a:schemeClr val="tx1"/>
                </a:solidFill>
                <a:latin typeface="Arial" panose="020B0604020202020204" pitchFamily="34" charset="0"/>
                <a:cs typeface="Arial" panose="020B0604020202020204" pitchFamily="34" charset="0"/>
              </a:rPr>
              <a:t> </a:t>
            </a:r>
            <a:r>
              <a:rPr lang="en-US" sz="1500" b="0" dirty="0" err="1">
                <a:solidFill>
                  <a:schemeClr val="tx1"/>
                </a:solidFill>
                <a:latin typeface="Arial" panose="020B0604020202020204" pitchFamily="34" charset="0"/>
                <a:cs typeface="Arial" panose="020B0604020202020204" pitchFamily="34" charset="0"/>
              </a:rPr>
              <a:t>Custodio</a:t>
            </a:r>
            <a:r>
              <a:rPr lang="en-US" sz="1500" b="0" dirty="0">
                <a:solidFill>
                  <a:schemeClr val="tx1"/>
                </a:solidFill>
                <a:latin typeface="Arial" panose="020B0604020202020204" pitchFamily="34" charset="0"/>
                <a:cs typeface="Arial" panose="020B0604020202020204" pitchFamily="34" charset="0"/>
              </a:rPr>
              <a:t> (IPN, Peru)</a:t>
            </a:r>
          </a:p>
          <a:p>
            <a:pPr marL="0" indent="0">
              <a:spcBef>
                <a:spcPts val="0"/>
              </a:spcBef>
            </a:pPr>
            <a:endParaRPr lang="en-US" sz="1500" b="0" dirty="0">
              <a:solidFill>
                <a:schemeClr val="tx1"/>
              </a:solidFill>
              <a:latin typeface="Arial" panose="020B0604020202020204" pitchFamily="34" charset="0"/>
              <a:cs typeface="Arial" panose="020B0604020202020204" pitchFamily="34" charset="0"/>
            </a:endParaRPr>
          </a:p>
          <a:p>
            <a:pPr marL="0" indent="0">
              <a:spcBef>
                <a:spcPts val="0"/>
              </a:spcBef>
            </a:pPr>
            <a:r>
              <a:rPr lang="en-US" sz="1500" b="0" u="sng" dirty="0">
                <a:solidFill>
                  <a:schemeClr val="tx1"/>
                </a:solidFill>
                <a:latin typeface="Arial" panose="020B0604020202020204" pitchFamily="34" charset="0"/>
                <a:cs typeface="Arial" panose="020B0604020202020204" pitchFamily="34" charset="0"/>
              </a:rPr>
              <a:t>Collaborators</a:t>
            </a:r>
            <a:endParaRPr lang="en-US" sz="1500" b="0" dirty="0">
              <a:solidFill>
                <a:schemeClr val="tx1"/>
              </a:solidFill>
              <a:latin typeface="Arial" panose="020B0604020202020204" pitchFamily="34" charset="0"/>
              <a:cs typeface="Arial" panose="020B0604020202020204" pitchFamily="34" charset="0"/>
            </a:endParaRPr>
          </a:p>
          <a:p>
            <a:pPr marL="0" indent="0">
              <a:spcBef>
                <a:spcPts val="0"/>
              </a:spcBef>
            </a:pPr>
            <a:r>
              <a:rPr lang="en-US" sz="1500" b="0" dirty="0">
                <a:solidFill>
                  <a:schemeClr val="tx1"/>
                </a:solidFill>
                <a:latin typeface="Arial" panose="020B0604020202020204" pitchFamily="34" charset="0"/>
                <a:cs typeface="Arial" panose="020B0604020202020204" pitchFamily="34" charset="0"/>
              </a:rPr>
              <a:t>Ana Pilar Ramos (UPCH, Peru)</a:t>
            </a:r>
          </a:p>
          <a:p>
            <a:pPr marL="0" indent="0">
              <a:spcBef>
                <a:spcPts val="0"/>
              </a:spcBef>
            </a:pPr>
            <a:r>
              <a:rPr lang="en-US" sz="1500" b="0" dirty="0">
                <a:solidFill>
                  <a:schemeClr val="tx1"/>
                </a:solidFill>
                <a:latin typeface="Arial" panose="020B0604020202020204" pitchFamily="34" charset="0"/>
                <a:cs typeface="Arial" panose="020B0604020202020204" pitchFamily="34" charset="0"/>
              </a:rPr>
              <a:t>Jimmy Palacios (UPCH, Peru)</a:t>
            </a:r>
          </a:p>
          <a:p>
            <a:pPr marL="0" indent="0">
              <a:spcBef>
                <a:spcPts val="0"/>
              </a:spcBef>
            </a:pPr>
            <a:r>
              <a:rPr lang="en-US" sz="1500" b="0" dirty="0">
                <a:solidFill>
                  <a:schemeClr val="tx1"/>
                </a:solidFill>
                <a:latin typeface="Arial" panose="020B0604020202020204" pitchFamily="34" charset="0"/>
                <a:cs typeface="Arial" panose="020B0604020202020204" pitchFamily="34" charset="0"/>
              </a:rPr>
              <a:t>Mireya Cuba (UPCH, Peru)</a:t>
            </a:r>
          </a:p>
          <a:p>
            <a:pPr marL="0" indent="0">
              <a:spcBef>
                <a:spcPts val="0"/>
              </a:spcBef>
            </a:pPr>
            <a:r>
              <a:rPr lang="en-US" sz="1500" b="0" dirty="0">
                <a:solidFill>
                  <a:schemeClr val="tx1"/>
                </a:solidFill>
                <a:latin typeface="Arial" panose="020B0604020202020204" pitchFamily="34" charset="0"/>
                <a:cs typeface="Arial" panose="020B0604020202020204" pitchFamily="34" charset="0"/>
              </a:rPr>
              <a:t>Maritza Pintado-</a:t>
            </a:r>
            <a:r>
              <a:rPr lang="en-US" sz="1500" b="0" dirty="0" err="1">
                <a:solidFill>
                  <a:schemeClr val="tx1"/>
                </a:solidFill>
                <a:latin typeface="Arial" panose="020B0604020202020204" pitchFamily="34" charset="0"/>
                <a:cs typeface="Arial" panose="020B0604020202020204" pitchFamily="34" charset="0"/>
              </a:rPr>
              <a:t>Caipa</a:t>
            </a:r>
            <a:r>
              <a:rPr lang="en-US" sz="1500" b="0" dirty="0">
                <a:solidFill>
                  <a:schemeClr val="tx1"/>
                </a:solidFill>
                <a:latin typeface="Arial" panose="020B0604020202020204" pitchFamily="34" charset="0"/>
                <a:cs typeface="Arial" panose="020B0604020202020204" pitchFamily="34" charset="0"/>
              </a:rPr>
              <a:t> (INCN, Peru)</a:t>
            </a:r>
          </a:p>
          <a:p>
            <a:pPr marL="0" indent="0">
              <a:spcBef>
                <a:spcPts val="0"/>
              </a:spcBef>
            </a:pPr>
            <a:r>
              <a:rPr lang="en-US" sz="1500" b="0" dirty="0">
                <a:solidFill>
                  <a:schemeClr val="tx1"/>
                </a:solidFill>
                <a:latin typeface="Arial" panose="020B0604020202020204" pitchFamily="34" charset="0"/>
                <a:cs typeface="Arial" panose="020B0604020202020204" pitchFamily="34" charset="0"/>
              </a:rPr>
              <a:t>Danilo Sanchez Coronel (INCN, Peru)</a:t>
            </a:r>
          </a:p>
          <a:p>
            <a:pPr marL="0" indent="0">
              <a:spcBef>
                <a:spcPts val="0"/>
              </a:spcBef>
            </a:pPr>
            <a:r>
              <a:rPr lang="en-US" sz="1500" b="0" dirty="0">
                <a:solidFill>
                  <a:schemeClr val="tx1"/>
                </a:solidFill>
                <a:latin typeface="Arial" panose="020B0604020202020204" pitchFamily="34" charset="0"/>
                <a:cs typeface="Arial" panose="020B0604020202020204" pitchFamily="34" charset="0"/>
              </a:rPr>
              <a:t>Clio </a:t>
            </a:r>
            <a:r>
              <a:rPr lang="en-US" sz="1500" b="0" dirty="0" err="1">
                <a:solidFill>
                  <a:schemeClr val="tx1"/>
                </a:solidFill>
                <a:latin typeface="Arial" panose="020B0604020202020204" pitchFamily="34" charset="0"/>
                <a:cs typeface="Arial" panose="020B0604020202020204" pitchFamily="34" charset="0"/>
              </a:rPr>
              <a:t>Rubinos</a:t>
            </a:r>
            <a:r>
              <a:rPr lang="en-US" sz="1500" b="0" dirty="0">
                <a:solidFill>
                  <a:schemeClr val="tx1"/>
                </a:solidFill>
                <a:latin typeface="Arial" panose="020B0604020202020204" pitchFamily="34" charset="0"/>
                <a:cs typeface="Arial" panose="020B0604020202020204" pitchFamily="34" charset="0"/>
              </a:rPr>
              <a:t> (UNC, Chapel Hill)</a:t>
            </a:r>
          </a:p>
          <a:p>
            <a:pPr marL="0" indent="0">
              <a:spcBef>
                <a:spcPts val="0"/>
              </a:spcBef>
            </a:pPr>
            <a:r>
              <a:rPr lang="en-US" sz="1500" b="0" dirty="0">
                <a:solidFill>
                  <a:schemeClr val="tx1"/>
                </a:solidFill>
                <a:latin typeface="Arial" panose="020B0604020202020204" pitchFamily="34" charset="0"/>
                <a:cs typeface="Arial" panose="020B0604020202020204" pitchFamily="34" charset="0"/>
              </a:rPr>
              <a:t>Robinson Cabello (Via Libre, Lima)</a:t>
            </a:r>
          </a:p>
          <a:p>
            <a:pPr marL="0" indent="0">
              <a:spcBef>
                <a:spcPts val="0"/>
              </a:spcBef>
            </a:pPr>
            <a:endParaRPr lang="en-US" sz="1500" b="0" dirty="0">
              <a:solidFill>
                <a:schemeClr val="tx1"/>
              </a:solidFill>
              <a:latin typeface="Arial" panose="020B0604020202020204" pitchFamily="34" charset="0"/>
              <a:cs typeface="Arial" panose="020B0604020202020204" pitchFamily="34" charset="0"/>
            </a:endParaRPr>
          </a:p>
          <a:p>
            <a:pPr marL="0" indent="0">
              <a:spcBef>
                <a:spcPts val="0"/>
              </a:spcBef>
            </a:pPr>
            <a:endParaRPr lang="en-US" sz="1500" b="0" dirty="0">
              <a:solidFill>
                <a:schemeClr val="tx1"/>
              </a:solidFill>
              <a:latin typeface="Arial" panose="020B0604020202020204" pitchFamily="34" charset="0"/>
              <a:cs typeface="Arial" panose="020B0604020202020204" pitchFamily="34" charset="0"/>
            </a:endParaRPr>
          </a:p>
          <a:p>
            <a:pPr marL="0" indent="0">
              <a:spcBef>
                <a:spcPts val="0"/>
              </a:spcBef>
            </a:pPr>
            <a:endParaRPr lang="en-US" sz="1500" b="0" dirty="0">
              <a:solidFill>
                <a:schemeClr val="tx1"/>
              </a:solidFill>
              <a:latin typeface="Arial" panose="020B0604020202020204" pitchFamily="34" charset="0"/>
              <a:cs typeface="Arial" panose="020B0604020202020204" pitchFamily="34" charset="0"/>
            </a:endParaRPr>
          </a:p>
          <a:p>
            <a:pPr marL="0" indent="0">
              <a:spcBef>
                <a:spcPts val="0"/>
              </a:spcBef>
            </a:pPr>
            <a:endParaRPr lang="en-US" sz="1500" b="0" dirty="0">
              <a:solidFill>
                <a:schemeClr val="tx1"/>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2EFE3304-25F9-534C-A082-4DA4393237B6}"/>
              </a:ext>
            </a:extLst>
          </p:cNvPr>
          <p:cNvSpPr txBox="1">
            <a:spLocks/>
          </p:cNvSpPr>
          <p:nvPr/>
        </p:nvSpPr>
        <p:spPr>
          <a:xfrm>
            <a:off x="3886050" y="1447800"/>
            <a:ext cx="3674745" cy="42862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1500" u="sng" dirty="0">
                <a:latin typeface="Arial" panose="020B0604020202020204" pitchFamily="34" charset="0"/>
                <a:cs typeface="Arial" panose="020B0604020202020204" pitchFamily="34" charset="0"/>
              </a:rPr>
              <a:t>Mentees</a:t>
            </a:r>
          </a:p>
          <a:p>
            <a:pPr marL="0" indent="0">
              <a:spcBef>
                <a:spcPts val="0"/>
              </a:spcBef>
              <a:buNone/>
            </a:pPr>
            <a:r>
              <a:rPr lang="en-US" sz="1500" dirty="0">
                <a:latin typeface="Arial" panose="020B0604020202020204" pitchFamily="34" charset="0"/>
                <a:cs typeface="Arial" panose="020B0604020202020204" pitchFamily="34" charset="0"/>
              </a:rPr>
              <a:t>Marcela Gil Zacarias (UPCH, Peru)</a:t>
            </a:r>
          </a:p>
          <a:p>
            <a:pPr marL="0" indent="0">
              <a:spcBef>
                <a:spcPts val="0"/>
              </a:spcBef>
              <a:buNone/>
            </a:pPr>
            <a:r>
              <a:rPr lang="en-US" sz="1500" dirty="0" err="1">
                <a:latin typeface="Arial" panose="020B0604020202020204" pitchFamily="34" charset="0"/>
                <a:cs typeface="Arial" panose="020B0604020202020204" pitchFamily="34" charset="0"/>
              </a:rPr>
              <a:t>Hanalise</a:t>
            </a:r>
            <a:r>
              <a:rPr lang="en-US" sz="1500" dirty="0">
                <a:latin typeface="Arial" panose="020B0604020202020204" pitchFamily="34" charset="0"/>
                <a:cs typeface="Arial" panose="020B0604020202020204" pitchFamily="34" charset="0"/>
              </a:rPr>
              <a:t> Huff (Harvard)</a:t>
            </a:r>
          </a:p>
          <a:p>
            <a:pPr marL="0" indent="0">
              <a:spcBef>
                <a:spcPts val="0"/>
              </a:spcBef>
              <a:buNone/>
            </a:pPr>
            <a:r>
              <a:rPr lang="en-US" sz="1500" dirty="0">
                <a:latin typeface="Arial" panose="020B0604020202020204" pitchFamily="34" charset="0"/>
                <a:cs typeface="Arial" panose="020B0604020202020204" pitchFamily="34" charset="0"/>
              </a:rPr>
              <a:t>Maisie Bailey (OHSU)</a:t>
            </a:r>
          </a:p>
          <a:p>
            <a:pPr marL="0" indent="0">
              <a:spcBef>
                <a:spcPts val="0"/>
              </a:spcBef>
              <a:buNone/>
            </a:pPr>
            <a:r>
              <a:rPr lang="en-US" sz="1500" dirty="0" err="1">
                <a:latin typeface="Arial" panose="020B0604020202020204" pitchFamily="34" charset="0"/>
                <a:cs typeface="Arial" panose="020B0604020202020204" pitchFamily="34" charset="0"/>
              </a:rPr>
              <a:t>Cristoper</a:t>
            </a:r>
            <a:r>
              <a:rPr lang="en-US" sz="1500" dirty="0">
                <a:latin typeface="Arial" panose="020B0604020202020204" pitchFamily="34" charset="0"/>
                <a:cs typeface="Arial" panose="020B0604020202020204" pitchFamily="34" charset="0"/>
              </a:rPr>
              <a:t> Alarcon-Ruiz (</a:t>
            </a:r>
            <a:r>
              <a:rPr lang="en-US" sz="1500" dirty="0" err="1">
                <a:latin typeface="Arial" panose="020B0604020202020204" pitchFamily="34" charset="0"/>
                <a:cs typeface="Arial" panose="020B0604020202020204" pitchFamily="34" charset="0"/>
              </a:rPr>
              <a:t>Cientifica</a:t>
            </a:r>
            <a:r>
              <a:rPr lang="en-US" sz="1500" dirty="0">
                <a:latin typeface="Arial" panose="020B0604020202020204" pitchFamily="34" charset="0"/>
                <a:cs typeface="Arial" panose="020B0604020202020204" pitchFamily="34" charset="0"/>
              </a:rPr>
              <a:t> Sur)</a:t>
            </a:r>
          </a:p>
          <a:p>
            <a:pPr marL="0" indent="0">
              <a:spcBef>
                <a:spcPts val="0"/>
              </a:spcBef>
              <a:buNone/>
            </a:pPr>
            <a:endParaRPr lang="en-US" sz="1500" b="1" dirty="0">
              <a:latin typeface="Arial" panose="020B0604020202020204" pitchFamily="34" charset="0"/>
              <a:cs typeface="Arial" panose="020B0604020202020204" pitchFamily="34" charset="0"/>
            </a:endParaRPr>
          </a:p>
          <a:p>
            <a:pPr marL="0" indent="0">
              <a:spcBef>
                <a:spcPts val="0"/>
              </a:spcBef>
              <a:buNone/>
            </a:pPr>
            <a:r>
              <a:rPr lang="en-US" sz="1500" b="1" dirty="0">
                <a:latin typeface="Arial" panose="020B0604020202020204" pitchFamily="34" charset="0"/>
                <a:cs typeface="Arial" panose="020B0604020202020204" pitchFamily="34" charset="0"/>
              </a:rPr>
              <a:t>Neurology Department at UPCH</a:t>
            </a:r>
          </a:p>
          <a:p>
            <a:pPr marL="0" indent="0">
              <a:spcBef>
                <a:spcPts val="0"/>
              </a:spcBef>
              <a:buNone/>
            </a:pPr>
            <a:endParaRPr lang="en-US" sz="1500" b="1" dirty="0">
              <a:latin typeface="Arial" panose="020B0604020202020204" pitchFamily="34" charset="0"/>
              <a:cs typeface="Arial" panose="020B0604020202020204" pitchFamily="34" charset="0"/>
            </a:endParaRPr>
          </a:p>
          <a:p>
            <a:pPr marL="0" indent="0">
              <a:spcBef>
                <a:spcPts val="0"/>
              </a:spcBef>
              <a:buNone/>
            </a:pPr>
            <a:endParaRPr lang="en-US" sz="1500" b="1" dirty="0">
              <a:latin typeface="Arial" panose="020B0604020202020204" pitchFamily="34" charset="0"/>
              <a:cs typeface="Arial" panose="020B0604020202020204" pitchFamily="34" charset="0"/>
            </a:endParaRPr>
          </a:p>
          <a:p>
            <a:pPr marL="0" indent="0">
              <a:spcBef>
                <a:spcPts val="0"/>
              </a:spcBef>
              <a:buNone/>
            </a:pPr>
            <a:endParaRPr lang="en-US" sz="1500" b="1" dirty="0">
              <a:latin typeface="Arial" panose="020B0604020202020204" pitchFamily="34" charset="0"/>
              <a:cs typeface="Arial" panose="020B0604020202020204" pitchFamily="34" charset="0"/>
            </a:endParaRPr>
          </a:p>
          <a:p>
            <a:pPr marL="0" indent="0">
              <a:spcBef>
                <a:spcPts val="0"/>
              </a:spcBef>
              <a:buNone/>
            </a:pPr>
            <a:endParaRPr lang="en-US" sz="1500" b="1" dirty="0">
              <a:latin typeface="Arial" panose="020B0604020202020204" pitchFamily="34" charset="0"/>
              <a:cs typeface="Arial" panose="020B0604020202020204" pitchFamily="34" charset="0"/>
            </a:endParaRPr>
          </a:p>
          <a:p>
            <a:pPr marL="0" indent="0">
              <a:spcBef>
                <a:spcPts val="0"/>
              </a:spcBef>
              <a:buNone/>
            </a:pPr>
            <a:endParaRPr lang="en-US" sz="1500" b="1" dirty="0">
              <a:latin typeface="Arial" panose="020B0604020202020204" pitchFamily="34" charset="0"/>
              <a:cs typeface="Arial" panose="020B0604020202020204" pitchFamily="34" charset="0"/>
            </a:endParaRPr>
          </a:p>
          <a:p>
            <a:pPr marL="0" indent="0">
              <a:spcBef>
                <a:spcPts val="0"/>
              </a:spcBef>
              <a:buNone/>
            </a:pPr>
            <a:r>
              <a:rPr lang="en-US" sz="1500" b="1" dirty="0" err="1">
                <a:latin typeface="Arial" panose="020B0604020202020204" pitchFamily="34" charset="0"/>
                <a:cs typeface="Arial" panose="020B0604020202020204" pitchFamily="34" charset="0"/>
              </a:rPr>
              <a:t>GloCal</a:t>
            </a:r>
            <a:endParaRPr lang="en-US" sz="1500" b="1" dirty="0">
              <a:latin typeface="Arial" panose="020B0604020202020204" pitchFamily="34" charset="0"/>
              <a:cs typeface="Arial" panose="020B0604020202020204" pitchFamily="34" charset="0"/>
            </a:endParaRPr>
          </a:p>
          <a:p>
            <a:pPr marL="0" indent="0">
              <a:spcBef>
                <a:spcPts val="0"/>
              </a:spcBef>
              <a:buNone/>
            </a:pPr>
            <a:r>
              <a:rPr lang="en-US" sz="1500" dirty="0">
                <a:latin typeface="Arial" panose="020B0604020202020204" pitchFamily="34" charset="0"/>
                <a:cs typeface="Arial" panose="020B0604020202020204" pitchFamily="34" charset="0"/>
              </a:rPr>
              <a:t>Craig Cohen (UCSF)</a:t>
            </a:r>
          </a:p>
          <a:p>
            <a:pPr marL="0" indent="0">
              <a:spcBef>
                <a:spcPts val="0"/>
              </a:spcBef>
              <a:buNone/>
            </a:pPr>
            <a:r>
              <a:rPr lang="en-US" sz="1500" dirty="0">
                <a:latin typeface="Arial" panose="020B0604020202020204" pitchFamily="34" charset="0"/>
                <a:cs typeface="Arial" panose="020B0604020202020204" pitchFamily="34" charset="0"/>
              </a:rPr>
              <a:t>Stefanie </a:t>
            </a:r>
            <a:r>
              <a:rPr lang="en-US" sz="1500" dirty="0" err="1">
                <a:latin typeface="Arial" panose="020B0604020202020204" pitchFamily="34" charset="0"/>
                <a:cs typeface="Arial" panose="020B0604020202020204" pitchFamily="34" charset="0"/>
              </a:rPr>
              <a:t>Strathdee</a:t>
            </a:r>
            <a:r>
              <a:rPr lang="en-US" sz="1500" dirty="0">
                <a:latin typeface="Arial" panose="020B0604020202020204" pitchFamily="34" charset="0"/>
                <a:cs typeface="Arial" panose="020B0604020202020204" pitchFamily="34" charset="0"/>
              </a:rPr>
              <a:t> (UCSD)</a:t>
            </a:r>
          </a:p>
          <a:p>
            <a:pPr marL="0" indent="0">
              <a:spcBef>
                <a:spcPts val="0"/>
              </a:spcBef>
              <a:buNone/>
            </a:pPr>
            <a:r>
              <a:rPr lang="en-US" sz="1500" dirty="0">
                <a:latin typeface="Arial" panose="020B0604020202020204" pitchFamily="34" charset="0"/>
                <a:cs typeface="Arial" panose="020B0604020202020204" pitchFamily="34" charset="0"/>
              </a:rPr>
              <a:t>Kimberly Bale (UCSF)</a:t>
            </a:r>
          </a:p>
          <a:p>
            <a:pPr marL="0" indent="0">
              <a:spcBef>
                <a:spcPts val="0"/>
              </a:spcBef>
              <a:buNone/>
            </a:pPr>
            <a:endParaRPr lang="en-US" sz="1500" dirty="0">
              <a:latin typeface="Arial" panose="020B0604020202020204" pitchFamily="34" charset="0"/>
              <a:cs typeface="Arial" panose="020B0604020202020204" pitchFamily="34" charset="0"/>
            </a:endParaRPr>
          </a:p>
        </p:txBody>
      </p:sp>
      <p:pic>
        <p:nvPicPr>
          <p:cNvPr id="5" name="Picture 6" descr="Welcome to UNC Neurology | Department of Neurology">
            <a:extLst>
              <a:ext uri="{FF2B5EF4-FFF2-40B4-BE49-F238E27FC236}">
                <a16:creationId xmlns:a16="http://schemas.microsoft.com/office/drawing/2014/main" id="{365ACEE0-85C8-A647-8698-121650475A0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91000" y="3098720"/>
            <a:ext cx="2133600" cy="7108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with low confidence">
            <a:extLst>
              <a:ext uri="{FF2B5EF4-FFF2-40B4-BE49-F238E27FC236}">
                <a16:creationId xmlns:a16="http://schemas.microsoft.com/office/drawing/2014/main" id="{9EF30183-8F97-5543-9CC1-4DB6F74FB5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6050" y="4894092"/>
            <a:ext cx="3254828" cy="1032215"/>
          </a:xfrm>
          <a:prstGeom prst="rect">
            <a:avLst/>
          </a:prstGeom>
        </p:spPr>
      </p:pic>
    </p:spTree>
    <p:extLst>
      <p:ext uri="{BB962C8B-B14F-4D97-AF65-F5344CB8AC3E}">
        <p14:creationId xmlns:p14="http://schemas.microsoft.com/office/powerpoint/2010/main" val="3526344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CEB78-3713-5343-8B18-E5C2FEDFA2DA}"/>
              </a:ext>
            </a:extLst>
          </p:cNvPr>
          <p:cNvSpPr>
            <a:spLocks noGrp="1"/>
          </p:cNvSpPr>
          <p:nvPr>
            <p:ph type="title"/>
          </p:nvPr>
        </p:nvSpPr>
        <p:spPr>
          <a:xfrm>
            <a:off x="1638300" y="3733800"/>
            <a:ext cx="5867400" cy="639763"/>
          </a:xfrm>
        </p:spPr>
        <p:txBody>
          <a:bodyPr>
            <a:normAutofit fontScale="90000"/>
          </a:bodyPr>
          <a:lstStyle/>
          <a:p>
            <a:pPr algn="ctr"/>
            <a:r>
              <a:rPr lang="en-US" dirty="0"/>
              <a:t>Thank you</a:t>
            </a:r>
            <a:br>
              <a:rPr lang="en-US" dirty="0"/>
            </a:br>
            <a:br>
              <a:rPr lang="en-US" dirty="0"/>
            </a:br>
            <a:r>
              <a:rPr lang="en-US" dirty="0"/>
              <a:t>Questions?</a:t>
            </a:r>
            <a:br>
              <a:rPr lang="en-US" dirty="0"/>
            </a:br>
            <a:r>
              <a:rPr lang="en-US" sz="2200" dirty="0" err="1"/>
              <a:t>Monica.diaz@neurology.unc.edu</a:t>
            </a:r>
            <a:endParaRPr lang="en-US" sz="2200" dirty="0"/>
          </a:p>
        </p:txBody>
      </p:sp>
    </p:spTree>
    <p:extLst>
      <p:ext uri="{BB962C8B-B14F-4D97-AF65-F5344CB8AC3E}">
        <p14:creationId xmlns:p14="http://schemas.microsoft.com/office/powerpoint/2010/main" val="1791006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908B-38BB-8843-9352-E5267F40ACC2}"/>
              </a:ext>
            </a:extLst>
          </p:cNvPr>
          <p:cNvSpPr>
            <a:spLocks noGrp="1"/>
          </p:cNvSpPr>
          <p:nvPr>
            <p:ph type="title"/>
          </p:nvPr>
        </p:nvSpPr>
        <p:spPr>
          <a:xfrm>
            <a:off x="544203" y="227393"/>
            <a:ext cx="7025640" cy="672387"/>
          </a:xfrm>
        </p:spPr>
        <p:txBody>
          <a:bodyPr/>
          <a:lstStyle/>
          <a:p>
            <a:r>
              <a:rPr lang="en-US" dirty="0"/>
              <a:t>What is global neurology?</a:t>
            </a:r>
          </a:p>
        </p:txBody>
      </p:sp>
      <p:sp>
        <p:nvSpPr>
          <p:cNvPr id="10" name="TextBox 9">
            <a:extLst>
              <a:ext uri="{FF2B5EF4-FFF2-40B4-BE49-F238E27FC236}">
                <a16:creationId xmlns:a16="http://schemas.microsoft.com/office/drawing/2014/main" id="{AA6A9951-9333-8741-BAFD-5C906B4B78D1}"/>
              </a:ext>
            </a:extLst>
          </p:cNvPr>
          <p:cNvSpPr txBox="1"/>
          <p:nvPr/>
        </p:nvSpPr>
        <p:spPr>
          <a:xfrm>
            <a:off x="429656" y="1104382"/>
            <a:ext cx="8409544" cy="2236510"/>
          </a:xfrm>
          <a:prstGeom prst="rect">
            <a:avLst/>
          </a:prstGeom>
          <a:noFill/>
        </p:spPr>
        <p:txBody>
          <a:bodyPr wrap="square" rtlCol="0">
            <a:spAutoFit/>
          </a:bodyPr>
          <a:lstStyle/>
          <a:p>
            <a:pPr marL="214313" indent="-214313">
              <a:spcBef>
                <a:spcPts val="750"/>
              </a:spcBef>
              <a:buFont typeface="Arial" panose="020B0604020202020204" pitchFamily="34" charset="0"/>
              <a:buChar char="•"/>
            </a:pPr>
            <a:r>
              <a:rPr lang="en-US" b="1" dirty="0"/>
              <a:t>Global Health</a:t>
            </a:r>
            <a:r>
              <a:rPr lang="en-US" dirty="0"/>
              <a:t>: “study, research and practice that places a priority on improving health and achieving equity in health for all people worldwide”</a:t>
            </a:r>
          </a:p>
          <a:p>
            <a:pPr marL="214313" indent="-214313">
              <a:spcBef>
                <a:spcPts val="750"/>
              </a:spcBef>
              <a:buFont typeface="Arial" panose="020B0604020202020204" pitchFamily="34" charset="0"/>
              <a:buChar char="•"/>
            </a:pPr>
            <a:r>
              <a:rPr lang="en-US" b="1" dirty="0"/>
              <a:t>Global Neurology:</a:t>
            </a:r>
            <a:r>
              <a:rPr lang="en-US" dirty="0"/>
              <a:t> application of these principles to the practice of neurology worldwide</a:t>
            </a:r>
          </a:p>
          <a:p>
            <a:pPr marL="214313" indent="-214313">
              <a:spcBef>
                <a:spcPts val="750"/>
              </a:spcBef>
              <a:buFont typeface="Arial" panose="020B0604020202020204" pitchFamily="34" charset="0"/>
              <a:buChar char="•"/>
            </a:pPr>
            <a:r>
              <a:rPr lang="en-US" b="1" dirty="0"/>
              <a:t>Common misconception: </a:t>
            </a:r>
            <a:r>
              <a:rPr lang="en-US" dirty="0"/>
              <a:t>neurology is too specialized for global health; most pressing neurological issues are better addressed by general practitioners or pediatricians.</a:t>
            </a:r>
          </a:p>
        </p:txBody>
      </p:sp>
      <p:sp>
        <p:nvSpPr>
          <p:cNvPr id="11" name="Rectangle 10">
            <a:extLst>
              <a:ext uri="{FF2B5EF4-FFF2-40B4-BE49-F238E27FC236}">
                <a16:creationId xmlns:a16="http://schemas.microsoft.com/office/drawing/2014/main" id="{92516BAD-F091-4641-AA15-97B19B557471}"/>
              </a:ext>
            </a:extLst>
          </p:cNvPr>
          <p:cNvSpPr/>
          <p:nvPr/>
        </p:nvSpPr>
        <p:spPr>
          <a:xfrm>
            <a:off x="5589560" y="5564175"/>
            <a:ext cx="3960566" cy="219291"/>
          </a:xfrm>
          <a:prstGeom prst="rect">
            <a:avLst/>
          </a:prstGeom>
        </p:spPr>
        <p:txBody>
          <a:bodyPr wrap="square">
            <a:spAutoFit/>
          </a:bodyPr>
          <a:lstStyle/>
          <a:p>
            <a:r>
              <a:rPr lang="en-US" sz="825" dirty="0" err="1">
                <a:solidFill>
                  <a:srgbClr val="231F20"/>
                </a:solidFill>
                <a:latin typeface="Times" pitchFamily="2" charset="0"/>
              </a:rPr>
              <a:t>Koplan</a:t>
            </a:r>
            <a:r>
              <a:rPr lang="en-US" sz="825" dirty="0">
                <a:solidFill>
                  <a:srgbClr val="231F20"/>
                </a:solidFill>
                <a:latin typeface="Times" pitchFamily="2" charset="0"/>
              </a:rPr>
              <a:t> JP, et al. Towards a common definition of global health. Lancet 2009.</a:t>
            </a:r>
          </a:p>
        </p:txBody>
      </p:sp>
      <p:sp>
        <p:nvSpPr>
          <p:cNvPr id="12" name="Rectangle 11">
            <a:extLst>
              <a:ext uri="{FF2B5EF4-FFF2-40B4-BE49-F238E27FC236}">
                <a16:creationId xmlns:a16="http://schemas.microsoft.com/office/drawing/2014/main" id="{F3F73205-E3BA-8349-87F7-CBD1476C7529}"/>
              </a:ext>
            </a:extLst>
          </p:cNvPr>
          <p:cNvSpPr/>
          <p:nvPr/>
        </p:nvSpPr>
        <p:spPr>
          <a:xfrm rot="10800000" flipV="1">
            <a:off x="5589560" y="5753618"/>
            <a:ext cx="2792393" cy="219291"/>
          </a:xfrm>
          <a:prstGeom prst="rect">
            <a:avLst/>
          </a:prstGeom>
        </p:spPr>
        <p:txBody>
          <a:bodyPr wrap="square">
            <a:spAutoFit/>
          </a:bodyPr>
          <a:lstStyle/>
          <a:p>
            <a:r>
              <a:rPr lang="en-US" sz="825" dirty="0">
                <a:solidFill>
                  <a:srgbClr val="231F20"/>
                </a:solidFill>
                <a:latin typeface="Times" pitchFamily="2" charset="0"/>
              </a:rPr>
              <a:t>Mathers C, et al. World Health Organization; 2009.</a:t>
            </a:r>
          </a:p>
        </p:txBody>
      </p:sp>
      <p:sp>
        <p:nvSpPr>
          <p:cNvPr id="13" name="TextBox 12">
            <a:extLst>
              <a:ext uri="{FF2B5EF4-FFF2-40B4-BE49-F238E27FC236}">
                <a16:creationId xmlns:a16="http://schemas.microsoft.com/office/drawing/2014/main" id="{DE23AD9A-F490-A041-AB2F-84C7B487D706}"/>
              </a:ext>
            </a:extLst>
          </p:cNvPr>
          <p:cNvSpPr txBox="1"/>
          <p:nvPr/>
        </p:nvSpPr>
        <p:spPr>
          <a:xfrm>
            <a:off x="1794788" y="3644230"/>
            <a:ext cx="6036229" cy="646331"/>
          </a:xfrm>
          <a:prstGeom prst="rect">
            <a:avLst/>
          </a:prstGeom>
          <a:noFill/>
        </p:spPr>
        <p:txBody>
          <a:bodyPr wrap="square" rtlCol="0">
            <a:spAutoFit/>
          </a:bodyPr>
          <a:lstStyle/>
          <a:p>
            <a:pPr algn="ctr"/>
            <a:r>
              <a:rPr lang="en-US" b="1" u="sng" dirty="0"/>
              <a:t>Growing interest in global neurology among neurology trainees &amp; neurologists</a:t>
            </a:r>
          </a:p>
        </p:txBody>
      </p:sp>
      <p:pic>
        <p:nvPicPr>
          <p:cNvPr id="14" name="Picture 13" descr="Text&#10;&#10;Description automatically generated">
            <a:extLst>
              <a:ext uri="{FF2B5EF4-FFF2-40B4-BE49-F238E27FC236}">
                <a16:creationId xmlns:a16="http://schemas.microsoft.com/office/drawing/2014/main" id="{70C75DE9-ADB0-004A-820C-63C8AEA33F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1566" y="5412251"/>
            <a:ext cx="3960566" cy="682733"/>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1339" y="4333407"/>
            <a:ext cx="3400661" cy="90920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8429" y="4597530"/>
            <a:ext cx="603256" cy="589949"/>
          </a:xfrm>
          <a:prstGeom prst="rect">
            <a:avLst/>
          </a:prstGeom>
        </p:spPr>
      </p:pic>
      <p:pic>
        <p:nvPicPr>
          <p:cNvPr id="7" name="Picture 6"/>
          <p:cNvPicPr>
            <a:picLocks noChangeAspect="1"/>
          </p:cNvPicPr>
          <p:nvPr/>
        </p:nvPicPr>
        <p:blipFill>
          <a:blip r:embed="rId5"/>
          <a:stretch>
            <a:fillRect/>
          </a:stretch>
        </p:blipFill>
        <p:spPr>
          <a:xfrm>
            <a:off x="1643810" y="4959151"/>
            <a:ext cx="1200150" cy="164306"/>
          </a:xfrm>
          <a:prstGeom prst="rect">
            <a:avLst/>
          </a:prstGeom>
        </p:spPr>
      </p:pic>
      <p:pic>
        <p:nvPicPr>
          <p:cNvPr id="8" name="Picture 7"/>
          <p:cNvPicPr>
            <a:picLocks noChangeAspect="1"/>
          </p:cNvPicPr>
          <p:nvPr/>
        </p:nvPicPr>
        <p:blipFill>
          <a:blip r:embed="rId6"/>
          <a:stretch>
            <a:fillRect/>
          </a:stretch>
        </p:blipFill>
        <p:spPr>
          <a:xfrm>
            <a:off x="5624195" y="4522378"/>
            <a:ext cx="3065318" cy="967654"/>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04968" y="4275879"/>
            <a:ext cx="1513552" cy="187852"/>
          </a:xfrm>
          <a:prstGeom prst="rect">
            <a:avLst/>
          </a:prstGeom>
        </p:spPr>
      </p:pic>
    </p:spTree>
    <p:extLst>
      <p:ext uri="{BB962C8B-B14F-4D97-AF65-F5344CB8AC3E}">
        <p14:creationId xmlns:p14="http://schemas.microsoft.com/office/powerpoint/2010/main" val="229268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9" y="163513"/>
            <a:ext cx="6727371" cy="827087"/>
          </a:xfrm>
        </p:spPr>
        <p:txBody>
          <a:bodyPr/>
          <a:lstStyle/>
          <a:p>
            <a:r>
              <a:rPr lang="en-US" dirty="0"/>
              <a:t>Why Global Neurology?</a:t>
            </a:r>
            <a:endParaRPr lang="es-CL" dirty="0"/>
          </a:p>
        </p:txBody>
      </p:sp>
      <p:sp>
        <p:nvSpPr>
          <p:cNvPr id="3" name="Content Placeholder 2"/>
          <p:cNvSpPr>
            <a:spLocks noGrp="1"/>
          </p:cNvSpPr>
          <p:nvPr>
            <p:ph idx="1"/>
          </p:nvPr>
        </p:nvSpPr>
        <p:spPr>
          <a:xfrm>
            <a:off x="435429" y="1066800"/>
            <a:ext cx="8273143" cy="4759325"/>
          </a:xfrm>
        </p:spPr>
        <p:txBody>
          <a:bodyPr>
            <a:normAutofit/>
          </a:bodyPr>
          <a:lstStyle/>
          <a:p>
            <a:r>
              <a:rPr lang="en-US" sz="1800" dirty="0">
                <a:solidFill>
                  <a:schemeClr val="tx1"/>
                </a:solidFill>
              </a:rPr>
              <a:t>Global Burden of Disease Study 2016 </a:t>
            </a:r>
          </a:p>
          <a:p>
            <a:pPr lvl="1"/>
            <a:r>
              <a:rPr lang="en-US" sz="1800" dirty="0">
                <a:solidFill>
                  <a:schemeClr val="tx1"/>
                </a:solidFill>
              </a:rPr>
              <a:t>Neurological disorders are the leading cause of disability and 2</a:t>
            </a:r>
            <a:r>
              <a:rPr lang="en-US" sz="1800" baseline="30000" dirty="0">
                <a:solidFill>
                  <a:schemeClr val="tx1"/>
                </a:solidFill>
              </a:rPr>
              <a:t>nd</a:t>
            </a:r>
            <a:r>
              <a:rPr lang="en-US" sz="1800" dirty="0">
                <a:solidFill>
                  <a:schemeClr val="tx1"/>
                </a:solidFill>
              </a:rPr>
              <a:t> leading cause of mortality globally </a:t>
            </a:r>
          </a:p>
          <a:p>
            <a:pPr lvl="1"/>
            <a:endParaRPr lang="en-US" sz="1800" dirty="0">
              <a:solidFill>
                <a:schemeClr val="tx1"/>
              </a:solidFill>
            </a:endParaRPr>
          </a:p>
          <a:p>
            <a:r>
              <a:rPr lang="en-US" sz="1800" b="0" dirty="0">
                <a:solidFill>
                  <a:schemeClr val="tx1"/>
                </a:solidFill>
              </a:rPr>
              <a:t>75% of the global burden of neurological disease is in low-and middle-income countries (LMIC) </a:t>
            </a:r>
          </a:p>
          <a:p>
            <a:pPr marL="557213" lvl="1" indent="-214313">
              <a:buFont typeface="Arial" panose="020B0604020202020204" pitchFamily="34" charset="0"/>
              <a:buChar char="•"/>
            </a:pPr>
            <a:r>
              <a:rPr lang="en-US" sz="1800" dirty="0">
                <a:solidFill>
                  <a:schemeClr val="tx1"/>
                </a:solidFill>
              </a:rPr>
              <a:t>Including:</a:t>
            </a:r>
          </a:p>
          <a:p>
            <a:pPr marL="900113" lvl="2" indent="-214313">
              <a:buFont typeface="Arial" panose="020B0604020202020204" pitchFamily="34" charset="0"/>
              <a:buChar char="•"/>
            </a:pPr>
            <a:r>
              <a:rPr lang="en-US" sz="1800" b="1" dirty="0">
                <a:solidFill>
                  <a:schemeClr val="tx1"/>
                </a:solidFill>
              </a:rPr>
              <a:t>80% of all epilepsy cases in LMIC</a:t>
            </a:r>
          </a:p>
          <a:p>
            <a:pPr marL="900113" lvl="2" indent="-214313">
              <a:buFont typeface="Arial" panose="020B0604020202020204" pitchFamily="34" charset="0"/>
              <a:buChar char="•"/>
            </a:pPr>
            <a:r>
              <a:rPr lang="en-US" sz="1800" b="1" dirty="0">
                <a:solidFill>
                  <a:schemeClr val="tx1"/>
                </a:solidFill>
              </a:rPr>
              <a:t>85% of all strokes occur in LMIC</a:t>
            </a:r>
          </a:p>
          <a:p>
            <a:endParaRPr lang="en-US" sz="1800" dirty="0">
              <a:solidFill>
                <a:schemeClr val="tx1"/>
              </a:solidFill>
            </a:endParaRPr>
          </a:p>
          <a:p>
            <a:endParaRPr lang="es-CL" sz="1800" dirty="0">
              <a:solidFill>
                <a:schemeClr val="tx1"/>
              </a:solidFill>
            </a:endParaRPr>
          </a:p>
        </p:txBody>
      </p:sp>
      <p:sp>
        <p:nvSpPr>
          <p:cNvPr id="4" name="TextBox 3"/>
          <p:cNvSpPr txBox="1"/>
          <p:nvPr/>
        </p:nvSpPr>
        <p:spPr>
          <a:xfrm>
            <a:off x="4392385" y="5468034"/>
            <a:ext cx="4751615" cy="646331"/>
          </a:xfrm>
          <a:prstGeom prst="rect">
            <a:avLst/>
          </a:prstGeom>
          <a:noFill/>
        </p:spPr>
        <p:txBody>
          <a:bodyPr wrap="square" rtlCol="0">
            <a:spAutoFit/>
          </a:bodyPr>
          <a:lstStyle/>
          <a:p>
            <a:r>
              <a:rPr lang="en-US" sz="900" dirty="0">
                <a:latin typeface="+mj-lt"/>
                <a:cs typeface="Times New Roman" panose="02020603050405020304" pitchFamily="18" charset="0"/>
              </a:rPr>
              <a:t>Global Burden of Disease Study 2016 Neurology Collaborators. Lancet Neurol. 2019; 18:459-480</a:t>
            </a:r>
            <a:br>
              <a:rPr lang="en-US" sz="900" dirty="0">
                <a:latin typeface="+mj-lt"/>
                <a:cs typeface="Times New Roman" panose="02020603050405020304" pitchFamily="18" charset="0"/>
              </a:rPr>
            </a:br>
            <a:r>
              <a:rPr lang="en-US" sz="900" dirty="0">
                <a:latin typeface="+mj-lt"/>
                <a:cs typeface="Times New Roman" panose="02020603050405020304" pitchFamily="18" charset="0"/>
              </a:rPr>
              <a:t>Report on Epilepsy in Latin America and the Caribbean – Pan American Health Organization 2013 </a:t>
            </a:r>
            <a:endParaRPr lang="es-CL" sz="900" dirty="0">
              <a:latin typeface="+mj-lt"/>
              <a:cs typeface="Times New Roman" panose="02020603050405020304" pitchFamily="18" charset="0"/>
            </a:endParaRPr>
          </a:p>
        </p:txBody>
      </p:sp>
    </p:spTree>
    <p:extLst>
      <p:ext uri="{BB962C8B-B14F-4D97-AF65-F5344CB8AC3E}">
        <p14:creationId xmlns:p14="http://schemas.microsoft.com/office/powerpoint/2010/main" val="1587138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waterfall chart&#10;&#10;Description automatically generated">
            <a:extLst>
              <a:ext uri="{FF2B5EF4-FFF2-40B4-BE49-F238E27FC236}">
                <a16:creationId xmlns:a16="http://schemas.microsoft.com/office/drawing/2014/main" id="{36FAD7E2-5E6C-F542-9CDB-5FA58A03AA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815" y="1769590"/>
            <a:ext cx="4173680" cy="3335809"/>
          </a:xfrm>
          <a:prstGeom prst="rect">
            <a:avLst/>
          </a:prstGeom>
        </p:spPr>
      </p:pic>
      <p:sp>
        <p:nvSpPr>
          <p:cNvPr id="6" name="Title 5">
            <a:extLst>
              <a:ext uri="{FF2B5EF4-FFF2-40B4-BE49-F238E27FC236}">
                <a16:creationId xmlns:a16="http://schemas.microsoft.com/office/drawing/2014/main" id="{0162EC11-CE17-5545-844D-2F42C71BCF32}"/>
              </a:ext>
            </a:extLst>
          </p:cNvPr>
          <p:cNvSpPr txBox="1">
            <a:spLocks noGrp="1"/>
          </p:cNvSpPr>
          <p:nvPr>
            <p:ph type="title"/>
          </p:nvPr>
        </p:nvSpPr>
        <p:spPr>
          <a:xfrm>
            <a:off x="1143000" y="161726"/>
            <a:ext cx="7025640" cy="830983"/>
          </a:xfrm>
          <a:prstGeom prst="rect">
            <a:avLst/>
          </a:prstGeom>
          <a:noFill/>
          <a:ln>
            <a:solidFill>
              <a:schemeClr val="tx1">
                <a:lumMod val="50000"/>
              </a:schemeClr>
            </a:solidFill>
          </a:ln>
        </p:spPr>
        <p:txBody>
          <a:bodyPr wrap="square" rtlCol="0">
            <a:spAutoFit/>
          </a:bodyPr>
          <a:lstStyle/>
          <a:p>
            <a:pPr algn="ctr"/>
            <a:r>
              <a:rPr lang="en-US" sz="2400" dirty="0">
                <a:solidFill>
                  <a:schemeClr val="tx1">
                    <a:lumMod val="50000"/>
                  </a:schemeClr>
                </a:solidFill>
              </a:rPr>
              <a:t>Burden of neurological disease is greater than the number of neurologists in LMIC</a:t>
            </a:r>
          </a:p>
        </p:txBody>
      </p:sp>
      <p:sp>
        <p:nvSpPr>
          <p:cNvPr id="7" name="Rectangle 6">
            <a:extLst>
              <a:ext uri="{FF2B5EF4-FFF2-40B4-BE49-F238E27FC236}">
                <a16:creationId xmlns:a16="http://schemas.microsoft.com/office/drawing/2014/main" id="{5A8E5FF4-868B-9041-8B33-67FE88F5D8D2}"/>
              </a:ext>
            </a:extLst>
          </p:cNvPr>
          <p:cNvSpPr/>
          <p:nvPr/>
        </p:nvSpPr>
        <p:spPr>
          <a:xfrm>
            <a:off x="460955" y="5601221"/>
            <a:ext cx="3581400" cy="250646"/>
          </a:xfrm>
          <a:prstGeom prst="rect">
            <a:avLst/>
          </a:prstGeom>
        </p:spPr>
        <p:txBody>
          <a:bodyPr wrap="square">
            <a:spAutoFit/>
          </a:bodyPr>
          <a:lstStyle/>
          <a:p>
            <a:r>
              <a:rPr lang="en-US" sz="1000" dirty="0">
                <a:latin typeface="Calibri" panose="020F0502020204030204" pitchFamily="34" charset="0"/>
              </a:rPr>
              <a:t>WHO Atlas of Country Resources for Neurological Disorders 2017</a:t>
            </a:r>
          </a:p>
        </p:txBody>
      </p:sp>
      <p:pic>
        <p:nvPicPr>
          <p:cNvPr id="11" name="Picture 10" descr="Map&#10;&#10;Description automatically generated">
            <a:extLst>
              <a:ext uri="{FF2B5EF4-FFF2-40B4-BE49-F238E27FC236}">
                <a16:creationId xmlns:a16="http://schemas.microsoft.com/office/drawing/2014/main" id="{43C67A85-EBC0-F344-9E3C-BA8741A670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1432" y="1769591"/>
            <a:ext cx="4615791" cy="3335808"/>
          </a:xfrm>
          <a:prstGeom prst="rect">
            <a:avLst/>
          </a:prstGeom>
        </p:spPr>
      </p:pic>
      <p:sp>
        <p:nvSpPr>
          <p:cNvPr id="14" name="TextBox 13">
            <a:extLst>
              <a:ext uri="{FF2B5EF4-FFF2-40B4-BE49-F238E27FC236}">
                <a16:creationId xmlns:a16="http://schemas.microsoft.com/office/drawing/2014/main" id="{42B607D4-F49E-6C43-B554-3E086C4CD0F2}"/>
              </a:ext>
            </a:extLst>
          </p:cNvPr>
          <p:cNvSpPr txBox="1"/>
          <p:nvPr/>
        </p:nvSpPr>
        <p:spPr>
          <a:xfrm>
            <a:off x="5688974" y="5401166"/>
            <a:ext cx="2120705" cy="400110"/>
          </a:xfrm>
          <a:prstGeom prst="rect">
            <a:avLst/>
          </a:prstGeom>
          <a:noFill/>
        </p:spPr>
        <p:txBody>
          <a:bodyPr wrap="square" rtlCol="0">
            <a:spAutoFit/>
          </a:bodyPr>
          <a:lstStyle/>
          <a:p>
            <a:r>
              <a:rPr lang="en-US" sz="1000" dirty="0"/>
              <a:t>Atlas Country Resources for Neurological Disorders, 2004.</a:t>
            </a:r>
          </a:p>
        </p:txBody>
      </p:sp>
    </p:spTree>
    <p:extLst>
      <p:ext uri="{BB962C8B-B14F-4D97-AF65-F5344CB8AC3E}">
        <p14:creationId xmlns:p14="http://schemas.microsoft.com/office/powerpoint/2010/main" val="1881979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04E1764-DD90-9441-8DDA-2F7C5AE635AD}"/>
              </a:ext>
            </a:extLst>
          </p:cNvPr>
          <p:cNvSpPr>
            <a:spLocks noGrp="1"/>
          </p:cNvSpPr>
          <p:nvPr>
            <p:ph type="title"/>
          </p:nvPr>
        </p:nvSpPr>
        <p:spPr>
          <a:xfrm>
            <a:off x="1295400" y="1905000"/>
            <a:ext cx="7025640" cy="994172"/>
          </a:xfrm>
        </p:spPr>
        <p:txBody>
          <a:bodyPr>
            <a:noAutofit/>
          </a:bodyPr>
          <a:lstStyle/>
          <a:p>
            <a:pPr algn="ctr"/>
            <a:r>
              <a:rPr lang="en-US" sz="2700" dirty="0">
                <a:solidFill>
                  <a:schemeClr val="tx1"/>
                </a:solidFill>
              </a:rPr>
              <a:t>Carving the path to a global neurology career: My experience</a:t>
            </a:r>
          </a:p>
        </p:txBody>
      </p:sp>
    </p:spTree>
    <p:extLst>
      <p:ext uri="{BB962C8B-B14F-4D97-AF65-F5344CB8AC3E}">
        <p14:creationId xmlns:p14="http://schemas.microsoft.com/office/powerpoint/2010/main" val="390339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608CA-A4B6-3C46-A359-F2E7535D37D2}"/>
              </a:ext>
            </a:extLst>
          </p:cNvPr>
          <p:cNvSpPr>
            <a:spLocks noGrp="1"/>
          </p:cNvSpPr>
          <p:nvPr>
            <p:ph type="title"/>
          </p:nvPr>
        </p:nvSpPr>
        <p:spPr>
          <a:xfrm>
            <a:off x="1059180" y="533400"/>
            <a:ext cx="7025640" cy="463391"/>
          </a:xfrm>
        </p:spPr>
        <p:txBody>
          <a:bodyPr>
            <a:noAutofit/>
          </a:bodyPr>
          <a:lstStyle/>
          <a:p>
            <a:pPr algn="ctr"/>
            <a:r>
              <a:rPr lang="en-US" sz="2700" dirty="0">
                <a:solidFill>
                  <a:schemeClr val="tx1"/>
                </a:solidFill>
              </a:rPr>
              <a:t>Carving the path to a global neurology career: My experience</a:t>
            </a:r>
          </a:p>
        </p:txBody>
      </p:sp>
      <p:sp>
        <p:nvSpPr>
          <p:cNvPr id="3" name="Content Placeholder 2">
            <a:extLst>
              <a:ext uri="{FF2B5EF4-FFF2-40B4-BE49-F238E27FC236}">
                <a16:creationId xmlns:a16="http://schemas.microsoft.com/office/drawing/2014/main" id="{69F47624-F592-0A47-9FD9-5F45CB0DFF0A}"/>
              </a:ext>
            </a:extLst>
          </p:cNvPr>
          <p:cNvSpPr>
            <a:spLocks noGrp="1"/>
          </p:cNvSpPr>
          <p:nvPr>
            <p:ph idx="1"/>
          </p:nvPr>
        </p:nvSpPr>
        <p:spPr>
          <a:xfrm>
            <a:off x="835818" y="1371600"/>
            <a:ext cx="7850982" cy="2667000"/>
          </a:xfrm>
        </p:spPr>
        <p:txBody>
          <a:bodyPr>
            <a:normAutofit/>
          </a:bodyPr>
          <a:lstStyle/>
          <a:p>
            <a:r>
              <a:rPr lang="en-US" sz="1800" b="1" u="sng" dirty="0">
                <a:solidFill>
                  <a:schemeClr val="tx1"/>
                </a:solidFill>
              </a:rPr>
              <a:t>PGY-3 year in residency:</a:t>
            </a:r>
            <a:r>
              <a:rPr lang="en-US" sz="1800" b="1" dirty="0">
                <a:solidFill>
                  <a:schemeClr val="tx1"/>
                </a:solidFill>
              </a:rPr>
              <a:t> </a:t>
            </a:r>
            <a:r>
              <a:rPr lang="en-US" sz="1800" dirty="0">
                <a:solidFill>
                  <a:schemeClr val="tx1"/>
                </a:solidFill>
              </a:rPr>
              <a:t>Johnson &amp; Johnson </a:t>
            </a:r>
            <a:r>
              <a:rPr lang="en-US" sz="1800" b="1" dirty="0">
                <a:solidFill>
                  <a:schemeClr val="tx1"/>
                </a:solidFill>
              </a:rPr>
              <a:t>Global Health Scholars Program</a:t>
            </a:r>
          </a:p>
          <a:p>
            <a:pPr lvl="1"/>
            <a:r>
              <a:rPr lang="en-US" sz="1800" dirty="0">
                <a:solidFill>
                  <a:schemeClr val="tx1"/>
                </a:solidFill>
              </a:rPr>
              <a:t>Residency Global Neurology track</a:t>
            </a:r>
          </a:p>
          <a:p>
            <a:pPr lvl="1"/>
            <a:r>
              <a:rPr lang="en-US" sz="1800" dirty="0">
                <a:solidFill>
                  <a:schemeClr val="tx1"/>
                </a:solidFill>
              </a:rPr>
              <a:t>6-8 weeks in LMIC in hospital x 2 years</a:t>
            </a:r>
          </a:p>
          <a:p>
            <a:pPr lvl="1"/>
            <a:r>
              <a:rPr lang="en-US" sz="1800" dirty="0">
                <a:solidFill>
                  <a:schemeClr val="tx1"/>
                </a:solidFill>
              </a:rPr>
              <a:t>Provide clinical care to underserved regions</a:t>
            </a:r>
          </a:p>
          <a:p>
            <a:pPr lvl="1"/>
            <a:r>
              <a:rPr lang="en-US" sz="1800" dirty="0">
                <a:solidFill>
                  <a:schemeClr val="tx1"/>
                </a:solidFill>
              </a:rPr>
              <a:t>2 great mentors (1 U.S.-based, 1 LMIC-based)</a:t>
            </a:r>
          </a:p>
          <a:p>
            <a:pPr lvl="1"/>
            <a:endParaRPr lang="en-US" sz="1800" b="1" dirty="0">
              <a:solidFill>
                <a:schemeClr val="tx1"/>
              </a:solidFill>
            </a:endParaRPr>
          </a:p>
        </p:txBody>
      </p:sp>
    </p:spTree>
    <p:extLst>
      <p:ext uri="{BB962C8B-B14F-4D97-AF65-F5344CB8AC3E}">
        <p14:creationId xmlns:p14="http://schemas.microsoft.com/office/powerpoint/2010/main" val="30686015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QeNAFWGXhEq0x_KaDI5oKg"/>
</p:tagLst>
</file>

<file path=ppt/theme/theme1.xml><?xml version="1.0" encoding="utf-8"?>
<a:theme xmlns:a="http://schemas.openxmlformats.org/drawingml/2006/main" name="Theme1_bottombar">
  <a:themeElements>
    <a:clrScheme name="UNC Healthcare">
      <a:dk1>
        <a:srgbClr val="000000"/>
      </a:dk1>
      <a:lt1>
        <a:srgbClr val="FFFFFF"/>
      </a:lt1>
      <a:dk2>
        <a:srgbClr val="003366"/>
      </a:dk2>
      <a:lt2>
        <a:srgbClr val="FFFFFF"/>
      </a:lt2>
      <a:accent1>
        <a:srgbClr val="364D6E"/>
      </a:accent1>
      <a:accent2>
        <a:srgbClr val="6F8DB9"/>
      </a:accent2>
      <a:accent3>
        <a:srgbClr val="9DB1CF"/>
      </a:accent3>
      <a:accent4>
        <a:srgbClr val="C3CFE1"/>
      </a:accent4>
      <a:accent5>
        <a:srgbClr val="DFE5EF"/>
      </a:accent5>
      <a:accent6>
        <a:srgbClr val="FFFF66"/>
      </a:accent6>
      <a:hlink>
        <a:srgbClr val="99CCFF"/>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op 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UNC-template 1">
        <a:dk1>
          <a:srgbClr val="000000"/>
        </a:dk1>
        <a:lt1>
          <a:srgbClr val="FFFFFF"/>
        </a:lt1>
        <a:dk2>
          <a:srgbClr val="B2B2B2"/>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2">
        <a:dk1>
          <a:srgbClr val="000000"/>
        </a:dk1>
        <a:lt1>
          <a:srgbClr val="FFFFFF"/>
        </a:lt1>
        <a:dk2>
          <a:srgbClr val="99CCFF"/>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3">
        <a:dk1>
          <a:srgbClr val="000000"/>
        </a:dk1>
        <a:lt1>
          <a:srgbClr val="FFFFFF"/>
        </a:lt1>
        <a:dk2>
          <a:srgbClr val="003366"/>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_bottombar" id="{3AEDE9AC-F9C5-4D82-B934-CC61B6CC87E7}" vid="{02E9C125-878C-4481-A701-417BC769649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9900</TotalTime>
  <Words>3014</Words>
  <Application>Microsoft Macintosh PowerPoint</Application>
  <PresentationFormat>On-screen Show (4:3)</PresentationFormat>
  <Paragraphs>355</Paragraphs>
  <Slides>41</Slides>
  <Notes>16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9" baseType="lpstr">
      <vt:lpstr>Arial</vt:lpstr>
      <vt:lpstr>Calibri</vt:lpstr>
      <vt:lpstr>Roboto</vt:lpstr>
      <vt:lpstr>Times</vt:lpstr>
      <vt:lpstr>Times New Roman</vt:lpstr>
      <vt:lpstr>Wingdings</vt:lpstr>
      <vt:lpstr>Theme1_bottombar</vt:lpstr>
      <vt:lpstr>think-cell Slide</vt:lpstr>
      <vt:lpstr>Developing a career in Global Health in Neurology</vt:lpstr>
      <vt:lpstr>Outline</vt:lpstr>
      <vt:lpstr>Introduction</vt:lpstr>
      <vt:lpstr>Education Overview</vt:lpstr>
      <vt:lpstr>What is global neurology?</vt:lpstr>
      <vt:lpstr>Why Global Neurology?</vt:lpstr>
      <vt:lpstr>Burden of neurological disease is greater than the number of neurologists in LMIC</vt:lpstr>
      <vt:lpstr>Carving the path to a global neurology career: My experience</vt:lpstr>
      <vt:lpstr>Carving the path to a global neurology career: My experience</vt:lpstr>
      <vt:lpstr>8 weeks in Kampala, Uganda in 3rd &amp; 4th years of Neurology Residency</vt:lpstr>
      <vt:lpstr>Neurology Wards at Mulago Hospital</vt:lpstr>
      <vt:lpstr>Opportunities for collaboration, mentorship and learning </vt:lpstr>
      <vt:lpstr>Opportunities for continued collaboration after rotation finished…</vt:lpstr>
      <vt:lpstr>Opportunities to continue to collaborate…</vt:lpstr>
      <vt:lpstr>Carving the path to a global neurology career</vt:lpstr>
      <vt:lpstr>PowerPoint Presentation</vt:lpstr>
      <vt:lpstr>PowerPoint Presentation</vt:lpstr>
      <vt:lpstr>PowerPoint Presentation</vt:lpstr>
      <vt:lpstr>HIV Research  in Peru</vt:lpstr>
      <vt:lpstr>Neurocognitive Impairment (NCI) in HIV</vt:lpstr>
      <vt:lpstr>HIV-associated neurocognitive disorder in older Peruvians</vt:lpstr>
      <vt:lpstr>HIV-associated neurocognitive disorder in older Peruvians</vt:lpstr>
      <vt:lpstr>PowerPoint Presentation</vt:lpstr>
      <vt:lpstr>PowerPoint Presentation</vt:lpstr>
      <vt:lpstr>PowerPoint Presentation</vt:lpstr>
      <vt:lpstr>COVID socioeconomic &amp; health impact on persons with HIV in Lima, Peru (July-Aug 2020)</vt:lpstr>
      <vt:lpstr>Neurological complications of COVID-19</vt:lpstr>
      <vt:lpstr>Stroke in the setting of COVID-19 infection among patients attending a public hospital in Lima, Peru </vt:lpstr>
      <vt:lpstr>Neurological manifestations of mild-to-moderate COVID-19 in Lima, Peru (July - Sept 2020)</vt:lpstr>
      <vt:lpstr>Burden of Dementia in Peru</vt:lpstr>
      <vt:lpstr>“A vulnerability index for cognitive impairment risk in Latin America”</vt:lpstr>
      <vt:lpstr>Other collaborations…</vt:lpstr>
      <vt:lpstr>Alzheimer’s and neurodegenerative biomarkers in tears</vt:lpstr>
      <vt:lpstr>Characterization of non-traumatic spinal cord disorders in Lima, Peru</vt:lpstr>
      <vt:lpstr>Systematic Review of Transverse Myelitis in Low-and-Middle Income countries</vt:lpstr>
      <vt:lpstr>Creating a Global Health in Neurology Rotation for Neurology Residents </vt:lpstr>
      <vt:lpstr>PowerPoint Presentation</vt:lpstr>
      <vt:lpstr>Lessons learned…</vt:lpstr>
      <vt:lpstr>Lessons learned…</vt:lpstr>
      <vt:lpstr>Acknowledgements</vt:lpstr>
      <vt:lpstr>Thank you  Questions? Monica.diaz@neurology.unc.edu</vt:lpstr>
    </vt:vector>
  </TitlesOfParts>
  <Company>UNC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UNC</dc:creator>
  <cp:lastModifiedBy>Daily, Geoff</cp:lastModifiedBy>
  <cp:revision>204</cp:revision>
  <dcterms:created xsi:type="dcterms:W3CDTF">2005-07-06T13:35:28Z</dcterms:created>
  <dcterms:modified xsi:type="dcterms:W3CDTF">2022-03-22T15:12:39Z</dcterms:modified>
</cp:coreProperties>
</file>