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9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358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95759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286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4633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448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9652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7969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61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4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6037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9085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3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4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1075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9/11/19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9/11/19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1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  <p:sldLayoutId id="2147484021" r:id="rId12"/>
    <p:sldLayoutId id="2147484022" r:id="rId13"/>
    <p:sldLayoutId id="2147484023" r:id="rId14"/>
    <p:sldLayoutId id="2147484024" r:id="rId15"/>
    <p:sldLayoutId id="214748402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58868B-C6D5-4809-8910-30247DF8B8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218556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B9D3B8-C6AD-B347-8D98-718FEE24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074" y="2110154"/>
            <a:ext cx="8400422" cy="1705939"/>
          </a:xfrm>
        </p:spPr>
        <p:txBody>
          <a:bodyPr anchor="b">
            <a:no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Glo-Cal Career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solidFill>
                  <a:schemeClr val="tx1"/>
                </a:solidFill>
              </a:rPr>
              <a:t>Development Seminar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074DD-C245-B94A-BD43-3CB64CFD4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5797" y="4894636"/>
            <a:ext cx="6532795" cy="976259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Jesse Clark, MD, MSc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UCLA  Geffen School of Medicine</a:t>
            </a:r>
          </a:p>
        </p:txBody>
      </p:sp>
    </p:spTree>
    <p:extLst>
      <p:ext uri="{BB962C8B-B14F-4D97-AF65-F5344CB8AC3E}">
        <p14:creationId xmlns:p14="http://schemas.microsoft.com/office/powerpoint/2010/main" val="1119707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1ACB46-1A5C-2946-92B4-38118936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 Questions	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A6C3A2B-A32B-0B4A-845E-8568A6712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  <a:p>
            <a:pPr lvl="1"/>
            <a:r>
              <a:rPr lang="en-US" dirty="0"/>
              <a:t>What is my background and what do I do?</a:t>
            </a:r>
          </a:p>
          <a:p>
            <a:r>
              <a:rPr lang="en-US" dirty="0"/>
              <a:t>What am I doing here?</a:t>
            </a:r>
          </a:p>
          <a:p>
            <a:pPr lvl="1"/>
            <a:r>
              <a:rPr lang="en-US" dirty="0"/>
              <a:t>How did I get to this point in my career and where am I going in the future?</a:t>
            </a:r>
          </a:p>
          <a:p>
            <a:r>
              <a:rPr lang="en-US" dirty="0"/>
              <a:t>Why do you care?</a:t>
            </a:r>
          </a:p>
          <a:p>
            <a:pPr lvl="1"/>
            <a:r>
              <a:rPr lang="en-US" dirty="0"/>
              <a:t>What information is here that you can use to define and develop your own career path?</a:t>
            </a:r>
          </a:p>
        </p:txBody>
      </p:sp>
    </p:spTree>
    <p:extLst>
      <p:ext uri="{BB962C8B-B14F-4D97-AF65-F5344CB8AC3E}">
        <p14:creationId xmlns:p14="http://schemas.microsoft.com/office/powerpoint/2010/main" val="844028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28B5-1568-4F4E-AAAD-C9917C74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E06B5-9EB5-604A-BF63-3423A5FCE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Undergraduate</a:t>
            </a:r>
          </a:p>
          <a:p>
            <a:pPr lvl="1"/>
            <a:r>
              <a:rPr lang="en-US" dirty="0"/>
              <a:t>Brown University: History/American Studies</a:t>
            </a:r>
          </a:p>
          <a:p>
            <a:pPr lvl="1"/>
            <a:r>
              <a:rPr lang="en-US" dirty="0"/>
              <a:t>--Work at Fenway Community Health Center/Pre-Med--</a:t>
            </a:r>
          </a:p>
          <a:p>
            <a:r>
              <a:rPr lang="en-US" dirty="0"/>
              <a:t>Medical School/Residency</a:t>
            </a:r>
          </a:p>
          <a:p>
            <a:pPr lvl="1"/>
            <a:r>
              <a:rPr lang="en-US" dirty="0"/>
              <a:t>Albert Einstein College of Medicine</a:t>
            </a:r>
          </a:p>
          <a:p>
            <a:pPr lvl="1"/>
            <a:r>
              <a:rPr lang="en-US" dirty="0"/>
              <a:t>Montefiore Medical Center/Internal Medicine</a:t>
            </a:r>
          </a:p>
          <a:p>
            <a:pPr lvl="1"/>
            <a:r>
              <a:rPr lang="en-US" dirty="0"/>
              <a:t>-- “Gap” Research Year in Peru--</a:t>
            </a:r>
          </a:p>
          <a:p>
            <a:r>
              <a:rPr lang="en-US" dirty="0"/>
              <a:t>Fellowship/Post-Doc</a:t>
            </a:r>
          </a:p>
          <a:p>
            <a:pPr lvl="1"/>
            <a:r>
              <a:rPr lang="en-US" dirty="0"/>
              <a:t>UCLA/Infectious Diseases</a:t>
            </a:r>
          </a:p>
          <a:p>
            <a:pPr lvl="1"/>
            <a:r>
              <a:rPr lang="en-US" dirty="0"/>
              <a:t>Global HIV Prevention Research T32 Fellowship</a:t>
            </a:r>
          </a:p>
          <a:p>
            <a:r>
              <a:rPr lang="en-US" dirty="0"/>
              <a:t>Faculty</a:t>
            </a:r>
          </a:p>
          <a:p>
            <a:pPr lvl="1"/>
            <a:r>
              <a:rPr lang="en-US" dirty="0"/>
              <a:t>UCLA/Infectious Diseases</a:t>
            </a:r>
          </a:p>
        </p:txBody>
      </p:sp>
    </p:spTree>
    <p:extLst>
      <p:ext uri="{BB962C8B-B14F-4D97-AF65-F5344CB8AC3E}">
        <p14:creationId xmlns:p14="http://schemas.microsoft.com/office/powerpoint/2010/main" val="141008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58625-6829-9340-99B3-51E1C944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am I doing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182DE-2A55-DA44-805F-711A4B3E6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Initial research in Peru</a:t>
            </a:r>
          </a:p>
          <a:p>
            <a:pPr lvl="1"/>
            <a:r>
              <a:rPr lang="en-US" dirty="0"/>
              <a:t>Epidemiology of HIV/STIs and associated factors among MSM and TW </a:t>
            </a:r>
          </a:p>
          <a:p>
            <a:pPr lvl="1"/>
            <a:r>
              <a:rPr lang="en-US" dirty="0"/>
              <a:t>Systems for detection of acute HIV seroconversion in high-risk populations</a:t>
            </a:r>
          </a:p>
          <a:p>
            <a:pPr lvl="2"/>
            <a:r>
              <a:rPr lang="en-US" dirty="0"/>
              <a:t>Collaborations with UPCH</a:t>
            </a:r>
          </a:p>
          <a:p>
            <a:pPr lvl="2"/>
            <a:r>
              <a:rPr lang="en-US" dirty="0"/>
              <a:t>These studies laid foundation for future work, provided a basis for my knowledge of problems to be addressed and also contributed to a record of publication</a:t>
            </a:r>
          </a:p>
          <a:p>
            <a:r>
              <a:rPr lang="en-US" dirty="0"/>
              <a:t>Fellowship/Post-Doc</a:t>
            </a:r>
          </a:p>
          <a:p>
            <a:pPr lvl="1"/>
            <a:r>
              <a:rPr lang="en-US" dirty="0"/>
              <a:t>Clinical ID training in Los Angeles then returned to Lima to resume research</a:t>
            </a:r>
          </a:p>
          <a:p>
            <a:pPr lvl="1"/>
            <a:r>
              <a:rPr lang="en-US" dirty="0"/>
              <a:t>Identified specific questions raised by initial projects as basis for initial research agenda</a:t>
            </a:r>
          </a:p>
          <a:p>
            <a:pPr lvl="1"/>
            <a:r>
              <a:rPr lang="en-US" dirty="0"/>
              <a:t>Prepared and submitted K23 proposal on Partner Notification Strategies for MSM/TW in Peru…</a:t>
            </a:r>
          </a:p>
          <a:p>
            <a:pPr lvl="2"/>
            <a:r>
              <a:rPr lang="en-US" dirty="0"/>
              <a:t>Submitted again…</a:t>
            </a:r>
          </a:p>
          <a:p>
            <a:pPr lvl="2"/>
            <a:r>
              <a:rPr lang="en-US" dirty="0"/>
              <a:t>Submitted again… Funded!</a:t>
            </a:r>
          </a:p>
        </p:txBody>
      </p:sp>
    </p:spTree>
    <p:extLst>
      <p:ext uri="{BB962C8B-B14F-4D97-AF65-F5344CB8AC3E}">
        <p14:creationId xmlns:p14="http://schemas.microsoft.com/office/powerpoint/2010/main" val="161986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2FFD7-03ED-8549-8F9D-1D76282C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6254A-50A9-0D4F-860E-E6742F3E4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Assistant Professor of Medicine/Infectious Diseases at UCLA DGSOM</a:t>
            </a:r>
          </a:p>
          <a:p>
            <a:pPr lvl="1"/>
            <a:r>
              <a:rPr lang="en-US" dirty="0"/>
              <a:t>K23 studies of Partner Notification</a:t>
            </a:r>
          </a:p>
          <a:p>
            <a:pPr lvl="2"/>
            <a:r>
              <a:rPr lang="en-US" dirty="0"/>
              <a:t>Formative qualitative research on contexts of PN and acceptability of new technologies</a:t>
            </a:r>
          </a:p>
          <a:p>
            <a:pPr lvl="2"/>
            <a:r>
              <a:rPr lang="en-US" dirty="0"/>
              <a:t>Quantitative exploratory research on PN attitudes and practices</a:t>
            </a:r>
          </a:p>
          <a:p>
            <a:pPr lvl="2"/>
            <a:r>
              <a:rPr lang="en-US" dirty="0"/>
              <a:t>Pilot RCT of internet-based PN for MSM with syphilis (modified aims and procedures based on formative work) (Collaboration with </a:t>
            </a:r>
            <a:r>
              <a:rPr lang="en-US" dirty="0" err="1"/>
              <a:t>Impacta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R21 study of Expedited Partner Therapy</a:t>
            </a:r>
          </a:p>
          <a:p>
            <a:pPr lvl="2"/>
            <a:r>
              <a:rPr lang="en-US" dirty="0"/>
              <a:t>Formative qualitative work (overlap with K23)</a:t>
            </a:r>
          </a:p>
          <a:p>
            <a:pPr lvl="2"/>
            <a:r>
              <a:rPr lang="en-US" dirty="0"/>
              <a:t>Pilot RCT of EPT and impact on PN among MSM with GC/CT</a:t>
            </a:r>
          </a:p>
          <a:p>
            <a:pPr lvl="1"/>
            <a:r>
              <a:rPr lang="en-US" dirty="0"/>
              <a:t>Glo-Cal Fellowship</a:t>
            </a:r>
          </a:p>
          <a:p>
            <a:pPr lvl="2"/>
            <a:r>
              <a:rPr lang="en-US" dirty="0"/>
              <a:t>Provided support to expand screening procedures for combined K23/R21 pool</a:t>
            </a:r>
          </a:p>
        </p:txBody>
      </p:sp>
    </p:spTree>
    <p:extLst>
      <p:ext uri="{BB962C8B-B14F-4D97-AF65-F5344CB8AC3E}">
        <p14:creationId xmlns:p14="http://schemas.microsoft.com/office/powerpoint/2010/main" val="2273436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7190-A92D-D444-811D-DEAB5AAA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9C5-893E-9A4F-AF4E-25CDD4B2D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MSc in Clinical Trials (London School of Hygiene and Tropical Medicine)</a:t>
            </a:r>
          </a:p>
          <a:p>
            <a:pPr lvl="1"/>
            <a:r>
              <a:rPr lang="en-US" dirty="0"/>
              <a:t>Distance-learning program funded by K23</a:t>
            </a:r>
          </a:p>
          <a:p>
            <a:r>
              <a:rPr lang="en-US" dirty="0"/>
              <a:t>Side projects while supported by K23</a:t>
            </a:r>
          </a:p>
          <a:p>
            <a:pPr lvl="1"/>
            <a:r>
              <a:rPr lang="en-US" dirty="0"/>
              <a:t>Allowed exploration of other areas/questions</a:t>
            </a:r>
          </a:p>
          <a:p>
            <a:pPr lvl="1"/>
            <a:r>
              <a:rPr lang="en-US" dirty="0"/>
              <a:t>Expand network for collaboration, develop future relationships</a:t>
            </a:r>
          </a:p>
          <a:p>
            <a:pPr lvl="1"/>
            <a:r>
              <a:rPr lang="en-US" dirty="0"/>
              <a:t>Obtain seed grant funding from local institutions or build on others’ grants</a:t>
            </a:r>
          </a:p>
          <a:p>
            <a:pPr lvl="2"/>
            <a:r>
              <a:rPr lang="en-US" dirty="0"/>
              <a:t>Examples</a:t>
            </a:r>
          </a:p>
          <a:p>
            <a:pPr lvl="3"/>
            <a:r>
              <a:rPr lang="en-US" dirty="0"/>
              <a:t>Sampling methodologies for HIV/STI surveillance among MSM/TW in Peru (</a:t>
            </a:r>
            <a:r>
              <a:rPr lang="en-US" dirty="0" err="1"/>
              <a:t>Impacta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HIV testing practices among high-risk MSM (prelim work for SABES study [</a:t>
            </a:r>
            <a:r>
              <a:rPr lang="en-US" dirty="0" err="1"/>
              <a:t>Duerr</a:t>
            </a:r>
            <a:r>
              <a:rPr lang="en-US" dirty="0"/>
              <a:t>])</a:t>
            </a:r>
          </a:p>
          <a:p>
            <a:pPr lvl="3"/>
            <a:r>
              <a:rPr lang="en-US" dirty="0"/>
              <a:t>Telenovela project (Via Libre)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1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74537-5435-5F42-AC8A-EAC703F20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SAPHIR R25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B6005-A54B-A74E-9A0E-580B1EC57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NIH-funded research training program on comprehensive HIV prevention in Latin America for pre-/post-doctoral investigators from US institutions</a:t>
            </a:r>
          </a:p>
          <a:p>
            <a:r>
              <a:rPr lang="en-US" dirty="0"/>
              <a:t>Model based on initial research year in Peru</a:t>
            </a:r>
          </a:p>
          <a:p>
            <a:r>
              <a:rPr lang="en-US" dirty="0"/>
              <a:t>Builds on existing collaborations by UCLA faculty in Lima, Peru and Rio de Janeiro, Brazil</a:t>
            </a:r>
          </a:p>
          <a:p>
            <a:r>
              <a:rPr lang="en-US" dirty="0"/>
              <a:t>Provides basis for mentoring/teaching, cultivation of “next generation” of HIV prevention researchers, infrastructure development for UCLA and research network in South America</a:t>
            </a:r>
          </a:p>
          <a:p>
            <a:r>
              <a:rPr lang="en-US" dirty="0"/>
              <a:t>Currently in Year 9, applying for competitive renewal</a:t>
            </a:r>
          </a:p>
        </p:txBody>
      </p:sp>
    </p:spTree>
    <p:extLst>
      <p:ext uri="{BB962C8B-B14F-4D97-AF65-F5344CB8AC3E}">
        <p14:creationId xmlns:p14="http://schemas.microsoft.com/office/powerpoint/2010/main" val="319749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F082-A11C-4846-B679-FD116C155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D4A95-750C-F246-9AF1-33F49F1EA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Post-K23</a:t>
            </a:r>
          </a:p>
          <a:p>
            <a:pPr lvl="1"/>
            <a:r>
              <a:rPr lang="en-US" dirty="0" err="1"/>
              <a:t>TransPrEP</a:t>
            </a:r>
            <a:r>
              <a:rPr lang="en-US" dirty="0"/>
              <a:t> R34 (Collaboration with </a:t>
            </a:r>
            <a:r>
              <a:rPr lang="en-US" dirty="0" err="1"/>
              <a:t>Impacta</a:t>
            </a:r>
            <a:r>
              <a:rPr lang="en-US" dirty="0"/>
              <a:t>)  - Plan for future R01</a:t>
            </a:r>
          </a:p>
          <a:p>
            <a:pPr lvl="1"/>
            <a:r>
              <a:rPr lang="en-US" dirty="0"/>
              <a:t>Rectal STI R34 (Collaboration with Via Libre) - Plan for future R01</a:t>
            </a:r>
          </a:p>
          <a:p>
            <a:pPr lvl="1"/>
            <a:r>
              <a:rPr lang="en-US" dirty="0"/>
              <a:t>Return to Los Angeles and establish connections with UCLA Vine Street Clinic</a:t>
            </a:r>
          </a:p>
          <a:p>
            <a:pPr lvl="2"/>
            <a:r>
              <a:rPr lang="en-US" dirty="0"/>
              <a:t>Clinician for M Study and HPTN 073</a:t>
            </a:r>
          </a:p>
          <a:p>
            <a:pPr lvl="2"/>
            <a:r>
              <a:rPr lang="en-US" dirty="0"/>
              <a:t>IOR for AMP Study and HPTN 083/Cabotegravir Study</a:t>
            </a:r>
          </a:p>
          <a:p>
            <a:pPr lvl="2"/>
            <a:r>
              <a:rPr lang="en-US" dirty="0"/>
              <a:t>Planned transition to CRS leader</a:t>
            </a:r>
          </a:p>
          <a:p>
            <a:pPr lvl="1"/>
            <a:r>
              <a:rPr lang="en-US" dirty="0"/>
              <a:t>EPT R01 (Collaboration with Via Libre)</a:t>
            </a:r>
          </a:p>
        </p:txBody>
      </p:sp>
    </p:spTree>
    <p:extLst>
      <p:ext uri="{BB962C8B-B14F-4D97-AF65-F5344CB8AC3E}">
        <p14:creationId xmlns:p14="http://schemas.microsoft.com/office/powerpoint/2010/main" val="3992487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F9358-EB53-A342-AF05-941067A0A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I care?  </a:t>
            </a:r>
            <a:br>
              <a:rPr lang="en-US" dirty="0"/>
            </a:br>
            <a:r>
              <a:rPr lang="en-US" dirty="0"/>
              <a:t>(Key Points)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F14C4-1F13-B046-975F-44EF4C0F9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Choose an area of research, but don’t worry about finding the </a:t>
            </a:r>
            <a:r>
              <a:rPr lang="en-US" b="1" dirty="0"/>
              <a:t>perfect</a:t>
            </a:r>
            <a:r>
              <a:rPr lang="en-US" dirty="0"/>
              <a:t> area</a:t>
            </a:r>
          </a:p>
          <a:p>
            <a:pPr lvl="1"/>
            <a:r>
              <a:rPr lang="en-US" dirty="0"/>
              <a:t>You need an area of focus, and it should be good, but don’t be paralyzed trying to figure out the perfect question/focus</a:t>
            </a:r>
          </a:p>
          <a:p>
            <a:r>
              <a:rPr lang="en-US" dirty="0"/>
              <a:t>Synergize</a:t>
            </a:r>
          </a:p>
          <a:p>
            <a:pPr lvl="1"/>
            <a:r>
              <a:rPr lang="en-US" dirty="0"/>
              <a:t>Combine research questions/funding sources to maximize limited resources</a:t>
            </a:r>
          </a:p>
          <a:p>
            <a:pPr lvl="1"/>
            <a:r>
              <a:rPr lang="en-US" dirty="0"/>
              <a:t>Early-career research should be well-defined and feasible, but also think outside </a:t>
            </a:r>
            <a:r>
              <a:rPr lang="en-US"/>
              <a:t>the box</a:t>
            </a:r>
            <a:endParaRPr lang="en-US" dirty="0"/>
          </a:p>
          <a:p>
            <a:r>
              <a:rPr lang="en-US" dirty="0"/>
              <a:t>Take every opportunity that comes up (within reason)</a:t>
            </a:r>
          </a:p>
          <a:p>
            <a:pPr lvl="1"/>
            <a:r>
              <a:rPr lang="en-US" dirty="0"/>
              <a:t>New collaborations mean the chance to expand your network and to explore new areas you may not have considered before</a:t>
            </a:r>
          </a:p>
          <a:p>
            <a:pPr lvl="1"/>
            <a:r>
              <a:rPr lang="en-US" dirty="0"/>
              <a:t>But don’t overextend yourself and remember, “Depth, not breadth”</a:t>
            </a:r>
          </a:p>
          <a:p>
            <a:r>
              <a:rPr lang="en-US" dirty="0"/>
              <a:t>Diversify your portfolio</a:t>
            </a:r>
          </a:p>
          <a:p>
            <a:pPr lvl="1"/>
            <a:r>
              <a:rPr lang="en-US" dirty="0"/>
              <a:t>Obtain funding from different institutions and try to have applications/projects at different stages of development (short-term, mid-term, long-term)</a:t>
            </a:r>
          </a:p>
        </p:txBody>
      </p:sp>
    </p:spTree>
    <p:extLst>
      <p:ext uri="{BB962C8B-B14F-4D97-AF65-F5344CB8AC3E}">
        <p14:creationId xmlns:p14="http://schemas.microsoft.com/office/powerpoint/2010/main" val="30773179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{F0B8653B-5131-CF44-8D20-55A2613883BC}tf10001060</Template>
  <TotalTime>64</TotalTime>
  <Words>738</Words>
  <Application>Microsoft Macintosh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Glo-Cal Career  Development Seminar</vt:lpstr>
      <vt:lpstr>Key  Questions </vt:lpstr>
      <vt:lpstr>Who am I?</vt:lpstr>
      <vt:lpstr>What am I doing here?</vt:lpstr>
      <vt:lpstr>PowerPoint Presentation</vt:lpstr>
      <vt:lpstr>PowerPoint Presentation</vt:lpstr>
      <vt:lpstr>SAPHIR R25</vt:lpstr>
      <vt:lpstr>PowerPoint Presentation</vt:lpstr>
      <vt:lpstr>Why do I care?   (Key Points)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Glo-Cal Career Development Seminars</dc:title>
  <dc:creator>Jesse Clark</dc:creator>
  <cp:lastModifiedBy>Jesse Clark</cp:lastModifiedBy>
  <cp:revision>8</cp:revision>
  <dcterms:created xsi:type="dcterms:W3CDTF">2019-09-11T02:52:02Z</dcterms:created>
  <dcterms:modified xsi:type="dcterms:W3CDTF">2019-09-11T17:39:24Z</dcterms:modified>
</cp:coreProperties>
</file>