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</p:sldMasterIdLst>
  <p:notesMasterIdLst>
    <p:notesMasterId r:id="rId21"/>
  </p:notesMasterIdLst>
  <p:sldIdLst>
    <p:sldId id="628" r:id="rId3"/>
    <p:sldId id="631" r:id="rId4"/>
    <p:sldId id="1117" r:id="rId5"/>
    <p:sldId id="632" r:id="rId6"/>
    <p:sldId id="1119" r:id="rId7"/>
    <p:sldId id="1118" r:id="rId8"/>
    <p:sldId id="1120" r:id="rId9"/>
    <p:sldId id="1113" r:id="rId10"/>
    <p:sldId id="1078" r:id="rId11"/>
    <p:sldId id="1111" r:id="rId12"/>
    <p:sldId id="1114" r:id="rId13"/>
    <p:sldId id="1112" r:id="rId14"/>
    <p:sldId id="635" r:id="rId15"/>
    <p:sldId id="630" r:id="rId16"/>
    <p:sldId id="1115" r:id="rId17"/>
    <p:sldId id="261" r:id="rId18"/>
    <p:sldId id="1116" r:id="rId19"/>
    <p:sldId id="10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7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33" autoAdjust="0"/>
    <p:restoredTop sz="80600" autoAdjust="0"/>
  </p:normalViewPr>
  <p:slideViewPr>
    <p:cSldViewPr snapToGrid="0">
      <p:cViewPr varScale="1">
        <p:scale>
          <a:sx n="94" d="100"/>
          <a:sy n="94" d="100"/>
        </p:scale>
        <p:origin x="800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F6D03-A56A-440A-B7A1-3A121CDDD5EE}" type="datetimeFigureOut">
              <a:rPr lang="en-US" smtClean="0"/>
              <a:t>4/21/22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D5B56-F0D7-4D66-BFE2-7F4B7F908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49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2BEC8A-A4D9-4580-A680-E3BEAE8D08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542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D5B56-F0D7-4D66-BFE2-7F4B7F908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72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22B54-5691-42D8-A53C-2A094832101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999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D5B56-F0D7-4D66-BFE2-7F4B7F908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1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D5B56-F0D7-4D66-BFE2-7F4B7F908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3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D5B56-F0D7-4D66-BFE2-7F4B7F908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18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D5B56-F0D7-4D66-BFE2-7F4B7F908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82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D5B56-F0D7-4D66-BFE2-7F4B7F908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97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D5B56-F0D7-4D66-BFE2-7F4B7F908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86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D5B56-F0D7-4D66-BFE2-7F4B7F908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84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D5B56-F0D7-4D66-BFE2-7F4B7F908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6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>
            <a:normAutofit/>
          </a:bodyPr>
          <a:lstStyle>
            <a:lvl1pPr algn="ctr">
              <a:defRPr sz="405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rgbClr val="FFFF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06B3F-6207-42F1-A4EF-89364C5C3446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8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DBBFEB-8163-408D-895B-666D33B8747B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US" sz="3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868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1A2C-A4BB-492C-8669-C0EB94732D6D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09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4A049-C91B-9B46-905B-673ACB905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C9771-943D-5043-BC4A-B5A45CDC5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3781D-CC23-864F-B765-1DF7E38B0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06B3F-6207-42F1-A4EF-89364C5C3446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82C33-4D93-1744-B328-C5B669E7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FCD96-115A-6744-A8AF-DC942912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76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5F90-8744-9043-A173-68AAA54B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3CADF-93B7-F945-9FD2-544AE5A61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73E55-0775-0543-AF50-1606F34A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5BF2-EC66-4C6C-85CF-652F8B2AD825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3286-991D-8444-8EE7-C8495626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673C0-F81D-6248-B459-DA0CB0B91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51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FC61D-5E02-904A-8243-FDC860FE2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FBD61-87DF-4743-B8AF-2A1357767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F8F9B-1971-0D42-8168-397A6B2ED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553A-D9CA-4865-9E24-F55E853228DB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B35B2-06D4-C441-AB7A-38A911FD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2FF43-4805-8844-AA7E-7E4824A0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95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9956E-0DBD-0243-B797-8154C19CC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6F559-967C-914F-BBBB-801AAEF68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4A6A7-5F9A-E04B-AEF8-C96C56BC7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3F57D-C6B7-6E4F-9450-9B96CF681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85FA-3B26-4DC8-BFA6-76045FC13D67}" type="datetime1">
              <a:rPr lang="en-US" smtClean="0"/>
              <a:t>4/21/22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21112-05CA-904F-8627-2C8BA6791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03BFE-6B1C-BB4F-BA53-757B42798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6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5238B-93FB-4A43-A97B-0295DC4A3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1B623-D926-C449-8EDB-9032E37E6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879F0-4ED6-6C49-ACE5-0DE19E0AD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9236E1-700B-6E42-8BCF-DF517D764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9EEE7B-9F20-B045-A103-CFEACDDCE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899C66-61C8-F24D-93DD-09AEB41B2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D638-1BCF-4838-BCF2-774D64817137}" type="datetime1">
              <a:rPr lang="en-US" smtClean="0"/>
              <a:t>4/21/22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60AC59-B28B-0040-8EA4-CB0F6D869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FE2E30-15EC-5B41-BE9B-B4C87989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56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9D51-61C9-1B46-8676-BE505D822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06F46-8857-B540-B8CF-326BF18A6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DF03C-9FDB-48CC-A65D-5B32D42B43CE}" type="datetime1">
              <a:rPr lang="en-US" smtClean="0"/>
              <a:t>4/21/22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FB0FA-3BC6-0645-8926-8DBAC2D8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74BE1-7345-6E4B-8613-97DABFD4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40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F4AE4-5634-144C-A4B7-BB629D5F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4007-D44A-4087-99C0-1B54ABDBE6B1}" type="datetime1">
              <a:rPr lang="en-US" smtClean="0"/>
              <a:t>4/21/22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E9DDE8-9F85-C548-8B48-86B03CA8C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E462A-DBAE-2949-A22F-AC5F2399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42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F578-0833-3247-A032-272A8B8E6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5C00D-EBB9-F64F-B9AC-7B0F3C08B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D4552-0973-DF46-93F0-0A80DB1FA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1A716-FDB9-A840-90CB-2E84652B7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BDF2-B4E4-4B92-899B-5261E509A1C9}" type="datetime1">
              <a:rPr lang="en-US" smtClean="0"/>
              <a:t>4/21/22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AC151-5511-114D-B6CC-3C5AF2210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9D666-D206-1142-A53F-A6C5A0A0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9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5BF2-EC66-4C6C-85CF-652F8B2AD825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78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1347-9B9A-0F4F-A63B-6AD345468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EEEDE9-EC9C-834F-B75B-8773806BE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5BFD5-D573-D642-AB83-3A8E3507E8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B964C-239F-8B48-83C8-AD6F58A2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5AAAE-47C0-4963-A603-8A08FA165ACE}" type="datetime1">
              <a:rPr lang="en-US" smtClean="0"/>
              <a:t>4/21/22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3D636-DBED-9D4F-940A-FDEC0D480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007A6-A719-A74D-85AF-D64A78AD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75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F5A3B-E4F2-4F44-B454-EC85172FB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00183-378C-4F4E-8E4F-67A6703BF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88A97-6A38-6641-8EDA-ABF4D103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BFEB-8163-408D-895B-666D33B8747B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B754F-C7D0-1644-AA0B-BBC3DDA7F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6447-8692-E748-9A4B-BFE1725BA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11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E3D614-A7E4-E840-96BC-ED360CAA1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C35E6-B3D9-A945-940D-B90E14467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1FC0A-AD45-EF43-AC51-CAE161BA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D1A2C-A4BB-492C-8669-C0EB94732D6D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63DE2-8DD7-224F-AB23-858D7F5F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B6017-4F22-DE40-956D-B7BCFCAC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4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FFFF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EE553A-D9CA-4865-9E24-F55E853228DB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1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5385FA-3B26-4DC8-BFA6-76045FC13D67}" type="datetime1">
              <a:rPr lang="en-US" smtClean="0"/>
              <a:t>4/21/22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3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D638-1BCF-4838-BCF2-774D64817137}" type="datetime1">
              <a:rPr lang="en-US" smtClean="0"/>
              <a:t>4/21/22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36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FDF03C-9FDB-48CC-A65D-5B32D42B43CE}" type="datetime1">
              <a:rPr lang="en-US" smtClean="0"/>
              <a:t>4/21/22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3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2F4007-D44A-4087-99C0-1B54ABDBE6B1}" type="datetime1">
              <a:rPr lang="en-US" smtClean="0"/>
              <a:t>4/21/22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>
                <a:solidFill>
                  <a:srgbClr val="FFFF00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29BDF2-B4E4-4B92-899B-5261E509A1C9}" type="datetime1">
              <a:rPr lang="en-US" smtClean="0"/>
              <a:t>4/21/22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0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2400">
                <a:solidFill>
                  <a:srgbClr val="FFFF0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85AAAE-47C0-4963-A603-8A08FA165ACE}" type="datetime1">
              <a:rPr lang="en-US" smtClean="0"/>
              <a:t>4/21/22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7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ECAE369-0610-4893-9A3D-788E8B397DA2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2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DE4A6B-A5AB-514A-8660-BA04BA784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D20B4-50D4-4742-BC3E-7313BF1DF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D43F1-5333-044E-A2F2-B7B24CAC9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AE369-0610-4893-9A3D-788E8B397DA2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6E5A1-717D-B94F-A870-726B42381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76E1B-DDAB-9747-8AF7-AC8868B9E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30933-4E83-40F4-AF94-94386CC48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5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emf"/><Relationship Id="rId18" Type="http://schemas.openxmlformats.org/officeDocument/2006/relationships/image" Target="../media/image29.jpeg"/><Relationship Id="rId3" Type="http://schemas.openxmlformats.org/officeDocument/2006/relationships/image" Target="../media/image14.png"/><Relationship Id="rId21" Type="http://schemas.openxmlformats.org/officeDocument/2006/relationships/image" Target="../media/image32.tif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17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emf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jpeg"/><Relationship Id="rId15" Type="http://schemas.openxmlformats.org/officeDocument/2006/relationships/image" Target="../media/image26.emf"/><Relationship Id="rId10" Type="http://schemas.openxmlformats.org/officeDocument/2006/relationships/image" Target="../media/image21.emf"/><Relationship Id="rId19" Type="http://schemas.openxmlformats.org/officeDocument/2006/relationships/image" Target="../media/image30.tif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8578407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hyperlink" Target="https://www.ncbi.nlm.nih.gov/pubmed/9376103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1280066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6323126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hyperlink" Target="https://www.ncbi.nlm.nih.gov/pubmed/23190222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drc-uganda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2126131"/>
            <a:ext cx="8998139" cy="1263252"/>
          </a:xfrm>
        </p:spPr>
        <p:txBody>
          <a:bodyPr>
            <a:noAutofit/>
          </a:bodyPr>
          <a:lstStyle/>
          <a:p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RESEARCH CAREER: HIGHLIGHTS AND CHALLENGES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890" y="3905768"/>
            <a:ext cx="10070910" cy="265401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Dr. Moses R. Kamya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Professor, Department of Medicine,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Makerere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University, Kampala, Uganda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Executive Director, Infectious Diseases Research Collaboration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GloCal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Career Development session Thursday, April 21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from 8-9 am Pacific time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E6FE-335A-4189-BE67-9E366BEA8BF2}" type="datetime1">
              <a:rPr lang="en-US" smtClean="0"/>
              <a:t>4/21/22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4" name="Picture 2" descr="http://energyincubator.org/wp-content/uploads/2015/07/Makerere-university-log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3" y="322701"/>
            <a:ext cx="1550794" cy="12632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6771" y="298217"/>
            <a:ext cx="1703556" cy="1219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1C722A-2F40-EF40-B649-312A00A839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480" y="328901"/>
            <a:ext cx="1927996" cy="12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16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7CB51-16FE-874A-8D24-61BDA9C14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40362"/>
            <a:ext cx="7115756" cy="7878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Networking, Collaboration and Working  Across Cultures</a:t>
            </a:r>
          </a:p>
        </p:txBody>
      </p:sp>
      <p:pic>
        <p:nvPicPr>
          <p:cNvPr id="4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18C7DAD0-3B88-1343-825E-B63C19A370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975058" y="3123653"/>
            <a:ext cx="2159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0FA0-A292-4436-ACB5-10B2DACE6C06}" type="datetime1">
              <a:rPr lang="en-US" smtClean="0"/>
              <a:t>4/21/22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162D968-A872-4A3E-98A3-2424BBCF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BE3D1-ACE6-4899-BEB2-3D0725AC8D2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F5B685C6-4F52-954F-9DF1-09886F3630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1720" y="2004426"/>
            <a:ext cx="1985008" cy="3359125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3AF68C7-E46D-8743-9A9B-2BC2226B84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389" y="2144486"/>
            <a:ext cx="1986278" cy="3273116"/>
          </a:xfrm>
          <a:prstGeom prst="rect">
            <a:avLst/>
          </a:prstGeom>
        </p:spPr>
      </p:pic>
      <p:pic>
        <p:nvPicPr>
          <p:cNvPr id="7" name="Picture 6" descr="A person sitting on a bench&#10;&#10;Description automatically generated">
            <a:extLst>
              <a:ext uri="{FF2B5EF4-FFF2-40B4-BE49-F238E27FC236}">
                <a16:creationId xmlns:a16="http://schemas.microsoft.com/office/drawing/2014/main" id="{97DF9FD1-BF01-CC41-BC99-CF424579A8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1425" y="2158489"/>
            <a:ext cx="1986279" cy="3273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B907F2-65FA-5348-9E7A-45215DE6A5BF}"/>
              </a:ext>
            </a:extLst>
          </p:cNvPr>
          <p:cNvSpPr txBox="1"/>
          <p:nvPr/>
        </p:nvSpPr>
        <p:spPr>
          <a:xfrm>
            <a:off x="2101613" y="5350334"/>
            <a:ext cx="1985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Prof. Diane Havlir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0B358-1FC0-3647-A1BE-0C1DD4EE81C7}"/>
              </a:ext>
            </a:extLst>
          </p:cNvPr>
          <p:cNvSpPr txBox="1"/>
          <p:nvPr/>
        </p:nvSpPr>
        <p:spPr>
          <a:xfrm>
            <a:off x="4173472" y="5417602"/>
            <a:ext cx="2015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Prof. Phil Rosenthal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00D41-9959-5041-946D-646A358CF76C}"/>
              </a:ext>
            </a:extLst>
          </p:cNvPr>
          <p:cNvSpPr txBox="1"/>
          <p:nvPr/>
        </p:nvSpPr>
        <p:spPr>
          <a:xfrm>
            <a:off x="6379255" y="5431605"/>
            <a:ext cx="1962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Prof. Grant Dorsey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385AB4-33DF-A044-852B-3D4FF8ADE370}"/>
              </a:ext>
            </a:extLst>
          </p:cNvPr>
          <p:cNvSpPr txBox="1"/>
          <p:nvPr/>
        </p:nvSpPr>
        <p:spPr>
          <a:xfrm>
            <a:off x="8481425" y="5540034"/>
            <a:ext cx="1986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Prof. Sarah Staedke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4FECF7-5B04-A347-9DCC-B4773C1E740B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E56E463-6E33-6E42-B8F1-AF5962CDD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DCB753AF-300C-9C47-8987-82FC150DD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C9908F-5BF5-BC4D-8A59-0BBA62EB9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592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3146" y="411936"/>
            <a:ext cx="6672263" cy="64467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Capacity Development – Research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952775"/>
            <a:ext cx="11530012" cy="3925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Through the years, I have also led some training programs at Makerere University 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lvl="1" indent="-3540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MEPI-CVD - R24TW008861</a:t>
            </a:r>
          </a:p>
          <a:p>
            <a:pPr marL="366713" lvl="1" indent="-3540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Implementation Science training program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MakImS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- D43TW010037</a:t>
            </a:r>
          </a:p>
          <a:p>
            <a:pPr marL="366713" lvl="1" indent="-3540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Behavioral and Social Sciences training program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MakBSSR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- D43TW011304</a:t>
            </a:r>
          </a:p>
          <a:p>
            <a:pPr marL="366713" lvl="1" indent="-3540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Malaria Capacity Development Consortium – WT084289MA</a:t>
            </a:r>
          </a:p>
          <a:p>
            <a:pPr marL="366713" lvl="1" indent="-3540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Malaria COHRE - D43TW008077</a:t>
            </a:r>
          </a:p>
          <a:p>
            <a:pPr marL="366713" lvl="1" indent="-3540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Malaria Training in Uganda - D43TW007375</a:t>
            </a:r>
          </a:p>
          <a:p>
            <a:pPr marL="366713" lvl="1" indent="-3540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Uganda HIV/TB COHRE Training Program - U2RTW006900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0C9A-6C64-4CA9-9AF5-3EF18A052E4F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C7046A-50A4-C444-ABD5-67B550E3A36D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220CCA-BEDA-BD41-8F0A-8B745ED96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77045FBD-321F-BD4E-8A79-154791377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9BEF6F-86DB-3648-96A7-49C8EB7E4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918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917EC-BE25-44C0-B649-616E46B0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989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Capacity of Local Scientists Developed under IDRC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920-6A7F-4F1D-8E09-F1087BF6C040}" type="datetime1">
              <a:rPr lang="en-US" smtClean="0"/>
              <a:t>4/21/22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2314C-8A2A-4BCB-972F-024DEB93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BE3D1-ACE6-4899-BEB2-3D0725AC8D2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374B2-15E4-4324-A540-78ECD67ED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80" y="475526"/>
            <a:ext cx="1606982" cy="165110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01F35D-CDC5-4161-BF8E-8F8F486B67EA}"/>
              </a:ext>
            </a:extLst>
          </p:cNvPr>
          <p:cNvSpPr txBox="1">
            <a:spLocks/>
          </p:cNvSpPr>
          <p:nvPr/>
        </p:nvSpPr>
        <p:spPr>
          <a:xfrm>
            <a:off x="322364" y="2156447"/>
            <a:ext cx="2777278" cy="327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Epidemiologists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3387C6-EC14-4BB7-8167-BBDC5F02C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959" y="2072430"/>
            <a:ext cx="1449659" cy="1591766"/>
          </a:xfrm>
          <a:prstGeom prst="rect">
            <a:avLst/>
          </a:prstGeom>
        </p:spPr>
      </p:pic>
      <p:pic>
        <p:nvPicPr>
          <p:cNvPr id="11" name="Picture 36">
            <a:extLst>
              <a:ext uri="{FF2B5EF4-FFF2-40B4-BE49-F238E27FC236}">
                <a16:creationId xmlns:a16="http://schemas.microsoft.com/office/drawing/2014/main" id="{186DC754-5175-4234-B5B6-13B40FB93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7330" y="2062741"/>
            <a:ext cx="1369573" cy="16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622736-C1CA-477E-B155-5C72A05E2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3468" y="477197"/>
            <a:ext cx="1283435" cy="151337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54E8EED-8D5E-4003-98E5-FD5C87CF18F0}"/>
              </a:ext>
            </a:extLst>
          </p:cNvPr>
          <p:cNvSpPr txBox="1">
            <a:spLocks/>
          </p:cNvSpPr>
          <p:nvPr/>
        </p:nvSpPr>
        <p:spPr>
          <a:xfrm>
            <a:off x="8910906" y="3688149"/>
            <a:ext cx="2876426" cy="3932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Drug resistance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F36997AD-FBFF-4ABD-A8FD-45F980C44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1169" y="1652021"/>
            <a:ext cx="1306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Thomas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03717E94-31BE-4AF9-B449-FB3E48758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833" y="3279239"/>
            <a:ext cx="1401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Samuel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1F114DF6-EE5A-43F2-BB83-BF29E3CD7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011" y="1733875"/>
            <a:ext cx="1231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Joaniter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4B0170-8719-44B4-A588-203786E0C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660" y="453889"/>
            <a:ext cx="1487574" cy="1677909"/>
          </a:xfrm>
          <a:prstGeom prst="rect">
            <a:avLst/>
          </a:prstGeom>
        </p:spPr>
      </p:pic>
      <p:sp>
        <p:nvSpPr>
          <p:cNvPr id="22" name="TextBox 2">
            <a:extLst>
              <a:ext uri="{FF2B5EF4-FFF2-40B4-BE49-F238E27FC236}">
                <a16:creationId xmlns:a16="http://schemas.microsoft.com/office/drawing/2014/main" id="{BF0B04B0-5150-4B86-AABE-CC53306B6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467" y="1656563"/>
            <a:ext cx="1342075" cy="34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Emmanuel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6CE7EC2D-A1DD-416F-A1F2-5122AE961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0400" y="3368980"/>
            <a:ext cx="1523496" cy="34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Steven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E183BCD-A9BF-454E-B87C-F6B54599E108}"/>
              </a:ext>
            </a:extLst>
          </p:cNvPr>
          <p:cNvSpPr txBox="1">
            <a:spLocks/>
          </p:cNvSpPr>
          <p:nvPr/>
        </p:nvSpPr>
        <p:spPr>
          <a:xfrm>
            <a:off x="4517741" y="2027761"/>
            <a:ext cx="3305749" cy="338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Immunology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A129F2B-86B4-4832-849A-935BA5C88ED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7" y="4827237"/>
            <a:ext cx="1660397" cy="1555237"/>
          </a:xfrm>
          <a:prstGeom prst="rect">
            <a:avLst/>
          </a:prstGeom>
        </p:spPr>
      </p:pic>
      <p:sp>
        <p:nvSpPr>
          <p:cNvPr id="28" name="TextBox 2">
            <a:extLst>
              <a:ext uri="{FF2B5EF4-FFF2-40B4-BE49-F238E27FC236}">
                <a16:creationId xmlns:a16="http://schemas.microsoft.com/office/drawing/2014/main" id="{642F5A2F-3F49-4F80-8603-900F859E9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80" y="6106483"/>
            <a:ext cx="8114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BAB10BD-357F-4CCE-ADEF-B5298FB6A3ED}"/>
              </a:ext>
            </a:extLst>
          </p:cNvPr>
          <p:cNvSpPr txBox="1">
            <a:spLocks/>
          </p:cNvSpPr>
          <p:nvPr/>
        </p:nvSpPr>
        <p:spPr>
          <a:xfrm>
            <a:off x="1132092" y="6404368"/>
            <a:ext cx="1020025" cy="444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296B7E-0473-4777-85AA-A00896ECF8A9}"/>
              </a:ext>
            </a:extLst>
          </p:cNvPr>
          <p:cNvSpPr txBox="1">
            <a:spLocks/>
          </p:cNvSpPr>
          <p:nvPr/>
        </p:nvSpPr>
        <p:spPr>
          <a:xfrm>
            <a:off x="4804983" y="6445037"/>
            <a:ext cx="2862689" cy="54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Research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2E99305-8A74-46CD-860A-ADE01D57EBD1}"/>
              </a:ext>
            </a:extLst>
          </p:cNvPr>
          <p:cNvSpPr txBox="1">
            <a:spLocks/>
          </p:cNvSpPr>
          <p:nvPr/>
        </p:nvSpPr>
        <p:spPr>
          <a:xfrm>
            <a:off x="8725776" y="6292672"/>
            <a:ext cx="3409247" cy="556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Insecticide  resistance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7E0CC79-D05B-4A29-93D0-117E77961C6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881" y="2197038"/>
            <a:ext cx="1238601" cy="1490196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4F80CC9-BF29-4C4E-884A-CB6FA83DEF88}"/>
              </a:ext>
            </a:extLst>
          </p:cNvPr>
          <p:cNvSpPr txBox="1">
            <a:spLocks/>
          </p:cNvSpPr>
          <p:nvPr/>
        </p:nvSpPr>
        <p:spPr>
          <a:xfrm>
            <a:off x="7036596" y="3765403"/>
            <a:ext cx="1911152" cy="3932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Transmission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885F56C-FE0C-42B1-BBC7-7302DF00D20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769" y="578143"/>
            <a:ext cx="1386574" cy="148318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4ACAAF5-CD84-4C6C-99B7-24B25366CBE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789" y="584744"/>
            <a:ext cx="1461971" cy="1451052"/>
          </a:xfrm>
          <a:prstGeom prst="rect">
            <a:avLst/>
          </a:prstGeom>
        </p:spPr>
      </p:pic>
      <p:sp>
        <p:nvSpPr>
          <p:cNvPr id="38" name="TextBox 2">
            <a:extLst>
              <a:ext uri="{FF2B5EF4-FFF2-40B4-BE49-F238E27FC236}">
                <a16:creationId xmlns:a16="http://schemas.microsoft.com/office/drawing/2014/main" id="{C2E33632-4D31-4FAD-974B-19BF41859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251" y="1750208"/>
            <a:ext cx="1332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Isaac</a:t>
            </a: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1BA88904-D46D-4769-A16E-46EE34979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836" y="1698576"/>
            <a:ext cx="1332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Patience</a:t>
            </a:r>
          </a:p>
        </p:txBody>
      </p:sp>
      <p:sp>
        <p:nvSpPr>
          <p:cNvPr id="40" name="TextBox 2">
            <a:extLst>
              <a:ext uri="{FF2B5EF4-FFF2-40B4-BE49-F238E27FC236}">
                <a16:creationId xmlns:a16="http://schemas.microsoft.com/office/drawing/2014/main" id="{14CC666D-63A7-4C8F-8ECC-8D16DC5EF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367" y="3357903"/>
            <a:ext cx="1332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Alex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97BD666-46BB-495B-B4D7-5F6AE73FC41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45" y="2493627"/>
            <a:ext cx="1372643" cy="1553166"/>
          </a:xfrm>
          <a:prstGeom prst="rect">
            <a:avLst/>
          </a:prstGeom>
        </p:spPr>
      </p:pic>
      <p:sp>
        <p:nvSpPr>
          <p:cNvPr id="42" name="TextBox 2">
            <a:extLst>
              <a:ext uri="{FF2B5EF4-FFF2-40B4-BE49-F238E27FC236}">
                <a16:creationId xmlns:a16="http://schemas.microsoft.com/office/drawing/2014/main" id="{7C914CBB-8D1D-4657-8F96-780ACD13A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92" y="3727560"/>
            <a:ext cx="14303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Rek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7E65FD2-B213-4D0D-9D12-36B5E5177B1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429" y="4973390"/>
            <a:ext cx="1409123" cy="1449537"/>
          </a:xfrm>
          <a:prstGeom prst="rect">
            <a:avLst/>
          </a:prstGeom>
        </p:spPr>
      </p:pic>
      <p:sp>
        <p:nvSpPr>
          <p:cNvPr id="44" name="TextBox 2">
            <a:extLst>
              <a:ext uri="{FF2B5EF4-FFF2-40B4-BE49-F238E27FC236}">
                <a16:creationId xmlns:a16="http://schemas.microsoft.com/office/drawing/2014/main" id="{A4E7CE2A-4403-4F00-BDC7-4263D4CCA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130" y="6110569"/>
            <a:ext cx="7793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Jaffer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64A8987-BDF8-4DF4-B0C5-76C7CAF51E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6010" y="2516372"/>
            <a:ext cx="1549108" cy="1549108"/>
          </a:xfrm>
          <a:prstGeom prst="rect">
            <a:avLst/>
          </a:prstGeom>
        </p:spPr>
      </p:pic>
      <p:sp>
        <p:nvSpPr>
          <p:cNvPr id="46" name="TextBox 2">
            <a:extLst>
              <a:ext uri="{FF2B5EF4-FFF2-40B4-BE49-F238E27FC236}">
                <a16:creationId xmlns:a16="http://schemas.microsoft.com/office/drawing/2014/main" id="{62009EDD-EFED-4C2C-B26F-86D04C299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963" y="3759467"/>
            <a:ext cx="6322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Yeka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1BB0E46-3CA3-4E0A-81D5-74751678447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648" y="470347"/>
            <a:ext cx="1465521" cy="1535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EB6EE0-72A7-49C8-BF93-AF87D3615FF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733" y="4430772"/>
            <a:ext cx="1473245" cy="1743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EBBDC5-D934-487D-89F4-83A6AE8F140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050" y="4440396"/>
            <a:ext cx="1701259" cy="1711128"/>
          </a:xfrm>
          <a:prstGeom prst="rect">
            <a:avLst/>
          </a:prstGeom>
        </p:spPr>
      </p:pic>
      <p:sp>
        <p:nvSpPr>
          <p:cNvPr id="50" name="TextBox 2">
            <a:extLst>
              <a:ext uri="{FF2B5EF4-FFF2-40B4-BE49-F238E27FC236}">
                <a16:creationId xmlns:a16="http://schemas.microsoft.com/office/drawing/2014/main" id="{66BD3A2B-5D4F-43A3-A3B3-7179A20A5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772" y="5898798"/>
            <a:ext cx="8719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</a:t>
            </a:r>
          </a:p>
        </p:txBody>
      </p:sp>
      <p:sp>
        <p:nvSpPr>
          <p:cNvPr id="51" name="TextBox 2">
            <a:extLst>
              <a:ext uri="{FF2B5EF4-FFF2-40B4-BE49-F238E27FC236}">
                <a16:creationId xmlns:a16="http://schemas.microsoft.com/office/drawing/2014/main" id="{1733F8C6-50DA-4F1F-AEEF-B88844281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6410" y="5835470"/>
            <a:ext cx="10542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Maxwell</a:t>
            </a:r>
          </a:p>
        </p:txBody>
      </p:sp>
      <p:pic>
        <p:nvPicPr>
          <p:cNvPr id="52" name="Picture 51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16716622-0E7A-F544-9A04-9E118E6FB7A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4826" y="4787239"/>
            <a:ext cx="1662064" cy="1692995"/>
          </a:xfrm>
          <a:prstGeom prst="rect">
            <a:avLst/>
          </a:prstGeom>
        </p:spPr>
      </p:pic>
      <p:pic>
        <p:nvPicPr>
          <p:cNvPr id="53" name="Content Placeholder 3">
            <a:extLst>
              <a:ext uri="{FF2B5EF4-FFF2-40B4-BE49-F238E27FC236}">
                <a16:creationId xmlns:a16="http://schemas.microsoft.com/office/drawing/2014/main" id="{153E089A-BDF8-624C-8336-1FCB34299E9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6328" y="4827237"/>
            <a:ext cx="1527970" cy="1556397"/>
          </a:xfrm>
          <a:prstGeom prst="rect">
            <a:avLst/>
          </a:prstGeom>
        </p:spPr>
      </p:pic>
      <p:sp>
        <p:nvSpPr>
          <p:cNvPr id="54" name="TextBox 2">
            <a:extLst>
              <a:ext uri="{FF2B5EF4-FFF2-40B4-BE49-F238E27FC236}">
                <a16:creationId xmlns:a16="http://schemas.microsoft.com/office/drawing/2014/main" id="{E1D74DA0-99D8-B043-AD36-330217E43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8550" y="6196164"/>
            <a:ext cx="1332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Abel</a:t>
            </a:r>
          </a:p>
        </p:txBody>
      </p:sp>
      <p:sp>
        <p:nvSpPr>
          <p:cNvPr id="55" name="TextBox 2">
            <a:extLst>
              <a:ext uri="{FF2B5EF4-FFF2-40B4-BE49-F238E27FC236}">
                <a16:creationId xmlns:a16="http://schemas.microsoft.com/office/drawing/2014/main" id="{84D3DCA3-6FE2-C044-95EB-521745795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5370" y="6118566"/>
            <a:ext cx="1332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Arthur</a:t>
            </a:r>
          </a:p>
        </p:txBody>
      </p:sp>
      <p:pic>
        <p:nvPicPr>
          <p:cNvPr id="56" name="Picture 55" descr="A person wearing a white shirt and smiling at the camera&#10;&#10;Description automatically generated">
            <a:extLst>
              <a:ext uri="{FF2B5EF4-FFF2-40B4-BE49-F238E27FC236}">
                <a16:creationId xmlns:a16="http://schemas.microsoft.com/office/drawing/2014/main" id="{C26E59C3-E802-024F-8ED2-6292AC982EF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3920972" y="2298525"/>
            <a:ext cx="1244598" cy="2001801"/>
          </a:xfrm>
          <a:prstGeom prst="rect">
            <a:avLst/>
          </a:prstGeom>
        </p:spPr>
      </p:pic>
      <p:sp>
        <p:nvSpPr>
          <p:cNvPr id="57" name="TextBox 2">
            <a:extLst>
              <a:ext uri="{FF2B5EF4-FFF2-40B4-BE49-F238E27FC236}">
                <a16:creationId xmlns:a16="http://schemas.microsoft.com/office/drawing/2014/main" id="{6D36230B-F7CB-8144-996F-AE0D353B0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937" y="3989364"/>
            <a:ext cx="1332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74D9EB45-21C2-2C45-89F4-8DE2C8788FBC}"/>
              </a:ext>
            </a:extLst>
          </p:cNvPr>
          <p:cNvSpPr txBox="1">
            <a:spLocks/>
          </p:cNvSpPr>
          <p:nvPr/>
        </p:nvSpPr>
        <p:spPr>
          <a:xfrm>
            <a:off x="4038789" y="4282229"/>
            <a:ext cx="3241973" cy="39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Trials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738BA9-F491-724C-8EFE-C41A399CC42F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945" y="2558901"/>
            <a:ext cx="1530742" cy="1530742"/>
          </a:xfrm>
          <a:prstGeom prst="rect">
            <a:avLst/>
          </a:prstGeom>
        </p:spPr>
      </p:pic>
      <p:sp>
        <p:nvSpPr>
          <p:cNvPr id="59" name="TextBox 2">
            <a:extLst>
              <a:ext uri="{FF2B5EF4-FFF2-40B4-BE49-F238E27FC236}">
                <a16:creationId xmlns:a16="http://schemas.microsoft.com/office/drawing/2014/main" id="{70037B5A-BDA9-9E43-AFD7-246866A0B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4355" y="3821340"/>
            <a:ext cx="1332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Catherine</a:t>
            </a:r>
          </a:p>
        </p:txBody>
      </p:sp>
      <p:sp>
        <p:nvSpPr>
          <p:cNvPr id="60" name="TextBox 2">
            <a:extLst>
              <a:ext uri="{FF2B5EF4-FFF2-40B4-BE49-F238E27FC236}">
                <a16:creationId xmlns:a16="http://schemas.microsoft.com/office/drawing/2014/main" id="{A970C797-FFB0-FA4E-B339-32A593DD9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5073" y="1678301"/>
            <a:ext cx="1306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Patrick</a:t>
            </a:r>
          </a:p>
        </p:txBody>
      </p:sp>
    </p:spTree>
    <p:extLst>
      <p:ext uri="{BB962C8B-B14F-4D97-AF65-F5344CB8AC3E}">
        <p14:creationId xmlns:p14="http://schemas.microsoft.com/office/powerpoint/2010/main" val="108482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028E-6086-4936-92AF-09BF3619A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409175"/>
            <a:ext cx="6977063" cy="6581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Some of the 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Successful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PhDs I have 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5F0FC-C162-4282-9A30-CC063ABCF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3" y="1620816"/>
            <a:ext cx="11482387" cy="4747178"/>
          </a:xfrm>
        </p:spPr>
        <p:txBody>
          <a:bodyPr>
            <a:normAutofit fontScale="25000" lnSpcReduction="20000"/>
          </a:bodyPr>
          <a:lstStyle/>
          <a:p>
            <a:pPr marL="366713" lvl="0" indent="-366713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School-based malaria control: Impact of intermittent preventive treatment on malaria morbidity and cognitive function in Ugandan school children – PhD, Makerere University, 2014 by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Joaniter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Nankabirwa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lvl="0" indent="-366713"/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lvl="0" indent="-366713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Non-Enrollment &amp; Non-Adherence to HIV Care in A Community-Based Program, Rakai, South Western Uganda- PhD, Makerere University, 2015 by 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Gertrude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Nakigozi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66713" lvl="0" indent="-366713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6713" lvl="0" indent="-366713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Strategies to improve HIV care &amp; treatment outcomes in resource-limited settings – PhD, University of Antwerp, Belgium, 2009 by Damalie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Nakanjako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66713" lvl="0" indent="-366713"/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lvl="0" indent="-366713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Correlating anti-tuberculosis drug concentrations with clinical outcomes in TB-HIV co-infected patients – PhD, Makerere University, 2018- by 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Christine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Sekaggya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6713" lvl="0" indent="-366713"/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lvl="0" indent="-366713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Population based survey of the prevalence of Asthma among adolescents &amp; adults in Uganda - PhD, University of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Gronigen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Nertherlands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, 2019- by 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Bruce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Kirenga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lvl="0" indent="-366713"/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lvl="0" indent="-366713"/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Molecular Epidemiological Surveillance of pfhrp2 and pfhrp2 gene deletions in P. falciparum parasite populations –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PhD, Makerere University, 2022 by 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Bosco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Agaba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Bekiita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6F78-FEB6-4392-9E25-E1CEEA3C0015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E27E5D-BBF5-4642-A82E-0C4B3DABD2FD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CB0DE8-A54A-1D46-92CC-2141164EE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D996FBCE-365D-7548-A6D9-437DBFC5D0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70E203-45FC-D04E-B760-2AD7BC723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52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7B4B-78CE-4018-8AEC-28A15AA8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299" y="540521"/>
            <a:ext cx="7004857" cy="5434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D6A2C-0FAB-4A45-A4AB-C39CBDDE9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1599653"/>
            <a:ext cx="11287125" cy="44722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 small grant (PI Kamya)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RO3 grant (PI Rosenthal)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Successful small grants that created opportunity for bigger grants, stronger collaborations, and more opportunities for funding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Larger grants tend to be multi-disciplinary and required diverse expertise examples PRISM and SEARCH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6B80-47BF-4B98-B357-895B82B5E7EB}" type="datetime1">
              <a:rPr lang="en-US" smtClean="0"/>
              <a:t>4/21/22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DB4546-9744-E44D-AE86-25124BCB90B8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3BE9D9-CDAF-164A-8C09-1290C6428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24BB419C-8A69-1746-B2EE-3A3073BD6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01B190-7ABF-4C45-A3F0-31F8A25B8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835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384" y="336947"/>
            <a:ext cx="6656240" cy="66161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Lessons for Successful Grant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468371"/>
            <a:ext cx="11601450" cy="4835850"/>
          </a:xfrm>
        </p:spPr>
        <p:txBody>
          <a:bodyPr>
            <a:noAutofit/>
          </a:bodyPr>
          <a:lstStyle/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Time – to write a good piece (planning), up-to date with literature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Peer review (to check quality and flow of the research ideas, editing)</a:t>
            </a:r>
          </a:p>
          <a:p>
            <a:pPr marL="407988" indent="-407988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Being responsive to the RFA</a:t>
            </a:r>
          </a:p>
          <a:p>
            <a:pPr marL="407988" indent="-407988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Building on prior work</a:t>
            </a:r>
          </a:p>
          <a:p>
            <a:pPr marL="407988" indent="-407988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Building a strong team</a:t>
            </a:r>
          </a:p>
          <a:p>
            <a:pPr marL="407988" indent="-407988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Leverage existing 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ABD3-FD74-4FCE-B540-644088534237}" type="datetime1">
              <a:rPr lang="en-US" smtClean="0"/>
              <a:t>4/21/22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6CD042-DCB7-0D4E-B074-C6E381B82284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F13739-9602-FD4D-910A-66BCA32C0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533609B5-B225-7E4F-9BCE-76E98A701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B28BF4-2A62-AC4B-A1BD-5A57402A7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7062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18864-6688-F246-8E14-0BBA2920A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9" y="394052"/>
            <a:ext cx="6393425" cy="66161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What’s been Important in my Career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D2AB34-D889-6B44-B5CC-27978B4C9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992086"/>
            <a:ext cx="11621700" cy="4317374"/>
          </a:xfrm>
        </p:spPr>
        <p:txBody>
          <a:bodyPr>
            <a:normAutofit/>
          </a:bodyPr>
          <a:lstStyle/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Standing out (at least early in career)</a:t>
            </a:r>
          </a:p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Building lasting relationships</a:t>
            </a:r>
          </a:p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Building research teams</a:t>
            </a:r>
          </a:p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Identifying talent among early career scientists</a:t>
            </a:r>
          </a:p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Collaborations</a:t>
            </a:r>
          </a:p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Integrity</a:t>
            </a:r>
          </a:p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Hard work</a:t>
            </a:r>
          </a:p>
          <a:p>
            <a:pPr marL="407988" indent="-4079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balance is important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FC92-DF3A-4ED5-AC27-E99BA202AEFD}" type="datetime1">
              <a:rPr lang="en-US" smtClean="0"/>
              <a:t>4/21/22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7BA252-0825-B444-86C2-9276F9CCC7A4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6A8236-B6EA-334A-8DB0-5BA2A141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14B698EC-F322-3E4F-BB08-A0FE769FE5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331106-D96A-9D42-96E2-1CA0287C1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423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36C9-C29F-8841-9E8E-120D78DF3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325" y="259822"/>
            <a:ext cx="6800850" cy="910088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Balancing Professional and Personal Life</a:t>
            </a:r>
            <a:endParaRPr lang="en-UG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CFF5B9-D433-3D4A-8975-2D7490AD6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086" y="1510448"/>
            <a:ext cx="4659184" cy="508773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F3CC8-3438-4AEC-8226-9D018423A6C2}" type="datetime1">
              <a:rPr lang="en-US" smtClean="0"/>
              <a:t>4/21/22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9692C9-F49E-F042-9778-BAB8D9BFB818}"/>
              </a:ext>
            </a:extLst>
          </p:cNvPr>
          <p:cNvSpPr txBox="1"/>
          <p:nvPr/>
        </p:nvSpPr>
        <p:spPr>
          <a:xfrm>
            <a:off x="683592" y="2932132"/>
            <a:ext cx="3669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joy of being a grand parent</a:t>
            </a:r>
            <a:endParaRPr lang="en-U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6B8AB-FA40-BA4D-A158-A658DF257CBC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5708A0-185F-0545-88D3-99611016D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2B135851-C7BF-C94B-8594-55960DE45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7E5DC0-9667-A747-B66E-3A3A7AE65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711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627" y="376128"/>
            <a:ext cx="6372224" cy="974097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9900" y="1842031"/>
            <a:ext cx="5948363" cy="469688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31C6-DA4F-4435-A89A-D236BEE9820E}" type="datetime1">
              <a:rPr lang="en-US" smtClean="0"/>
              <a:t>4/21/22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848171-5BC9-450F-9469-0F3D26DD5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BE3D1-ACE6-4899-BEB2-3D0725AC8D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27256D-5222-4D46-BA09-B761E6F25830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3EC544-13BF-854D-A470-AB069620C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F5D951DD-1135-AF4D-A882-FFF3D3883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957886-D298-FE4F-B9E5-1EDEBDEFE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0889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14E0C-BC54-427F-8088-0CA37214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447723"/>
            <a:ext cx="6913971" cy="64048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E87F7-8651-47F8-B670-108D1119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82" y="1899835"/>
            <a:ext cx="10815918" cy="4110277"/>
          </a:xfrm>
        </p:spPr>
        <p:txBody>
          <a:bodyPr>
            <a:noAutofit/>
          </a:bodyPr>
          <a:lstStyle/>
          <a:p>
            <a:pPr marL="534988" lvl="1" indent="-479425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My academic career</a:t>
            </a:r>
          </a:p>
          <a:p>
            <a:pPr marL="534988" lvl="1" indent="-479425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</a:p>
          <a:p>
            <a:pPr marL="534988" lvl="1" indent="-479425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Collaboration in the international setting</a:t>
            </a:r>
          </a:p>
          <a:p>
            <a:pPr marL="534988" lvl="1" indent="-479425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Working across cultures</a:t>
            </a:r>
          </a:p>
          <a:p>
            <a:pPr marL="534988" lvl="1" indent="-479425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Securing grant funding for research</a:t>
            </a:r>
          </a:p>
          <a:p>
            <a:pPr marL="534988" lvl="1" indent="-479425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Peer review and publication process</a:t>
            </a:r>
          </a:p>
          <a:p>
            <a:pPr marL="534988" lvl="1" indent="-479425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Dissemination of research findings</a:t>
            </a:r>
          </a:p>
          <a:p>
            <a:pPr marL="534988" lvl="1" indent="-479425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Balancing professional and personal life</a:t>
            </a:r>
          </a:p>
          <a:p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A0FC-BC50-46F8-84E1-68F00CE770D0}" type="datetime1">
              <a:rPr lang="en-US" smtClean="0"/>
              <a:t>4/21/22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CCAAEB-8B87-9A42-BD1E-E39E308A42A3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B8F25C2E-058A-8147-B371-45DF1300F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9887DF-DB00-FF4B-A774-3133980F2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755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3245" y="358306"/>
            <a:ext cx="6506379" cy="6581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Academic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86325"/>
            <a:ext cx="10634663" cy="3557238"/>
          </a:xfrm>
        </p:spPr>
        <p:txBody>
          <a:bodyPr>
            <a:normAutofit lnSpcReduction="10000"/>
          </a:bodyPr>
          <a:lstStyle/>
          <a:p>
            <a:pPr marL="407988" indent="-407988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Bachelors of Medicine and Surgery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M.B.Ch.B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), Makerere U</a:t>
            </a:r>
          </a:p>
          <a:p>
            <a:pPr marL="407988" indent="-407988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Masters of Medicine in Internal Medicine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M.Med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Int.Medicine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), Makerere U</a:t>
            </a:r>
          </a:p>
          <a:p>
            <a:pPr marL="407988" indent="-407988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Masters of Public Health (MPH), UC Berkeley</a:t>
            </a:r>
          </a:p>
          <a:p>
            <a:pPr marL="407988" indent="-407988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PhD in Biomedical sciences, University of Antwerp, Belgium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F4D3-CD33-4FD2-98EE-EBA04D8E0CC2}" type="datetime1">
              <a:rPr lang="en-US" smtClean="0"/>
              <a:t>4/21/22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182625-0E05-044B-8085-13CCEE7A0AD9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33CEE3-49A6-964C-8772-C1AADA0AD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12E54FFA-353C-CA47-BDEA-7CACADD9BB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BEEED93-7F2D-294A-A661-1F325AECC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381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85C31-40E5-4114-99A7-9B56B155B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146" y="370360"/>
            <a:ext cx="6586538" cy="68530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Professional 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8D3B1-E973-419A-BBFF-B5C3D55A5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843088"/>
            <a:ext cx="11539537" cy="4466372"/>
          </a:xfrm>
        </p:spPr>
        <p:txBody>
          <a:bodyPr>
            <a:normAutofit fontScale="77500" lnSpcReduction="20000"/>
          </a:bodyPr>
          <a:lstStyle/>
          <a:p>
            <a:pPr marL="366713" indent="-3667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2009-current:	Professor, Department of Medicine, School of Medicine, Makerere U</a:t>
            </a:r>
          </a:p>
          <a:p>
            <a:pPr marL="366713" indent="-366713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indent="-3667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2008-current:	Director, Infectious Diseases Research Collaboration, Uganda</a:t>
            </a:r>
          </a:p>
          <a:p>
            <a:pPr marL="366713" indent="-366713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indent="-3667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2015-Current:	Fellow, Uganda Academy of Sciences</a:t>
            </a:r>
          </a:p>
          <a:p>
            <a:pPr marL="366713" indent="-366713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indent="-3667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2015-2019:		Dean, Makerere University School of Medicine</a:t>
            </a:r>
          </a:p>
          <a:p>
            <a:pPr marL="366713" indent="-366713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indent="-3667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2009-2015: 	Chair, Department of Medicine, School of Medicine, Makerere U</a:t>
            </a:r>
          </a:p>
          <a:p>
            <a:pPr marL="366713" indent="-3667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6713" indent="-36671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2007-2010: 	Head, Infectious Disease Unit, Mulago Hospital, Kampala, Uganda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2F10-12A2-4576-8451-F20630E80EDA}" type="datetime1">
              <a:rPr lang="en-US" smtClean="0"/>
              <a:t>4/21/22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DE3CB-CD5E-C44D-B077-4864275C7D97}"/>
              </a:ext>
            </a:extLst>
          </p:cNvPr>
          <p:cNvGrpSpPr/>
          <p:nvPr/>
        </p:nvGrpSpPr>
        <p:grpSpPr>
          <a:xfrm>
            <a:off x="166087" y="0"/>
            <a:ext cx="11859825" cy="1340097"/>
            <a:chOff x="170250" y="21156"/>
            <a:chExt cx="11851500" cy="12035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D31AD1-EB9B-B94E-B17A-9ED058DED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030ED11A-03A9-214B-8102-96DB6478E8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A925A4-B107-C440-8FFA-B46D4426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5690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913" y="422229"/>
            <a:ext cx="6825243" cy="68287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Career Path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663" y="1837414"/>
            <a:ext cx="10625137" cy="4234502"/>
          </a:xfrm>
        </p:spPr>
        <p:txBody>
          <a:bodyPr>
            <a:normAutofit fontScale="62500" lnSpcReduction="20000"/>
          </a:bodyPr>
          <a:lstStyle/>
          <a:p>
            <a:pPr marL="366713" indent="-366713">
              <a:spcAft>
                <a:spcPts val="1200"/>
              </a:spcAft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Started at Masters level: </a:t>
            </a:r>
          </a:p>
          <a:p>
            <a:pPr marL="366713" indent="-366713">
              <a:lnSpc>
                <a:spcPct val="150000"/>
              </a:lnSpc>
              <a:spcAft>
                <a:spcPts val="1200"/>
              </a:spcAft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Did STD work and published my first paper: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Kamya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MR,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Nsubuga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P, Grant RM, Hellman N. </a:t>
            </a:r>
            <a:r>
              <a:rPr lang="en-US" sz="33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The high prevalence of genital herpes among patients with genital ulcer disease in Uganda. 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Sex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Transm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Dis. 1995 Nov-Dec;22(6):351-4. 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: 10.1097/00007435-199511000-00006. PubMed PMID: 8578407.</a:t>
            </a:r>
          </a:p>
          <a:p>
            <a:pPr marL="366713" indent="-366713">
              <a:lnSpc>
                <a:spcPct val="150000"/>
              </a:lnSpc>
              <a:spcAft>
                <a:spcPts val="1200"/>
              </a:spcAft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After 3-month course at CAPS published: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Kamya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M,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McFarland W,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Hudes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ES,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Ssali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Busuulwa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R, Hearst N. </a:t>
            </a:r>
            <a:r>
              <a:rPr lang="en-US" sz="33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Condom use with casual partners by men in Kampala, Uganda. 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AIDS. 1997 Sep;11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1:S61-6. PubMed PMID: 9376103.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6185-4EEA-45BE-BD91-5B3A5C8CDC04}" type="datetime1">
              <a:rPr lang="en-US" smtClean="0"/>
              <a:t>4/21/22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6B52AC-04B6-6A46-A6B5-FD3E98165F1E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4A78B1-6842-5048-B3EF-589CCD9DE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B5065588-67C6-F549-8FB8-DF4506C042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DBA553-B7ED-A64F-A79C-E73BC3EC4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356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9988" y="440697"/>
            <a:ext cx="6819900" cy="49337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Path 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25" y="1733903"/>
            <a:ext cx="11158538" cy="4338013"/>
          </a:xfrm>
        </p:spPr>
        <p:txBody>
          <a:bodyPr>
            <a:noAutofit/>
          </a:bodyPr>
          <a:lstStyle/>
          <a:p>
            <a:pPr marL="366713" indent="-366713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study coordinator on TB trial: </a:t>
            </a:r>
          </a:p>
          <a:p>
            <a:pPr marL="366713" indent="-366713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J.L. Johnson,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R.M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Kamya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Okwera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Randomised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Controlled Trial of Mycobacterium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vaccae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Immunotherapy in HIV-Non-Infected Ugandan Adults with Newly-Diagnosed Pulmonary Tuberculosis. The Journal of Infectious Diseases. 2000;181:1304-12</a:t>
            </a:r>
          </a:p>
          <a:p>
            <a:pPr marL="366713" indent="-366713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indent="-366713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Then started malaria work: first, </a:t>
            </a:r>
            <a:r>
              <a:rPr lang="en-US" sz="2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paper:  </a:t>
            </a:r>
          </a:p>
          <a:p>
            <a:pPr marL="366713" indent="-366713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Kamya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MR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Dorsey G,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Gasasira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Ndeezi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Babirye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JN,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Staedke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SG, Rosenthal PJ. 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The comparative efficacy of chloroquine and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sulfadoxine-pyrimethamine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for the treatment of uncomplicated falciparum malaria in Kampala, Uganda.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 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Trop Med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Hyg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 2001 Jan-Feb;95(1):50-5. 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10.1016/s0035-9203(01)90331-1. PubMed PMID: 11280066.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544C-B2A6-4A86-82D4-FA3D4FDB1391}" type="datetime1">
              <a:rPr lang="en-US" smtClean="0"/>
              <a:t>4/21/22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5E8D17-F931-ED45-8309-91FA8C6A953A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EE6488-9363-E94B-9E06-50BF2A134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31E1C5F3-1912-1948-8503-8C36F67A4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29B15C7-00DB-924B-B4E2-1DC825161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498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3325" y="487587"/>
            <a:ext cx="6415088" cy="49337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Path 3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862" y="1704729"/>
            <a:ext cx="11344275" cy="4646122"/>
          </a:xfrm>
        </p:spPr>
        <p:txBody>
          <a:bodyPr>
            <a:noAutofit/>
          </a:bodyPr>
          <a:lstStyle/>
          <a:p>
            <a:pPr marL="366713" indent="-366713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Then did both malaria and HIV - focusing on interactions between both diseases: </a:t>
            </a:r>
          </a:p>
          <a:p>
            <a:pPr marL="366713" indent="0">
              <a:spcAft>
                <a:spcPts val="1200"/>
              </a:spcAft>
              <a:buNone/>
            </a:pP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Kamya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MR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Gasasira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AF,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Yeka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Bakyaita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Nsobya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SL, Francis D, Rosenthal PJ, Dorsey G,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Havlir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D. </a:t>
            </a:r>
            <a:r>
              <a:rPr lang="en-US" sz="22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Effect of HIV-1 infection on antimalarial treatment outcomes in Uganda: a population-based study.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J Infect Dis. 2006 Jan 1;193(1):9-15. 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10.1086/498577. 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2005 Nov 18. PubMed PMID: 16323126.</a:t>
            </a:r>
          </a:p>
          <a:p>
            <a:pPr marL="366713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Achan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J,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Kakuru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Ikilezi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G,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Ruel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T, Clark TD,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Nsanzabana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Charlebois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E,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Aweeka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F, Dorsey G, Rosenthal PJ,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Havlir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Kamya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MR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sz="22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Antiretroviral agents and prevention of malaria in HIV-infected Ugandan children.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J Med. 2012 Nov 29;367(22):2110-8. 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10.1056/NEJMoa1200501. PubMed PMID: 23190222; PubMed Central PMCID: PMC3664297.</a:t>
            </a:r>
          </a:p>
          <a:p>
            <a:pPr marL="407988" indent="-407988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Co-authored a book chapter in Cecil Medicine titled “Malaria” Chapter 353.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544C-B2A6-4A86-82D4-FA3D4FDB1391}" type="datetime1">
              <a:rPr lang="en-US" smtClean="0"/>
              <a:t>4/21/22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94C264-F6FC-E14C-A976-A955FD420E70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E86A5D-301D-BE43-AEA4-8C10FB847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89A5C17C-D4A5-D743-9CFA-C5B925968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D629D9-9C2C-E446-B81E-737A8D23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7488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F6B2C-44F6-4EF7-8BF6-2952DF3D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137" y="392088"/>
            <a:ext cx="6215063" cy="6635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Current Research Progr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2E7E9-24C4-4F86-AE98-7909952AC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745343"/>
            <a:ext cx="11329988" cy="4223657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We currently  have a thriving research collaboration (IDRC Uganda) </a:t>
            </a:r>
          </a:p>
          <a:p>
            <a:pPr marL="719138" lvl="1" indent="-452438">
              <a:buFont typeface="Wingdings" pitchFamily="2" charset="2"/>
              <a:buChar char="Ø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http://idrc-uganda.org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138" lvl="1" indent="-452438">
              <a:buFont typeface="Wingdings" pitchFamily="2" charset="2"/>
              <a:buChar char="Ø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Doing research on infectious diseases (malaria, HIV, TB ) </a:t>
            </a:r>
          </a:p>
          <a:p>
            <a:pPr marL="719138" lvl="1" indent="-452438">
              <a:buFont typeface="Wingdings" pitchFamily="2" charset="2"/>
              <a:buChar char="Ø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Has expanded to non-communicable diseases</a:t>
            </a:r>
          </a:p>
          <a:p>
            <a:pPr marL="719138" lvl="1" indent="-452438">
              <a:buFont typeface="Wingdings" pitchFamily="2" charset="2"/>
              <a:buChar char="Ø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Collaborating partners: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Makerere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University, Uganda Ministry of Health, UCSF, LSHTM</a:t>
            </a:r>
          </a:p>
          <a:p>
            <a:pPr marL="719138" lvl="1" indent="-452438">
              <a:buFont typeface="Wingdings" pitchFamily="2" charset="2"/>
              <a:buChar char="Ø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Team effort = faster and easier publication </a:t>
            </a:r>
          </a:p>
          <a:p>
            <a:pPr marL="457200" lvl="1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Over the years our research has</a:t>
            </a:r>
          </a:p>
          <a:p>
            <a:pPr marL="719138" lvl="1" indent="-452438">
              <a:buFont typeface="Wingdings" pitchFamily="2" charset="2"/>
              <a:buChar char="Ø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Generated new knowledge in the infectious and non-communicable diseases </a:t>
            </a:r>
          </a:p>
          <a:p>
            <a:pPr marL="719138" lvl="1" indent="-452438">
              <a:buFont typeface="Wingdings" pitchFamily="2" charset="2"/>
              <a:buChar char="Ø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Greatly impacted on national disease control policies. </a:t>
            </a:r>
          </a:p>
          <a:p>
            <a:pPr marL="719138" lvl="1" indent="-452438">
              <a:buFont typeface="Wingdings" pitchFamily="2" charset="2"/>
              <a:buChar char="Ø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Most recent dissemination our research findings was held on 23rd March 2022 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2C2B-0773-4FDE-8269-BFA7FACB1A8F}" type="datetime1">
              <a:rPr lang="en-US" smtClean="0"/>
              <a:t>4/21/22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0933-4E83-40F4-AF94-94386CC48D4F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9D2821-6CA5-8044-9C44-06581C3AA0A5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1A07E4-DA3E-8C4D-944E-DB42C3D78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177D2C0A-D0D4-5C45-A057-B7FD42C20D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B311D8-EF4A-D74E-9289-63A4D2546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978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1189635-EE6A-40B0-A682-1CBC21F7BF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1400" y="331005"/>
            <a:ext cx="6934200" cy="1304844"/>
          </a:xfrm>
        </p:spPr>
        <p:txBody>
          <a:bodyPr vert="horz" wrap="square" lIns="0" tIns="1206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defRPr/>
            </a:pPr>
            <a:r>
              <a:rPr lang="en-GB" sz="2800" b="1" spc="-5" dirty="0">
                <a:latin typeface="Arial" panose="020B0604020202020204" pitchFamily="34" charset="0"/>
                <a:cs typeface="Arial" panose="020B0604020202020204" pitchFamily="34" charset="0"/>
              </a:rPr>
              <a:t>Important that information should  Reach Policy Makers using Different Channels in order to Inform Policy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652DE-25F6-40EE-9056-66B47C4CC15A}" type="datetime1">
              <a:rPr lang="en-US" smtClean="0"/>
              <a:t>4/21/22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F0095-E7A4-4DA0-BC14-A734A23D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BE3D1-ACE6-4899-BEB2-3D0725AC8D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5" name="object 3">
            <a:extLst>
              <a:ext uri="{FF2B5EF4-FFF2-40B4-BE49-F238E27FC236}">
                <a16:creationId xmlns:a16="http://schemas.microsoft.com/office/drawing/2014/main" id="{A6578A18-6513-46A2-8E24-91CD90243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771" y="2618985"/>
            <a:ext cx="7130143" cy="3479606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G" altLang="en-U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686644-FD7F-48AE-8DFD-514CD812B536}"/>
              </a:ext>
            </a:extLst>
          </p:cNvPr>
          <p:cNvSpPr txBox="1"/>
          <p:nvPr/>
        </p:nvSpPr>
        <p:spPr>
          <a:xfrm>
            <a:off x="674914" y="2067642"/>
            <a:ext cx="107442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Dissemination channels may include: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Policy briefs, Meetings, Seminars, Publications, Reports</a:t>
            </a:r>
          </a:p>
        </p:txBody>
      </p:sp>
      <p:pic>
        <p:nvPicPr>
          <p:cNvPr id="6" name="Google Shape;62;p14">
            <a:extLst>
              <a:ext uri="{FF2B5EF4-FFF2-40B4-BE49-F238E27FC236}">
                <a16:creationId xmlns:a16="http://schemas.microsoft.com/office/drawing/2014/main" id="{009D18CD-C493-4EE1-AC5F-92F7FE10DAF5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592" y="2817421"/>
            <a:ext cx="2787344" cy="30827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A7A1B62-CBEB-B74D-A945-8002DA2B58E3}"/>
              </a:ext>
            </a:extLst>
          </p:cNvPr>
          <p:cNvGrpSpPr/>
          <p:nvPr/>
        </p:nvGrpSpPr>
        <p:grpSpPr>
          <a:xfrm>
            <a:off x="170250" y="0"/>
            <a:ext cx="11851500" cy="1340097"/>
            <a:chOff x="170250" y="21156"/>
            <a:chExt cx="11851500" cy="12035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C41C00-6EB5-DB40-BBFD-AE5EA963E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156" y="21156"/>
              <a:ext cx="1324594" cy="948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2" descr="http://energyincubator.org/wp-content/uploads/2015/07/Makerere-university-logo.jpg">
              <a:extLst>
                <a:ext uri="{FF2B5EF4-FFF2-40B4-BE49-F238E27FC236}">
                  <a16:creationId xmlns:a16="http://schemas.microsoft.com/office/drawing/2014/main" id="{D5A11AFE-2251-294A-B274-565145762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" y="136525"/>
              <a:ext cx="1335899" cy="10882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BDEAED-D0B8-2B40-B694-F364284DE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376" y="94412"/>
              <a:ext cx="1669024" cy="10882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701E4B7F-FC33-4883-86CA-4CD0E5C21729}" vid="{50BCA622-F503-4504-B106-72D3509A41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7905</TotalTime>
  <Words>1233</Words>
  <Application>Microsoft Macintosh PowerPoint</Application>
  <PresentationFormat>Widescreen</PresentationFormat>
  <Paragraphs>191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Theme1</vt:lpstr>
      <vt:lpstr>Office Theme</vt:lpstr>
      <vt:lpstr>  MY RESEARCH CAREER: HIGHLIGHTS AND CHALLENGES</vt:lpstr>
      <vt:lpstr>Outline</vt:lpstr>
      <vt:lpstr>Academic Background</vt:lpstr>
      <vt:lpstr>Professional Positions</vt:lpstr>
      <vt:lpstr>Career Path 1</vt:lpstr>
      <vt:lpstr>Career Path 2</vt:lpstr>
      <vt:lpstr>Career Path 3</vt:lpstr>
      <vt:lpstr>Current Research Program</vt:lpstr>
      <vt:lpstr>Important that information should  Reach Policy Makers using Different Channels in order to Inform Policy</vt:lpstr>
      <vt:lpstr>Networking, Collaboration and Working  Across Cultures</vt:lpstr>
      <vt:lpstr>Capacity Development – Research Training</vt:lpstr>
      <vt:lpstr>Capacity of Local Scientists Developed under IDRC</vt:lpstr>
      <vt:lpstr>Some of the Successful PhDs I have Supervised</vt:lpstr>
      <vt:lpstr>Research Funding</vt:lpstr>
      <vt:lpstr>Lessons for Successful Grant Writing</vt:lpstr>
      <vt:lpstr>What’s been Important in my Career</vt:lpstr>
      <vt:lpstr>Balancing Professional and Personal Life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Moses Kamya</dc:creator>
  <cp:lastModifiedBy>Daily, Geoff</cp:lastModifiedBy>
  <cp:revision>88</cp:revision>
  <dcterms:created xsi:type="dcterms:W3CDTF">2022-03-08T13:48:19Z</dcterms:created>
  <dcterms:modified xsi:type="dcterms:W3CDTF">2022-04-21T17:12:18Z</dcterms:modified>
</cp:coreProperties>
</file>