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758" autoAdjust="0"/>
  </p:normalViewPr>
  <p:slideViewPr>
    <p:cSldViewPr snapToGrid="0">
      <p:cViewPr varScale="1">
        <p:scale>
          <a:sx n="72" d="100"/>
          <a:sy n="72" d="100"/>
        </p:scale>
        <p:origin x="-1464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7F7AAB-F8D8-4474-8E31-EE714B9A3A29}" type="doc">
      <dgm:prSet loTypeId="urn:microsoft.com/office/officeart/2005/8/layout/chevron1" loCatId="process" qsTypeId="urn:microsoft.com/office/officeart/2005/8/quickstyle/simple1" qsCatId="simple" csTypeId="urn:microsoft.com/office/officeart/2005/8/colors/colorful2" csCatId="colorful" phldr="1"/>
      <dgm:spPr/>
    </dgm:pt>
    <dgm:pt modelId="{633CFFFD-2C7E-4D24-AF2B-AEFFF3E8DA3C}">
      <dgm:prSet phldrT="[Text]"/>
      <dgm:spPr/>
      <dgm:t>
        <a:bodyPr/>
        <a:lstStyle/>
        <a:p>
          <a:r>
            <a:rPr lang="en-US" dirty="0" smtClean="0"/>
            <a:t>College</a:t>
          </a:r>
          <a:endParaRPr lang="en-US" dirty="0"/>
        </a:p>
      </dgm:t>
    </dgm:pt>
    <dgm:pt modelId="{241D70E2-B71B-439A-9913-CB076E70B496}" type="parTrans" cxnId="{7772BC3D-471A-49F8-9E84-F67E9EA03C24}">
      <dgm:prSet/>
      <dgm:spPr/>
      <dgm:t>
        <a:bodyPr/>
        <a:lstStyle/>
        <a:p>
          <a:endParaRPr lang="en-US"/>
        </a:p>
      </dgm:t>
    </dgm:pt>
    <dgm:pt modelId="{FE86A179-B88B-4B76-8C82-A7614DFD8164}" type="sibTrans" cxnId="{7772BC3D-471A-49F8-9E84-F67E9EA03C24}">
      <dgm:prSet/>
      <dgm:spPr/>
      <dgm:t>
        <a:bodyPr/>
        <a:lstStyle/>
        <a:p>
          <a:endParaRPr lang="en-US"/>
        </a:p>
      </dgm:t>
    </dgm:pt>
    <dgm:pt modelId="{8A0EFF4D-F9E0-450F-A97D-3D5E95AA2510}">
      <dgm:prSet phldrT="[Text]"/>
      <dgm:spPr/>
      <dgm:t>
        <a:bodyPr/>
        <a:lstStyle/>
        <a:p>
          <a:r>
            <a:rPr lang="en-US" dirty="0" smtClean="0"/>
            <a:t>Peace Corps</a:t>
          </a:r>
          <a:endParaRPr lang="en-US" dirty="0"/>
        </a:p>
      </dgm:t>
    </dgm:pt>
    <dgm:pt modelId="{E1E9E7D5-106E-47B5-B7B5-4610B5A5C46F}" type="parTrans" cxnId="{C6D6B6C0-FD67-460B-8026-63DB2263E2AC}">
      <dgm:prSet/>
      <dgm:spPr/>
      <dgm:t>
        <a:bodyPr/>
        <a:lstStyle/>
        <a:p>
          <a:endParaRPr lang="en-US"/>
        </a:p>
      </dgm:t>
    </dgm:pt>
    <dgm:pt modelId="{41ED3DA1-2BBB-466D-8D77-8849A9F69CB9}" type="sibTrans" cxnId="{C6D6B6C0-FD67-460B-8026-63DB2263E2AC}">
      <dgm:prSet/>
      <dgm:spPr/>
      <dgm:t>
        <a:bodyPr/>
        <a:lstStyle/>
        <a:p>
          <a:endParaRPr lang="en-US"/>
        </a:p>
      </dgm:t>
    </dgm:pt>
    <dgm:pt modelId="{F11324C7-C529-4C49-8883-85F48AA92581}">
      <dgm:prSet phldrT="[Text]"/>
      <dgm:spPr/>
      <dgm:t>
        <a:bodyPr/>
        <a:lstStyle/>
        <a:p>
          <a:pPr algn="r"/>
          <a:r>
            <a:rPr lang="en-US" dirty="0" smtClean="0"/>
            <a:t>Masters (Thesis in Peru)</a:t>
          </a:r>
          <a:endParaRPr lang="en-US" dirty="0"/>
        </a:p>
      </dgm:t>
    </dgm:pt>
    <dgm:pt modelId="{204B2BB2-F3B4-4FB7-B48D-26A354A3D65F}" type="parTrans" cxnId="{9DF0778D-7B5A-4995-82EA-38258454AAB0}">
      <dgm:prSet/>
      <dgm:spPr/>
      <dgm:t>
        <a:bodyPr/>
        <a:lstStyle/>
        <a:p>
          <a:endParaRPr lang="en-US"/>
        </a:p>
      </dgm:t>
    </dgm:pt>
    <dgm:pt modelId="{E27079E1-BA4F-4FDC-9462-D421665BC8AD}" type="sibTrans" cxnId="{9DF0778D-7B5A-4995-82EA-38258454AAB0}">
      <dgm:prSet/>
      <dgm:spPr/>
      <dgm:t>
        <a:bodyPr/>
        <a:lstStyle/>
        <a:p>
          <a:endParaRPr lang="en-US"/>
        </a:p>
      </dgm:t>
    </dgm:pt>
    <dgm:pt modelId="{66809211-54E7-430E-8CA0-30455B43D261}">
      <dgm:prSet/>
      <dgm:spPr/>
      <dgm:t>
        <a:bodyPr/>
        <a:lstStyle/>
        <a:p>
          <a:r>
            <a:rPr lang="en-US" dirty="0" smtClean="0"/>
            <a:t>Work in Peru</a:t>
          </a:r>
          <a:endParaRPr lang="en-US" dirty="0"/>
        </a:p>
      </dgm:t>
    </dgm:pt>
    <dgm:pt modelId="{C6142C67-01E5-4232-8DBE-E3A0D2EF9035}" type="parTrans" cxnId="{E0E2791D-C00A-4320-83FA-A2CB19FB6EAA}">
      <dgm:prSet/>
      <dgm:spPr/>
      <dgm:t>
        <a:bodyPr/>
        <a:lstStyle/>
        <a:p>
          <a:endParaRPr lang="en-US"/>
        </a:p>
      </dgm:t>
    </dgm:pt>
    <dgm:pt modelId="{3434EED7-539F-436D-B52E-1D973BD48D64}" type="sibTrans" cxnId="{E0E2791D-C00A-4320-83FA-A2CB19FB6EAA}">
      <dgm:prSet/>
      <dgm:spPr/>
      <dgm:t>
        <a:bodyPr/>
        <a:lstStyle/>
        <a:p>
          <a:endParaRPr lang="en-US"/>
        </a:p>
      </dgm:t>
    </dgm:pt>
    <dgm:pt modelId="{FD35623E-9E37-4656-838D-B1A4F7BE2928}">
      <dgm:prSet/>
      <dgm:spPr/>
      <dgm:t>
        <a:bodyPr/>
        <a:lstStyle/>
        <a:p>
          <a:r>
            <a:rPr lang="en-US" dirty="0" smtClean="0"/>
            <a:t>Doctorate (Dissertation  in Peru)</a:t>
          </a:r>
          <a:endParaRPr lang="en-US" dirty="0"/>
        </a:p>
      </dgm:t>
    </dgm:pt>
    <dgm:pt modelId="{729A2B3F-9DAF-47FA-9069-12EC375FA811}" type="parTrans" cxnId="{B5F1985C-C9B2-4C36-AE7F-9BE0B5D9A3B9}">
      <dgm:prSet/>
      <dgm:spPr/>
      <dgm:t>
        <a:bodyPr/>
        <a:lstStyle/>
        <a:p>
          <a:endParaRPr lang="en-US"/>
        </a:p>
      </dgm:t>
    </dgm:pt>
    <dgm:pt modelId="{B525333D-03C7-4DAB-8121-1D61837A6337}" type="sibTrans" cxnId="{B5F1985C-C9B2-4C36-AE7F-9BE0B5D9A3B9}">
      <dgm:prSet/>
      <dgm:spPr/>
      <dgm:t>
        <a:bodyPr/>
        <a:lstStyle/>
        <a:p>
          <a:endParaRPr lang="en-US"/>
        </a:p>
      </dgm:t>
    </dgm:pt>
    <dgm:pt modelId="{9B46DBF1-74DB-4AAB-8BC0-EF6C7A245C1C}">
      <dgm:prSet/>
      <dgm:spPr/>
      <dgm:t>
        <a:bodyPr/>
        <a:lstStyle/>
        <a:p>
          <a:r>
            <a:rPr lang="en-US" dirty="0" smtClean="0"/>
            <a:t>Post-doc (based in Peru)</a:t>
          </a:r>
          <a:endParaRPr lang="en-US" dirty="0"/>
        </a:p>
      </dgm:t>
    </dgm:pt>
    <dgm:pt modelId="{5E45C4F6-7496-4527-A399-C935895DF2E2}" type="parTrans" cxnId="{B2B46A5C-8743-4DB4-A5E9-A0E2B9B06018}">
      <dgm:prSet/>
      <dgm:spPr/>
      <dgm:t>
        <a:bodyPr/>
        <a:lstStyle/>
        <a:p>
          <a:endParaRPr lang="en-US"/>
        </a:p>
      </dgm:t>
    </dgm:pt>
    <dgm:pt modelId="{592B4F8A-F594-4DAC-894B-8CFDA3DCB33A}" type="sibTrans" cxnId="{B2B46A5C-8743-4DB4-A5E9-A0E2B9B06018}">
      <dgm:prSet/>
      <dgm:spPr/>
      <dgm:t>
        <a:bodyPr/>
        <a:lstStyle/>
        <a:p>
          <a:endParaRPr lang="en-US"/>
        </a:p>
      </dgm:t>
    </dgm:pt>
    <dgm:pt modelId="{33E88D3A-383B-4FA6-BC27-FF4290AD04FA}" type="pres">
      <dgm:prSet presAssocID="{6C7F7AAB-F8D8-4474-8E31-EE714B9A3A29}" presName="Name0" presStyleCnt="0">
        <dgm:presLayoutVars>
          <dgm:dir/>
          <dgm:animLvl val="lvl"/>
          <dgm:resizeHandles val="exact"/>
        </dgm:presLayoutVars>
      </dgm:prSet>
      <dgm:spPr/>
    </dgm:pt>
    <dgm:pt modelId="{3EF1EF4F-E9D1-4892-8EB3-392379F1DEC7}" type="pres">
      <dgm:prSet presAssocID="{633CFFFD-2C7E-4D24-AF2B-AEFFF3E8DA3C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149F3F-B668-4DA4-AFED-C59948AC21C4}" type="pres">
      <dgm:prSet presAssocID="{FE86A179-B88B-4B76-8C82-A7614DFD8164}" presName="parTxOnlySpace" presStyleCnt="0"/>
      <dgm:spPr/>
    </dgm:pt>
    <dgm:pt modelId="{81AF4052-5F22-40E7-8744-C4679527FE24}" type="pres">
      <dgm:prSet presAssocID="{8A0EFF4D-F9E0-450F-A97D-3D5E95AA2510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3BFA85-9B6B-4877-BB74-309CAD839728}" type="pres">
      <dgm:prSet presAssocID="{41ED3DA1-2BBB-466D-8D77-8849A9F69CB9}" presName="parTxOnlySpace" presStyleCnt="0"/>
      <dgm:spPr/>
    </dgm:pt>
    <dgm:pt modelId="{7680E55D-6C63-4F0A-9E9A-AF18364391EE}" type="pres">
      <dgm:prSet presAssocID="{F11324C7-C529-4C49-8883-85F48AA92581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75E9B2-5031-4AB2-8252-C2E2CB9F85A3}" type="pres">
      <dgm:prSet presAssocID="{E27079E1-BA4F-4FDC-9462-D421665BC8AD}" presName="parTxOnlySpace" presStyleCnt="0"/>
      <dgm:spPr/>
    </dgm:pt>
    <dgm:pt modelId="{623BBDB0-5DAE-47BD-B5A9-D847745DF5C8}" type="pres">
      <dgm:prSet presAssocID="{66809211-54E7-430E-8CA0-30455B43D261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C71F24-61D0-4DDB-AC52-4ECBF9AD0FEF}" type="pres">
      <dgm:prSet presAssocID="{3434EED7-539F-436D-B52E-1D973BD48D64}" presName="parTxOnlySpace" presStyleCnt="0"/>
      <dgm:spPr/>
    </dgm:pt>
    <dgm:pt modelId="{DCF5309B-4A84-47FF-9359-65F7E1DF31F5}" type="pres">
      <dgm:prSet presAssocID="{FD35623E-9E37-4656-838D-B1A4F7BE2928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4217B9-BE94-4EC8-89EB-41025F723329}" type="pres">
      <dgm:prSet presAssocID="{B525333D-03C7-4DAB-8121-1D61837A6337}" presName="parTxOnlySpace" presStyleCnt="0"/>
      <dgm:spPr/>
    </dgm:pt>
    <dgm:pt modelId="{0EF9993F-D8B0-4381-8303-477A9E539347}" type="pres">
      <dgm:prSet presAssocID="{9B46DBF1-74DB-4AAB-8BC0-EF6C7A245C1C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BFBDC7-A6AA-4E8B-9B7A-FEE84924C528}" type="presOf" srcId="{633CFFFD-2C7E-4D24-AF2B-AEFFF3E8DA3C}" destId="{3EF1EF4F-E9D1-4892-8EB3-392379F1DEC7}" srcOrd="0" destOrd="0" presId="urn:microsoft.com/office/officeart/2005/8/layout/chevron1"/>
    <dgm:cxn modelId="{55172AEA-3B50-4A17-B539-2874A140CCF8}" type="presOf" srcId="{9B46DBF1-74DB-4AAB-8BC0-EF6C7A245C1C}" destId="{0EF9993F-D8B0-4381-8303-477A9E539347}" srcOrd="0" destOrd="0" presId="urn:microsoft.com/office/officeart/2005/8/layout/chevron1"/>
    <dgm:cxn modelId="{FDEBF451-CAAE-47F0-8B91-69A7C4230C87}" type="presOf" srcId="{8A0EFF4D-F9E0-450F-A97D-3D5E95AA2510}" destId="{81AF4052-5F22-40E7-8744-C4679527FE24}" srcOrd="0" destOrd="0" presId="urn:microsoft.com/office/officeart/2005/8/layout/chevron1"/>
    <dgm:cxn modelId="{E0E2791D-C00A-4320-83FA-A2CB19FB6EAA}" srcId="{6C7F7AAB-F8D8-4474-8E31-EE714B9A3A29}" destId="{66809211-54E7-430E-8CA0-30455B43D261}" srcOrd="3" destOrd="0" parTransId="{C6142C67-01E5-4232-8DBE-E3A0D2EF9035}" sibTransId="{3434EED7-539F-436D-B52E-1D973BD48D64}"/>
    <dgm:cxn modelId="{C6D6B6C0-FD67-460B-8026-63DB2263E2AC}" srcId="{6C7F7AAB-F8D8-4474-8E31-EE714B9A3A29}" destId="{8A0EFF4D-F9E0-450F-A97D-3D5E95AA2510}" srcOrd="1" destOrd="0" parTransId="{E1E9E7D5-106E-47B5-B7B5-4610B5A5C46F}" sibTransId="{41ED3DA1-2BBB-466D-8D77-8849A9F69CB9}"/>
    <dgm:cxn modelId="{B2B46A5C-8743-4DB4-A5E9-A0E2B9B06018}" srcId="{6C7F7AAB-F8D8-4474-8E31-EE714B9A3A29}" destId="{9B46DBF1-74DB-4AAB-8BC0-EF6C7A245C1C}" srcOrd="5" destOrd="0" parTransId="{5E45C4F6-7496-4527-A399-C935895DF2E2}" sibTransId="{592B4F8A-F594-4DAC-894B-8CFDA3DCB33A}"/>
    <dgm:cxn modelId="{82D6B122-9FBB-4C63-A65B-B3EAA2D837EA}" type="presOf" srcId="{6C7F7AAB-F8D8-4474-8E31-EE714B9A3A29}" destId="{33E88D3A-383B-4FA6-BC27-FF4290AD04FA}" srcOrd="0" destOrd="0" presId="urn:microsoft.com/office/officeart/2005/8/layout/chevron1"/>
    <dgm:cxn modelId="{9ACEB97E-73F4-4F17-A5E1-F8F01BD76F7E}" type="presOf" srcId="{FD35623E-9E37-4656-838D-B1A4F7BE2928}" destId="{DCF5309B-4A84-47FF-9359-65F7E1DF31F5}" srcOrd="0" destOrd="0" presId="urn:microsoft.com/office/officeart/2005/8/layout/chevron1"/>
    <dgm:cxn modelId="{EA743B30-04D9-48C1-9F37-9E1F5516B625}" type="presOf" srcId="{F11324C7-C529-4C49-8883-85F48AA92581}" destId="{7680E55D-6C63-4F0A-9E9A-AF18364391EE}" srcOrd="0" destOrd="0" presId="urn:microsoft.com/office/officeart/2005/8/layout/chevron1"/>
    <dgm:cxn modelId="{7772BC3D-471A-49F8-9E84-F67E9EA03C24}" srcId="{6C7F7AAB-F8D8-4474-8E31-EE714B9A3A29}" destId="{633CFFFD-2C7E-4D24-AF2B-AEFFF3E8DA3C}" srcOrd="0" destOrd="0" parTransId="{241D70E2-B71B-439A-9913-CB076E70B496}" sibTransId="{FE86A179-B88B-4B76-8C82-A7614DFD8164}"/>
    <dgm:cxn modelId="{B5F1985C-C9B2-4C36-AE7F-9BE0B5D9A3B9}" srcId="{6C7F7AAB-F8D8-4474-8E31-EE714B9A3A29}" destId="{FD35623E-9E37-4656-838D-B1A4F7BE2928}" srcOrd="4" destOrd="0" parTransId="{729A2B3F-9DAF-47FA-9069-12EC375FA811}" sibTransId="{B525333D-03C7-4DAB-8121-1D61837A6337}"/>
    <dgm:cxn modelId="{9DF0778D-7B5A-4995-82EA-38258454AAB0}" srcId="{6C7F7AAB-F8D8-4474-8E31-EE714B9A3A29}" destId="{F11324C7-C529-4C49-8883-85F48AA92581}" srcOrd="2" destOrd="0" parTransId="{204B2BB2-F3B4-4FB7-B48D-26A354A3D65F}" sibTransId="{E27079E1-BA4F-4FDC-9462-D421665BC8AD}"/>
    <dgm:cxn modelId="{E74222AA-5185-43EB-A495-1D28C503BD2D}" type="presOf" srcId="{66809211-54E7-430E-8CA0-30455B43D261}" destId="{623BBDB0-5DAE-47BD-B5A9-D847745DF5C8}" srcOrd="0" destOrd="0" presId="urn:microsoft.com/office/officeart/2005/8/layout/chevron1"/>
    <dgm:cxn modelId="{D1A04DF5-7710-48EB-9307-E6870298062F}" type="presParOf" srcId="{33E88D3A-383B-4FA6-BC27-FF4290AD04FA}" destId="{3EF1EF4F-E9D1-4892-8EB3-392379F1DEC7}" srcOrd="0" destOrd="0" presId="urn:microsoft.com/office/officeart/2005/8/layout/chevron1"/>
    <dgm:cxn modelId="{B2F03C2D-E005-4C0E-8132-70A41FF9CDDF}" type="presParOf" srcId="{33E88D3A-383B-4FA6-BC27-FF4290AD04FA}" destId="{01149F3F-B668-4DA4-AFED-C59948AC21C4}" srcOrd="1" destOrd="0" presId="urn:microsoft.com/office/officeart/2005/8/layout/chevron1"/>
    <dgm:cxn modelId="{8A06A623-AE66-4C92-8159-E1CEBD0BF59D}" type="presParOf" srcId="{33E88D3A-383B-4FA6-BC27-FF4290AD04FA}" destId="{81AF4052-5F22-40E7-8744-C4679527FE24}" srcOrd="2" destOrd="0" presId="urn:microsoft.com/office/officeart/2005/8/layout/chevron1"/>
    <dgm:cxn modelId="{F94D5C1A-DB09-49A0-A9DD-63CFF9E69610}" type="presParOf" srcId="{33E88D3A-383B-4FA6-BC27-FF4290AD04FA}" destId="{2B3BFA85-9B6B-4877-BB74-309CAD839728}" srcOrd="3" destOrd="0" presId="urn:microsoft.com/office/officeart/2005/8/layout/chevron1"/>
    <dgm:cxn modelId="{BBFF6910-0EA0-4EB7-A1AC-6F5EF3E97EF1}" type="presParOf" srcId="{33E88D3A-383B-4FA6-BC27-FF4290AD04FA}" destId="{7680E55D-6C63-4F0A-9E9A-AF18364391EE}" srcOrd="4" destOrd="0" presId="urn:microsoft.com/office/officeart/2005/8/layout/chevron1"/>
    <dgm:cxn modelId="{0F0A37A8-036D-4575-82AE-40773FD1DF14}" type="presParOf" srcId="{33E88D3A-383B-4FA6-BC27-FF4290AD04FA}" destId="{4675E9B2-5031-4AB2-8252-C2E2CB9F85A3}" srcOrd="5" destOrd="0" presId="urn:microsoft.com/office/officeart/2005/8/layout/chevron1"/>
    <dgm:cxn modelId="{3170C856-6F0D-4C10-B088-24CAB02CA1ED}" type="presParOf" srcId="{33E88D3A-383B-4FA6-BC27-FF4290AD04FA}" destId="{623BBDB0-5DAE-47BD-B5A9-D847745DF5C8}" srcOrd="6" destOrd="0" presId="urn:microsoft.com/office/officeart/2005/8/layout/chevron1"/>
    <dgm:cxn modelId="{83975243-0B46-4917-AA3C-4BAF22012088}" type="presParOf" srcId="{33E88D3A-383B-4FA6-BC27-FF4290AD04FA}" destId="{42C71F24-61D0-4DDB-AC52-4ECBF9AD0FEF}" srcOrd="7" destOrd="0" presId="urn:microsoft.com/office/officeart/2005/8/layout/chevron1"/>
    <dgm:cxn modelId="{2EA51F17-41D2-4982-8D0E-B545A3E83C6E}" type="presParOf" srcId="{33E88D3A-383B-4FA6-BC27-FF4290AD04FA}" destId="{DCF5309B-4A84-47FF-9359-65F7E1DF31F5}" srcOrd="8" destOrd="0" presId="urn:microsoft.com/office/officeart/2005/8/layout/chevron1"/>
    <dgm:cxn modelId="{AF87B481-B216-405A-A4E5-1447FCB696C9}" type="presParOf" srcId="{33E88D3A-383B-4FA6-BC27-FF4290AD04FA}" destId="{3C4217B9-BE94-4EC8-89EB-41025F723329}" srcOrd="9" destOrd="0" presId="urn:microsoft.com/office/officeart/2005/8/layout/chevron1"/>
    <dgm:cxn modelId="{9CC533A1-687B-43E9-B9C4-5A6598B31E26}" type="presParOf" srcId="{33E88D3A-383B-4FA6-BC27-FF4290AD04FA}" destId="{0EF9993F-D8B0-4381-8303-477A9E539347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8DD8C9-BC42-4CA7-86AF-6D391E1F040F}" type="doc">
      <dgm:prSet loTypeId="urn:microsoft.com/office/officeart/2005/8/layout/chevron1" loCatId="process" qsTypeId="urn:microsoft.com/office/officeart/2005/8/quickstyle/simple1" qsCatId="simple" csTypeId="urn:microsoft.com/office/officeart/2005/8/colors/colorful2" csCatId="colorful" phldr="1"/>
      <dgm:spPr/>
    </dgm:pt>
    <dgm:pt modelId="{0E5FDE12-0EA6-47EA-BA44-D5984E6175EC}">
      <dgm:prSet/>
      <dgm:spPr/>
      <dgm:t>
        <a:bodyPr/>
        <a:lstStyle/>
        <a:p>
          <a:r>
            <a:rPr lang="en-US" dirty="0" smtClean="0"/>
            <a:t>Doctorate (F31 – for dissertation)</a:t>
          </a:r>
          <a:endParaRPr lang="en-US" dirty="0"/>
        </a:p>
      </dgm:t>
    </dgm:pt>
    <dgm:pt modelId="{D0EAAAF1-AAA4-4DDF-BC31-614B0E9E2A5F}" type="parTrans" cxnId="{BC8FDA00-FC15-4B21-AE4B-DE350B1D757A}">
      <dgm:prSet/>
      <dgm:spPr/>
      <dgm:t>
        <a:bodyPr/>
        <a:lstStyle/>
        <a:p>
          <a:endParaRPr lang="en-US"/>
        </a:p>
      </dgm:t>
    </dgm:pt>
    <dgm:pt modelId="{1E830157-29F3-4ABA-9E9E-0B7BD4E6EC46}" type="sibTrans" cxnId="{BC8FDA00-FC15-4B21-AE4B-DE350B1D757A}">
      <dgm:prSet/>
      <dgm:spPr/>
      <dgm:t>
        <a:bodyPr/>
        <a:lstStyle/>
        <a:p>
          <a:endParaRPr lang="en-US"/>
        </a:p>
      </dgm:t>
    </dgm:pt>
    <dgm:pt modelId="{7AA69B67-CCEC-4176-8603-39F10745AFBA}">
      <dgm:prSet phldrT="[Text]"/>
      <dgm:spPr/>
      <dgm:t>
        <a:bodyPr/>
        <a:lstStyle/>
        <a:p>
          <a:r>
            <a:rPr lang="en-US" dirty="0" smtClean="0"/>
            <a:t>2 R01s + UNITAID, Co-I on all </a:t>
          </a:r>
        </a:p>
      </dgm:t>
    </dgm:pt>
    <dgm:pt modelId="{6A918743-E5AE-4936-9A10-836252725C0D}" type="parTrans" cxnId="{B4247E10-F6AE-437A-9F1C-C00DFE2B4413}">
      <dgm:prSet/>
      <dgm:spPr/>
      <dgm:t>
        <a:bodyPr/>
        <a:lstStyle/>
        <a:p>
          <a:endParaRPr lang="en-US"/>
        </a:p>
      </dgm:t>
    </dgm:pt>
    <dgm:pt modelId="{F895F6E8-959F-4D4F-BAB0-7B1A4F2879EF}" type="sibTrans" cxnId="{B4247E10-F6AE-437A-9F1C-C00DFE2B4413}">
      <dgm:prSet/>
      <dgm:spPr/>
      <dgm:t>
        <a:bodyPr/>
        <a:lstStyle/>
        <a:p>
          <a:endParaRPr lang="en-US"/>
        </a:p>
      </dgm:t>
    </dgm:pt>
    <dgm:pt modelId="{B2347BDD-A670-4948-84EA-65672E26E55C}">
      <dgm:prSet/>
      <dgm:spPr/>
      <dgm:t>
        <a:bodyPr/>
        <a:lstStyle/>
        <a:p>
          <a:r>
            <a:rPr lang="en-US" dirty="0" smtClean="0"/>
            <a:t>Post-doc (T32) + R34 + sentinel surveillance</a:t>
          </a:r>
          <a:endParaRPr lang="en-US" dirty="0"/>
        </a:p>
      </dgm:t>
    </dgm:pt>
    <dgm:pt modelId="{4B0A616C-9020-4364-AF99-0513EC808EA8}" type="parTrans" cxnId="{4D460E35-BF24-4223-A80E-7D1BF1ED41A0}">
      <dgm:prSet/>
      <dgm:spPr/>
      <dgm:t>
        <a:bodyPr/>
        <a:lstStyle/>
        <a:p>
          <a:endParaRPr lang="en-US"/>
        </a:p>
      </dgm:t>
    </dgm:pt>
    <dgm:pt modelId="{6555C470-FF96-41F7-B80F-DF02953AD726}" type="sibTrans" cxnId="{4D460E35-BF24-4223-A80E-7D1BF1ED41A0}">
      <dgm:prSet/>
      <dgm:spPr/>
      <dgm:t>
        <a:bodyPr/>
        <a:lstStyle/>
        <a:p>
          <a:endParaRPr lang="en-US"/>
        </a:p>
      </dgm:t>
    </dgm:pt>
    <dgm:pt modelId="{B8E85CFB-8848-45D4-8AEC-92EE63391962}">
      <dgm:prSet/>
      <dgm:spPr/>
      <dgm:t>
        <a:bodyPr/>
        <a:lstStyle/>
        <a:p>
          <a:r>
            <a:rPr lang="en-US" dirty="0" smtClean="0"/>
            <a:t>K01 (PI)/</a:t>
          </a:r>
          <a:r>
            <a:rPr lang="en-US" dirty="0" err="1" smtClean="0"/>
            <a:t>GloCal</a:t>
          </a:r>
          <a:r>
            <a:rPr lang="en-US" dirty="0" smtClean="0"/>
            <a:t> &amp; International R01 (unlisted Co-I)</a:t>
          </a:r>
          <a:endParaRPr lang="en-US" dirty="0"/>
        </a:p>
      </dgm:t>
    </dgm:pt>
    <dgm:pt modelId="{5B48DEAE-2CCB-4324-A2FB-A548F4102A5C}" type="parTrans" cxnId="{20EA31EB-0C98-4472-965E-909BA547FD4F}">
      <dgm:prSet/>
      <dgm:spPr/>
      <dgm:t>
        <a:bodyPr/>
        <a:lstStyle/>
        <a:p>
          <a:endParaRPr lang="en-US"/>
        </a:p>
      </dgm:t>
    </dgm:pt>
    <dgm:pt modelId="{EBCE9461-14D7-433F-ACC0-4F75EC0897F3}" type="sibTrans" cxnId="{20EA31EB-0C98-4472-965E-909BA547FD4F}">
      <dgm:prSet/>
      <dgm:spPr/>
      <dgm:t>
        <a:bodyPr/>
        <a:lstStyle/>
        <a:p>
          <a:endParaRPr lang="en-US"/>
        </a:p>
      </dgm:t>
    </dgm:pt>
    <dgm:pt modelId="{0D803F45-B2DD-470A-B3BE-841DF94EC03C}" type="pres">
      <dgm:prSet presAssocID="{598DD8C9-BC42-4CA7-86AF-6D391E1F040F}" presName="Name0" presStyleCnt="0">
        <dgm:presLayoutVars>
          <dgm:dir/>
          <dgm:animLvl val="lvl"/>
          <dgm:resizeHandles val="exact"/>
        </dgm:presLayoutVars>
      </dgm:prSet>
      <dgm:spPr/>
    </dgm:pt>
    <dgm:pt modelId="{D9D8D94D-AFD3-4CE0-A00D-3D2FB0547008}" type="pres">
      <dgm:prSet presAssocID="{0E5FDE12-0EA6-47EA-BA44-D5984E6175EC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561391-1D4A-4549-A2C5-1E211E233D9D}" type="pres">
      <dgm:prSet presAssocID="{1E830157-29F3-4ABA-9E9E-0B7BD4E6EC46}" presName="parTxOnlySpace" presStyleCnt="0"/>
      <dgm:spPr/>
    </dgm:pt>
    <dgm:pt modelId="{898CAD80-BFAF-4F56-8C2E-798EA4F65A88}" type="pres">
      <dgm:prSet presAssocID="{B2347BDD-A670-4948-84EA-65672E26E55C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140998-16C8-456E-A06B-9F1D483C60ED}" type="pres">
      <dgm:prSet presAssocID="{6555C470-FF96-41F7-B80F-DF02953AD726}" presName="parTxOnlySpace" presStyleCnt="0"/>
      <dgm:spPr/>
    </dgm:pt>
    <dgm:pt modelId="{609C5B84-E82E-4A22-9C33-9B5EA11BE7E8}" type="pres">
      <dgm:prSet presAssocID="{B8E85CFB-8848-45D4-8AEC-92EE63391962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CB4ECD-7FAF-46A1-B1CB-9966502597CD}" type="pres">
      <dgm:prSet presAssocID="{EBCE9461-14D7-433F-ACC0-4F75EC0897F3}" presName="parTxOnlySpace" presStyleCnt="0"/>
      <dgm:spPr/>
    </dgm:pt>
    <dgm:pt modelId="{891650D6-D14F-4304-825F-61B1D91F9786}" type="pres">
      <dgm:prSet presAssocID="{7AA69B67-CCEC-4176-8603-39F10745AFBA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4247E10-F6AE-437A-9F1C-C00DFE2B4413}" srcId="{598DD8C9-BC42-4CA7-86AF-6D391E1F040F}" destId="{7AA69B67-CCEC-4176-8603-39F10745AFBA}" srcOrd="3" destOrd="0" parTransId="{6A918743-E5AE-4936-9A10-836252725C0D}" sibTransId="{F895F6E8-959F-4D4F-BAB0-7B1A4F2879EF}"/>
    <dgm:cxn modelId="{ACF9549C-A1AA-44EB-820E-852271115FBC}" type="presOf" srcId="{7AA69B67-CCEC-4176-8603-39F10745AFBA}" destId="{891650D6-D14F-4304-825F-61B1D91F9786}" srcOrd="0" destOrd="0" presId="urn:microsoft.com/office/officeart/2005/8/layout/chevron1"/>
    <dgm:cxn modelId="{7EED2DA6-5BED-4EC4-A801-1F79D268A80A}" type="presOf" srcId="{B2347BDD-A670-4948-84EA-65672E26E55C}" destId="{898CAD80-BFAF-4F56-8C2E-798EA4F65A88}" srcOrd="0" destOrd="0" presId="urn:microsoft.com/office/officeart/2005/8/layout/chevron1"/>
    <dgm:cxn modelId="{BC8FDA00-FC15-4B21-AE4B-DE350B1D757A}" srcId="{598DD8C9-BC42-4CA7-86AF-6D391E1F040F}" destId="{0E5FDE12-0EA6-47EA-BA44-D5984E6175EC}" srcOrd="0" destOrd="0" parTransId="{D0EAAAF1-AAA4-4DDF-BC31-614B0E9E2A5F}" sibTransId="{1E830157-29F3-4ABA-9E9E-0B7BD4E6EC46}"/>
    <dgm:cxn modelId="{20EA31EB-0C98-4472-965E-909BA547FD4F}" srcId="{598DD8C9-BC42-4CA7-86AF-6D391E1F040F}" destId="{B8E85CFB-8848-45D4-8AEC-92EE63391962}" srcOrd="2" destOrd="0" parTransId="{5B48DEAE-2CCB-4324-A2FB-A548F4102A5C}" sibTransId="{EBCE9461-14D7-433F-ACC0-4F75EC0897F3}"/>
    <dgm:cxn modelId="{85E596D3-1E10-42F5-97C9-D184E8BB6240}" type="presOf" srcId="{598DD8C9-BC42-4CA7-86AF-6D391E1F040F}" destId="{0D803F45-B2DD-470A-B3BE-841DF94EC03C}" srcOrd="0" destOrd="0" presId="urn:microsoft.com/office/officeart/2005/8/layout/chevron1"/>
    <dgm:cxn modelId="{6E179BDE-0998-4365-8528-AF214C5A7BC0}" type="presOf" srcId="{B8E85CFB-8848-45D4-8AEC-92EE63391962}" destId="{609C5B84-E82E-4A22-9C33-9B5EA11BE7E8}" srcOrd="0" destOrd="0" presId="urn:microsoft.com/office/officeart/2005/8/layout/chevron1"/>
    <dgm:cxn modelId="{731E30C8-9D65-4698-82AA-166D25363EA6}" type="presOf" srcId="{0E5FDE12-0EA6-47EA-BA44-D5984E6175EC}" destId="{D9D8D94D-AFD3-4CE0-A00D-3D2FB0547008}" srcOrd="0" destOrd="0" presId="urn:microsoft.com/office/officeart/2005/8/layout/chevron1"/>
    <dgm:cxn modelId="{4D460E35-BF24-4223-A80E-7D1BF1ED41A0}" srcId="{598DD8C9-BC42-4CA7-86AF-6D391E1F040F}" destId="{B2347BDD-A670-4948-84EA-65672E26E55C}" srcOrd="1" destOrd="0" parTransId="{4B0A616C-9020-4364-AF99-0513EC808EA8}" sibTransId="{6555C470-FF96-41F7-B80F-DF02953AD726}"/>
    <dgm:cxn modelId="{C886727C-3D7D-4F98-8AD7-8FE11CA83F29}" type="presParOf" srcId="{0D803F45-B2DD-470A-B3BE-841DF94EC03C}" destId="{D9D8D94D-AFD3-4CE0-A00D-3D2FB0547008}" srcOrd="0" destOrd="0" presId="urn:microsoft.com/office/officeart/2005/8/layout/chevron1"/>
    <dgm:cxn modelId="{329BB261-7C14-4B97-8C43-94EF170D9B32}" type="presParOf" srcId="{0D803F45-B2DD-470A-B3BE-841DF94EC03C}" destId="{3B561391-1D4A-4549-A2C5-1E211E233D9D}" srcOrd="1" destOrd="0" presId="urn:microsoft.com/office/officeart/2005/8/layout/chevron1"/>
    <dgm:cxn modelId="{8AF8F28D-8B23-48B1-8438-C295EAE45109}" type="presParOf" srcId="{0D803F45-B2DD-470A-B3BE-841DF94EC03C}" destId="{898CAD80-BFAF-4F56-8C2E-798EA4F65A88}" srcOrd="2" destOrd="0" presId="urn:microsoft.com/office/officeart/2005/8/layout/chevron1"/>
    <dgm:cxn modelId="{D5CF654E-CDE6-4F1F-94DF-1649655827EE}" type="presParOf" srcId="{0D803F45-B2DD-470A-B3BE-841DF94EC03C}" destId="{1E140998-16C8-456E-A06B-9F1D483C60ED}" srcOrd="3" destOrd="0" presId="urn:microsoft.com/office/officeart/2005/8/layout/chevron1"/>
    <dgm:cxn modelId="{FBE69EC8-B457-41DB-A4B1-71CC5B5204A6}" type="presParOf" srcId="{0D803F45-B2DD-470A-B3BE-841DF94EC03C}" destId="{609C5B84-E82E-4A22-9C33-9B5EA11BE7E8}" srcOrd="4" destOrd="0" presId="urn:microsoft.com/office/officeart/2005/8/layout/chevron1"/>
    <dgm:cxn modelId="{30A6D32F-5EF6-428A-9602-C269C260BFB9}" type="presParOf" srcId="{0D803F45-B2DD-470A-B3BE-841DF94EC03C}" destId="{8BCB4ECD-7FAF-46A1-B1CB-9966502597CD}" srcOrd="5" destOrd="0" presId="urn:microsoft.com/office/officeart/2005/8/layout/chevron1"/>
    <dgm:cxn modelId="{D98D1184-0AFC-417E-B885-D013C80A7A72}" type="presParOf" srcId="{0D803F45-B2DD-470A-B3BE-841DF94EC03C}" destId="{891650D6-D14F-4304-825F-61B1D91F978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F1EF4F-E9D1-4892-8EB3-392379F1DEC7}">
      <dsp:nvSpPr>
        <dsp:cNvPr id="0" name=""/>
        <dsp:cNvSpPr/>
      </dsp:nvSpPr>
      <dsp:spPr>
        <a:xfrm>
          <a:off x="5554" y="187359"/>
          <a:ext cx="2066382" cy="826552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College</a:t>
          </a:r>
          <a:endParaRPr lang="en-US" sz="1500" kern="1200" dirty="0"/>
        </a:p>
      </dsp:txBody>
      <dsp:txXfrm>
        <a:off x="418830" y="187359"/>
        <a:ext cx="1239830" cy="826552"/>
      </dsp:txXfrm>
    </dsp:sp>
    <dsp:sp modelId="{81AF4052-5F22-40E7-8744-C4679527FE24}">
      <dsp:nvSpPr>
        <dsp:cNvPr id="0" name=""/>
        <dsp:cNvSpPr/>
      </dsp:nvSpPr>
      <dsp:spPr>
        <a:xfrm>
          <a:off x="1865298" y="187359"/>
          <a:ext cx="2066382" cy="826552"/>
        </a:xfrm>
        <a:prstGeom prst="chevron">
          <a:avLst/>
        </a:prstGeom>
        <a:solidFill>
          <a:schemeClr val="accent2">
            <a:hueOff val="177917"/>
            <a:satOff val="-3977"/>
            <a:lumOff val="-376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Peace Corps</a:t>
          </a:r>
          <a:endParaRPr lang="en-US" sz="1500" kern="1200" dirty="0"/>
        </a:p>
      </dsp:txBody>
      <dsp:txXfrm>
        <a:off x="2278574" y="187359"/>
        <a:ext cx="1239830" cy="826552"/>
      </dsp:txXfrm>
    </dsp:sp>
    <dsp:sp modelId="{7680E55D-6C63-4F0A-9E9A-AF18364391EE}">
      <dsp:nvSpPr>
        <dsp:cNvPr id="0" name=""/>
        <dsp:cNvSpPr/>
      </dsp:nvSpPr>
      <dsp:spPr>
        <a:xfrm>
          <a:off x="3725042" y="187359"/>
          <a:ext cx="2066382" cy="826552"/>
        </a:xfrm>
        <a:prstGeom prst="chevron">
          <a:avLst/>
        </a:prstGeom>
        <a:solidFill>
          <a:schemeClr val="accent2">
            <a:hueOff val="355834"/>
            <a:satOff val="-7953"/>
            <a:lumOff val="-752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Masters (Thesis in Peru)</a:t>
          </a:r>
          <a:endParaRPr lang="en-US" sz="1500" kern="1200" dirty="0"/>
        </a:p>
      </dsp:txBody>
      <dsp:txXfrm>
        <a:off x="4138318" y="187359"/>
        <a:ext cx="1239830" cy="826552"/>
      </dsp:txXfrm>
    </dsp:sp>
    <dsp:sp modelId="{623BBDB0-5DAE-47BD-B5A9-D847745DF5C8}">
      <dsp:nvSpPr>
        <dsp:cNvPr id="0" name=""/>
        <dsp:cNvSpPr/>
      </dsp:nvSpPr>
      <dsp:spPr>
        <a:xfrm>
          <a:off x="5584786" y="187359"/>
          <a:ext cx="2066382" cy="826552"/>
        </a:xfrm>
        <a:prstGeom prst="chevron">
          <a:avLst/>
        </a:prstGeom>
        <a:solidFill>
          <a:schemeClr val="accent2">
            <a:hueOff val="533751"/>
            <a:satOff val="-11930"/>
            <a:lumOff val="-1129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Work in Peru</a:t>
          </a:r>
          <a:endParaRPr lang="en-US" sz="1500" kern="1200" dirty="0"/>
        </a:p>
      </dsp:txBody>
      <dsp:txXfrm>
        <a:off x="5998062" y="187359"/>
        <a:ext cx="1239830" cy="826552"/>
      </dsp:txXfrm>
    </dsp:sp>
    <dsp:sp modelId="{DCF5309B-4A84-47FF-9359-65F7E1DF31F5}">
      <dsp:nvSpPr>
        <dsp:cNvPr id="0" name=""/>
        <dsp:cNvSpPr/>
      </dsp:nvSpPr>
      <dsp:spPr>
        <a:xfrm>
          <a:off x="7444530" y="187359"/>
          <a:ext cx="2066382" cy="826552"/>
        </a:xfrm>
        <a:prstGeom prst="chevron">
          <a:avLst/>
        </a:prstGeom>
        <a:solidFill>
          <a:schemeClr val="accent2">
            <a:hueOff val="711668"/>
            <a:satOff val="-15906"/>
            <a:lumOff val="-1505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Doctorate (Dissertation  in Peru)</a:t>
          </a:r>
          <a:endParaRPr lang="en-US" sz="1500" kern="1200" dirty="0"/>
        </a:p>
      </dsp:txBody>
      <dsp:txXfrm>
        <a:off x="7857806" y="187359"/>
        <a:ext cx="1239830" cy="826552"/>
      </dsp:txXfrm>
    </dsp:sp>
    <dsp:sp modelId="{0EF9993F-D8B0-4381-8303-477A9E539347}">
      <dsp:nvSpPr>
        <dsp:cNvPr id="0" name=""/>
        <dsp:cNvSpPr/>
      </dsp:nvSpPr>
      <dsp:spPr>
        <a:xfrm>
          <a:off x="9304274" y="187359"/>
          <a:ext cx="2066382" cy="826552"/>
        </a:xfrm>
        <a:prstGeom prst="chevron">
          <a:avLst/>
        </a:prstGeom>
        <a:solidFill>
          <a:schemeClr val="accent2">
            <a:hueOff val="889585"/>
            <a:satOff val="-19883"/>
            <a:lumOff val="-1882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008" tIns="20003" rIns="20003" bIns="20003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Post-doc (based in Peru)</a:t>
          </a:r>
          <a:endParaRPr lang="en-US" sz="1500" kern="1200" dirty="0"/>
        </a:p>
      </dsp:txBody>
      <dsp:txXfrm>
        <a:off x="9717550" y="187359"/>
        <a:ext cx="1239830" cy="8265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D8D94D-AFD3-4CE0-A00D-3D2FB0547008}">
      <dsp:nvSpPr>
        <dsp:cNvPr id="0" name=""/>
        <dsp:cNvSpPr/>
      </dsp:nvSpPr>
      <dsp:spPr>
        <a:xfrm>
          <a:off x="4877" y="258456"/>
          <a:ext cx="2839417" cy="113576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Doctorate (F31 – for dissertation)</a:t>
          </a:r>
          <a:endParaRPr lang="en-US" sz="1700" kern="1200" dirty="0"/>
        </a:p>
      </dsp:txBody>
      <dsp:txXfrm>
        <a:off x="572760" y="258456"/>
        <a:ext cx="1703651" cy="1135766"/>
      </dsp:txXfrm>
    </dsp:sp>
    <dsp:sp modelId="{898CAD80-BFAF-4F56-8C2E-798EA4F65A88}">
      <dsp:nvSpPr>
        <dsp:cNvPr id="0" name=""/>
        <dsp:cNvSpPr/>
      </dsp:nvSpPr>
      <dsp:spPr>
        <a:xfrm>
          <a:off x="2560353" y="258456"/>
          <a:ext cx="2839417" cy="1135766"/>
        </a:xfrm>
        <a:prstGeom prst="chevron">
          <a:avLst/>
        </a:prstGeom>
        <a:solidFill>
          <a:schemeClr val="accent2">
            <a:hueOff val="296528"/>
            <a:satOff val="-6628"/>
            <a:lumOff val="-627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Post-doc (T32) + R34 + sentinel surveillance</a:t>
          </a:r>
          <a:endParaRPr lang="en-US" sz="1700" kern="1200" dirty="0"/>
        </a:p>
      </dsp:txBody>
      <dsp:txXfrm>
        <a:off x="3128236" y="258456"/>
        <a:ext cx="1703651" cy="1135766"/>
      </dsp:txXfrm>
    </dsp:sp>
    <dsp:sp modelId="{609C5B84-E82E-4A22-9C33-9B5EA11BE7E8}">
      <dsp:nvSpPr>
        <dsp:cNvPr id="0" name=""/>
        <dsp:cNvSpPr/>
      </dsp:nvSpPr>
      <dsp:spPr>
        <a:xfrm>
          <a:off x="5115829" y="258456"/>
          <a:ext cx="2839417" cy="1135766"/>
        </a:xfrm>
        <a:prstGeom prst="chevron">
          <a:avLst/>
        </a:prstGeom>
        <a:solidFill>
          <a:schemeClr val="accent2">
            <a:hueOff val="593057"/>
            <a:satOff val="-13255"/>
            <a:lumOff val="-1254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K01 (PI)/</a:t>
          </a:r>
          <a:r>
            <a:rPr lang="en-US" sz="1700" kern="1200" dirty="0" err="1" smtClean="0"/>
            <a:t>GloCal</a:t>
          </a:r>
          <a:r>
            <a:rPr lang="en-US" sz="1700" kern="1200" dirty="0" smtClean="0"/>
            <a:t> &amp; International R01 (unlisted Co-I)</a:t>
          </a:r>
          <a:endParaRPr lang="en-US" sz="1700" kern="1200" dirty="0"/>
        </a:p>
      </dsp:txBody>
      <dsp:txXfrm>
        <a:off x="5683712" y="258456"/>
        <a:ext cx="1703651" cy="1135766"/>
      </dsp:txXfrm>
    </dsp:sp>
    <dsp:sp modelId="{891650D6-D14F-4304-825F-61B1D91F9786}">
      <dsp:nvSpPr>
        <dsp:cNvPr id="0" name=""/>
        <dsp:cNvSpPr/>
      </dsp:nvSpPr>
      <dsp:spPr>
        <a:xfrm>
          <a:off x="7671304" y="258456"/>
          <a:ext cx="2839417" cy="1135766"/>
        </a:xfrm>
        <a:prstGeom prst="chevron">
          <a:avLst/>
        </a:prstGeom>
        <a:solidFill>
          <a:schemeClr val="accent2">
            <a:hueOff val="889585"/>
            <a:satOff val="-19883"/>
            <a:lumOff val="-1882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2 R01s + UNITAID, Co-I on all </a:t>
          </a:r>
        </a:p>
      </dsp:txBody>
      <dsp:txXfrm>
        <a:off x="8239187" y="258456"/>
        <a:ext cx="1703651" cy="11357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B575D-F207-4ED4-8864-BF34D0CF6D3A}" type="datetimeFigureOut">
              <a:rPr lang="en-US" smtClean="0"/>
              <a:t>11/26/18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C5B42-2476-4B2B-89A3-3BA21547D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06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to maintain these collaborations</a:t>
            </a:r>
            <a:r>
              <a:rPr lang="en-US" baseline="0" dirty="0" smtClean="0"/>
              <a:t> – it takes time. Respond to email – be consistent. It takes a lot of trust.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DC5B42-2476-4B2B-89A3-3BA21547D0B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457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A018-F3EE-494D-9F09-AC8AA8CCBEB7}" type="datetimeFigureOut">
              <a:rPr lang="en-US" smtClean="0"/>
              <a:t>11/26/18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6C2E510-56CD-4320-8C11-5B8BA897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37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A018-F3EE-494D-9F09-AC8AA8CCBEB7}" type="datetimeFigureOut">
              <a:rPr lang="en-US" smtClean="0"/>
              <a:t>11/26/18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C2E510-56CD-4320-8C11-5B8BA897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88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A018-F3EE-494D-9F09-AC8AA8CCBEB7}" type="datetimeFigureOut">
              <a:rPr lang="en-US" smtClean="0"/>
              <a:t>11/26/18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C2E510-56CD-4320-8C11-5B8BA89762C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3738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A018-F3EE-494D-9F09-AC8AA8CCBEB7}" type="datetimeFigureOut">
              <a:rPr lang="en-US" smtClean="0"/>
              <a:t>11/26/18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C2E510-56CD-4320-8C11-5B8BA897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315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A018-F3EE-494D-9F09-AC8AA8CCBEB7}" type="datetimeFigureOut">
              <a:rPr lang="en-US" smtClean="0"/>
              <a:t>11/26/18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C2E510-56CD-4320-8C11-5B8BA89762C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1207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A018-F3EE-494D-9F09-AC8AA8CCBEB7}" type="datetimeFigureOut">
              <a:rPr lang="en-US" smtClean="0"/>
              <a:t>11/26/18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C2E510-56CD-4320-8C11-5B8BA897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6891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A018-F3EE-494D-9F09-AC8AA8CCBEB7}" type="datetimeFigureOut">
              <a:rPr lang="en-US" smtClean="0"/>
              <a:t>11/26/18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2E510-56CD-4320-8C11-5B8BA897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12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A018-F3EE-494D-9F09-AC8AA8CCBEB7}" type="datetimeFigureOut">
              <a:rPr lang="en-US" smtClean="0"/>
              <a:t>11/26/18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2E510-56CD-4320-8C11-5B8BA897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61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A018-F3EE-494D-9F09-AC8AA8CCBEB7}" type="datetimeFigureOut">
              <a:rPr lang="en-US" smtClean="0"/>
              <a:t>11/26/18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2E510-56CD-4320-8C11-5B8BA897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641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A018-F3EE-494D-9F09-AC8AA8CCBEB7}" type="datetimeFigureOut">
              <a:rPr lang="en-US" smtClean="0"/>
              <a:t>11/26/18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6C2E510-56CD-4320-8C11-5B8BA897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67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A018-F3EE-494D-9F09-AC8AA8CCBEB7}" type="datetimeFigureOut">
              <a:rPr lang="en-US" smtClean="0"/>
              <a:t>11/26/18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6C2E510-56CD-4320-8C11-5B8BA897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50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A018-F3EE-494D-9F09-AC8AA8CCBEB7}" type="datetimeFigureOut">
              <a:rPr lang="en-US" smtClean="0"/>
              <a:t>11/26/18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6C2E510-56CD-4320-8C11-5B8BA897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67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A018-F3EE-494D-9F09-AC8AA8CCBEB7}" type="datetimeFigureOut">
              <a:rPr lang="en-US" smtClean="0"/>
              <a:t>11/26/18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2E510-56CD-4320-8C11-5B8BA897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5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A018-F3EE-494D-9F09-AC8AA8CCBEB7}" type="datetimeFigureOut">
              <a:rPr lang="en-US" smtClean="0"/>
              <a:t>11/26/18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2E510-56CD-4320-8C11-5B8BA897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7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A018-F3EE-494D-9F09-AC8AA8CCBEB7}" type="datetimeFigureOut">
              <a:rPr lang="en-US" smtClean="0"/>
              <a:t>11/26/18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2E510-56CD-4320-8C11-5B8BA897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22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A018-F3EE-494D-9F09-AC8AA8CCBEB7}" type="datetimeFigureOut">
              <a:rPr lang="en-US" smtClean="0"/>
              <a:t>11/26/18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6C2E510-56CD-4320-8C11-5B8BA897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2A018-F3EE-494D-9F09-AC8AA8CCBEB7}" type="datetimeFigureOut">
              <a:rPr lang="en-US" smtClean="0"/>
              <a:t>11/26/18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6C2E510-56CD-4320-8C11-5B8BA8976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465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GloCal </a:t>
            </a:r>
            <a:r>
              <a:rPr lang="en-IN" dirty="0"/>
              <a:t>Health Fellowship Career </a:t>
            </a:r>
            <a:r>
              <a:rPr lang="en-IN" dirty="0" smtClean="0"/>
              <a:t>Development: </a:t>
            </a:r>
            <a:br>
              <a:rPr lang="en-IN" dirty="0" smtClean="0"/>
            </a:br>
            <a:r>
              <a:rPr lang="en-IN" dirty="0" smtClean="0"/>
              <a:t>LMIC-based GH model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Kelika A. Konda, MHS, PhD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24644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2567" y="610663"/>
            <a:ext cx="8911687" cy="805761"/>
          </a:xfrm>
        </p:spPr>
        <p:txBody>
          <a:bodyPr/>
          <a:lstStyle/>
          <a:p>
            <a:r>
              <a:rPr lang="en-US" dirty="0" smtClean="0"/>
              <a:t>Career trajectory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85999728"/>
              </p:ext>
            </p:extLst>
          </p:nvPr>
        </p:nvGraphicFramePr>
        <p:xfrm>
          <a:off x="430304" y="1192306"/>
          <a:ext cx="11376211" cy="12012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63484" y="2333685"/>
            <a:ext cx="10600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 have lived in Peru since finishing the classes for my masters in 2004, though I spent 2 9-month periods in the US for classes during my PhD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Parallel to all of this there is </a:t>
            </a:r>
            <a:r>
              <a:rPr lang="en-US" sz="2400" b="1" dirty="0" smtClean="0"/>
              <a:t>teaching</a:t>
            </a:r>
            <a:r>
              <a:rPr lang="en-US" sz="2400" dirty="0" smtClean="0"/>
              <a:t> and </a:t>
            </a:r>
            <a:r>
              <a:rPr lang="en-US" sz="2400" b="1" dirty="0" smtClean="0"/>
              <a:t>mentoring</a:t>
            </a:r>
            <a:r>
              <a:rPr lang="en-US" sz="2400" dirty="0" smtClean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Coordinator of the Epidemiology series at a masters (since 2008) and now doctoral program at UPCH (since 2016)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Since 2016, I have hosted a month-long GH program for UCLA students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 have 1 </a:t>
            </a:r>
            <a:r>
              <a:rPr lang="en-US" sz="2400" dirty="0" err="1" smtClean="0"/>
              <a:t>GloCal</a:t>
            </a:r>
            <a:r>
              <a:rPr lang="en-US" sz="2400" dirty="0" smtClean="0"/>
              <a:t> student, 4 masters students &amp; 1 PhD student (this year)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Institutional participation: I have been a member of the UPCH IRB since ~2015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8522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0156" y="534463"/>
            <a:ext cx="8911687" cy="744316"/>
          </a:xfrm>
        </p:spPr>
        <p:txBody>
          <a:bodyPr>
            <a:normAutofit/>
          </a:bodyPr>
          <a:lstStyle/>
          <a:p>
            <a:r>
              <a:rPr lang="en-US" dirty="0" smtClean="0"/>
              <a:t>Funding trajectory (</a:t>
            </a:r>
            <a:r>
              <a:rPr lang="en-US" dirty="0"/>
              <a:t>2009 – </a:t>
            </a:r>
            <a:r>
              <a:rPr lang="en-US" dirty="0" smtClean="0"/>
              <a:t>now)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6398500"/>
              </p:ext>
            </p:extLst>
          </p:nvPr>
        </p:nvGraphicFramePr>
        <p:xfrm>
          <a:off x="838199" y="1242922"/>
          <a:ext cx="10515600" cy="1652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41930" y="2895602"/>
            <a:ext cx="988807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 K01 is a grant for junior investigators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Blessing (5 years of full funding)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Curse – you aren’t allowed to be on other grants and when the funding ends you have to fulfil 100% of your salary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Now post-K01, my salary is pieced together from a variety of sources: research projects/teaching/consultancies/grant writing</a:t>
            </a:r>
          </a:p>
        </p:txBody>
      </p:sp>
    </p:spTree>
    <p:extLst>
      <p:ext uri="{BB962C8B-B14F-4D97-AF65-F5344CB8AC3E}">
        <p14:creationId xmlns:p14="http://schemas.microsoft.com/office/powerpoint/2010/main" val="1019163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1" y="624110"/>
            <a:ext cx="9828212" cy="1280890"/>
          </a:xfrm>
        </p:spPr>
        <p:txBody>
          <a:bodyPr>
            <a:normAutofit/>
          </a:bodyPr>
          <a:lstStyle/>
          <a:p>
            <a:r>
              <a:rPr lang="en-US" dirty="0" smtClean="0"/>
              <a:t>Creative ways to fund research projects and salary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9226270" cy="461682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C O L </a:t>
            </a:r>
            <a:r>
              <a:rPr lang="en-US" sz="2000" dirty="0" err="1" smtClean="0"/>
              <a:t>L</a:t>
            </a:r>
            <a:r>
              <a:rPr lang="en-US" sz="2000" dirty="0" smtClean="0"/>
              <a:t> A B O R A T I O N!</a:t>
            </a:r>
          </a:p>
          <a:p>
            <a:endParaRPr lang="en-US" sz="2000" dirty="0"/>
          </a:p>
          <a:p>
            <a:r>
              <a:rPr lang="en-US" sz="2000" dirty="0" smtClean="0"/>
              <a:t>Funding from: NIH, WHO, UNAIDS, UNITAID, CFAR, Peruvian National Science Foundation, Peruvian Ministry of Health, University of Hawaii, industry, etc.</a:t>
            </a:r>
          </a:p>
          <a:p>
            <a:endParaRPr lang="en-US" sz="2000" dirty="0"/>
          </a:p>
          <a:p>
            <a:r>
              <a:rPr lang="en-US" sz="2000" dirty="0" smtClean="0"/>
              <a:t>Although I had full funding for my K01, I knew I could not afford not to collaborate with others during that time</a:t>
            </a:r>
          </a:p>
          <a:p>
            <a:endParaRPr lang="en-US" sz="2000" dirty="0"/>
          </a:p>
          <a:p>
            <a:r>
              <a:rPr lang="en-US" sz="2000" dirty="0" smtClean="0"/>
              <a:t>Though I worked without being paid on others grants during that time – those grants or the next step of those grants is now paying (part of) my salary</a:t>
            </a:r>
          </a:p>
        </p:txBody>
      </p:sp>
    </p:spTree>
    <p:extLst>
      <p:ext uri="{BB962C8B-B14F-4D97-AF65-F5344CB8AC3E}">
        <p14:creationId xmlns:p14="http://schemas.microsoft.com/office/powerpoint/2010/main" val="508567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540" y="258350"/>
            <a:ext cx="8911687" cy="1280890"/>
          </a:xfrm>
        </p:spPr>
        <p:txBody>
          <a:bodyPr/>
          <a:lstStyle/>
          <a:p>
            <a:r>
              <a:rPr lang="en-US" dirty="0" smtClean="0"/>
              <a:t>Assets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4540" y="1268730"/>
            <a:ext cx="9589770" cy="5189220"/>
          </a:xfrm>
        </p:spPr>
        <p:txBody>
          <a:bodyPr>
            <a:noAutofit/>
          </a:bodyPr>
          <a:lstStyle/>
          <a:p>
            <a:r>
              <a:rPr lang="en-US" sz="2000" dirty="0" smtClean="0"/>
              <a:t>Access </a:t>
            </a:r>
            <a:r>
              <a:rPr lang="en-US" sz="2000" dirty="0"/>
              <a:t>to LMIC study </a:t>
            </a:r>
            <a:r>
              <a:rPr lang="en-US" sz="2000" dirty="0" smtClean="0"/>
              <a:t>populations</a:t>
            </a:r>
            <a:endParaRPr lang="en-US" sz="2000" dirty="0"/>
          </a:p>
          <a:p>
            <a:pPr lvl="1"/>
            <a:r>
              <a:rPr lang="en-US" sz="1800" dirty="0" smtClean="0"/>
              <a:t>Local </a:t>
            </a:r>
            <a:r>
              <a:rPr lang="en-US" sz="1800" dirty="0"/>
              <a:t>connections </a:t>
            </a:r>
            <a:r>
              <a:rPr lang="en-US" sz="1800" dirty="0" smtClean="0"/>
              <a:t>– working with the Ministry of Health</a:t>
            </a:r>
          </a:p>
          <a:p>
            <a:pPr lvl="1"/>
            <a:r>
              <a:rPr lang="en-US" sz="1800" dirty="0" smtClean="0"/>
              <a:t>Establishing and maintaining relationships with potential collaborators </a:t>
            </a:r>
            <a:r>
              <a:rPr lang="en-US" sz="1800" dirty="0"/>
              <a:t> </a:t>
            </a:r>
          </a:p>
          <a:p>
            <a:endParaRPr lang="en-US" sz="2000" dirty="0" smtClean="0"/>
          </a:p>
          <a:p>
            <a:r>
              <a:rPr lang="en-US" sz="2000" dirty="0" smtClean="0"/>
              <a:t>Epi</a:t>
            </a:r>
            <a:r>
              <a:rPr lang="en-US" sz="2000" dirty="0"/>
              <a:t>/ </a:t>
            </a:r>
            <a:r>
              <a:rPr lang="en-US" sz="2000" dirty="0" smtClean="0"/>
              <a:t>stats skills</a:t>
            </a:r>
          </a:p>
          <a:p>
            <a:pPr lvl="1"/>
            <a:r>
              <a:rPr lang="en-US" sz="1800" dirty="0" smtClean="0"/>
              <a:t>If you look at my publications, I am primarily 2</a:t>
            </a:r>
            <a:r>
              <a:rPr lang="en-US" sz="1800" baseline="30000" dirty="0" smtClean="0"/>
              <a:t>nd</a:t>
            </a:r>
            <a:r>
              <a:rPr lang="en-US" sz="1800" dirty="0" smtClean="0"/>
              <a:t> author (analysis)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Language/cultura</a:t>
            </a:r>
            <a:r>
              <a:rPr lang="en-US" sz="2000" dirty="0"/>
              <a:t>l</a:t>
            </a:r>
            <a:r>
              <a:rPr lang="en-US" sz="2000" dirty="0" smtClean="0"/>
              <a:t> skills</a:t>
            </a:r>
          </a:p>
          <a:p>
            <a:pPr lvl="1"/>
            <a:r>
              <a:rPr lang="en-US" sz="1800" dirty="0" smtClean="0"/>
              <a:t>I am entirely fluent in Spanish</a:t>
            </a:r>
          </a:p>
          <a:p>
            <a:pPr lvl="1"/>
            <a:endParaRPr lang="en-US" sz="1800" dirty="0"/>
          </a:p>
          <a:p>
            <a:r>
              <a:rPr lang="en-US" sz="2000" dirty="0" smtClean="0"/>
              <a:t>Teaching and mentoring</a:t>
            </a:r>
            <a:endParaRPr lang="en-US" sz="2000" dirty="0"/>
          </a:p>
          <a:p>
            <a:pPr lvl="1"/>
            <a:r>
              <a:rPr lang="en-US" sz="1800" dirty="0" smtClean="0"/>
              <a:t>Former students are now collaborators </a:t>
            </a:r>
          </a:p>
          <a:p>
            <a:pPr lvl="1"/>
            <a:r>
              <a:rPr lang="en-US" sz="1800" dirty="0" smtClean="0"/>
              <a:t>Research is a small world – keep that in mind as you wade through </a:t>
            </a:r>
            <a:r>
              <a:rPr lang="en-US" sz="1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94423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3349" y="624110"/>
            <a:ext cx="8911687" cy="747490"/>
          </a:xfrm>
        </p:spPr>
        <p:txBody>
          <a:bodyPr/>
          <a:lstStyle/>
          <a:p>
            <a:r>
              <a:rPr lang="en-US" dirty="0" smtClean="0"/>
              <a:t>Where does family fit 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3353" y="1371600"/>
            <a:ext cx="8915400" cy="5226424"/>
          </a:xfrm>
        </p:spPr>
        <p:txBody>
          <a:bodyPr>
            <a:normAutofit/>
          </a:bodyPr>
          <a:lstStyle/>
          <a:p>
            <a:r>
              <a:rPr lang="en-US" dirty="0" smtClean="0"/>
              <a:t>So – how do you fit in all of this + two kids, a dog that’s been with me since Peace Corps, and a husband?</a:t>
            </a:r>
          </a:p>
          <a:p>
            <a:pPr lvl="1"/>
            <a:r>
              <a:rPr lang="en-US" dirty="0" smtClean="0"/>
              <a:t>My first child was born in the final year of my PhD</a:t>
            </a:r>
          </a:p>
          <a:p>
            <a:pPr lvl="1"/>
            <a:r>
              <a:rPr lang="en-US" dirty="0" smtClean="0"/>
              <a:t>My second child was born during my time on the T32 </a:t>
            </a:r>
          </a:p>
          <a:p>
            <a:endParaRPr lang="en-US" dirty="0"/>
          </a:p>
          <a:p>
            <a:r>
              <a:rPr lang="en-US" dirty="0" smtClean="0"/>
              <a:t>Honestly, I have no idea how one would do it in the US.</a:t>
            </a:r>
          </a:p>
          <a:p>
            <a:endParaRPr lang="en-US" dirty="0"/>
          </a:p>
          <a:p>
            <a:r>
              <a:rPr lang="en-US" dirty="0" smtClean="0"/>
              <a:t>Here, I have help. </a:t>
            </a:r>
          </a:p>
          <a:p>
            <a:pPr lvl="1"/>
            <a:r>
              <a:rPr lang="en-US" dirty="0" smtClean="0"/>
              <a:t>I can afford a full time nanny and a part time housekeeper/cook (this is the norm for the middle-class in Peru)</a:t>
            </a:r>
          </a:p>
          <a:p>
            <a:pPr lvl="1"/>
            <a:r>
              <a:rPr lang="en-US" dirty="0" smtClean="0"/>
              <a:t>When my husband and I are both traveling – my mom comes to stay with the kids </a:t>
            </a:r>
          </a:p>
          <a:p>
            <a:pPr lvl="1"/>
            <a:r>
              <a:rPr lang="en-US" dirty="0" smtClean="0"/>
              <a:t>Is it humbling to admit the level of privilege that allows me to do this? Absolutely.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103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1235" y="580278"/>
            <a:ext cx="10515600" cy="701675"/>
          </a:xfrm>
        </p:spPr>
        <p:txBody>
          <a:bodyPr>
            <a:normAutofit/>
          </a:bodyPr>
          <a:lstStyle/>
          <a:p>
            <a:r>
              <a:rPr lang="en-US" dirty="0" smtClean="0"/>
              <a:t>How to contend with the inequities within GH?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4023" y="1461248"/>
            <a:ext cx="10842812" cy="511884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F&amp;A</a:t>
            </a:r>
          </a:p>
          <a:p>
            <a:pPr lvl="1"/>
            <a:r>
              <a:rPr lang="en-US" dirty="0" smtClean="0"/>
              <a:t>For those of you at US institutions, your </a:t>
            </a:r>
            <a:r>
              <a:rPr lang="en-US" b="1" dirty="0" smtClean="0"/>
              <a:t>F&amp;A is often 50%+ </a:t>
            </a:r>
          </a:p>
          <a:p>
            <a:pPr lvl="1"/>
            <a:r>
              <a:rPr lang="en-US" dirty="0" smtClean="0"/>
              <a:t>It is capped at </a:t>
            </a:r>
            <a:r>
              <a:rPr lang="en-US" b="1" dirty="0" smtClean="0"/>
              <a:t>8% for international institutions</a:t>
            </a:r>
            <a:r>
              <a:rPr lang="en-US" dirty="0" smtClean="0"/>
              <a:t>, though this will not cover the actual costs</a:t>
            </a:r>
          </a:p>
          <a:p>
            <a:pPr lvl="1"/>
            <a:r>
              <a:rPr lang="en-US" dirty="0" smtClean="0"/>
              <a:t>Think about US institutions &amp; their IRBs/Library access!/admin staff and support for grants management/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Training opportunities – Fogarty is one of the only parts of the NIH that provides training for international fellows.  </a:t>
            </a:r>
          </a:p>
          <a:p>
            <a:pPr lvl="1"/>
            <a:r>
              <a:rPr lang="en-US" dirty="0" smtClean="0"/>
              <a:t>The K01 I had was only for US citizens. </a:t>
            </a:r>
          </a:p>
          <a:p>
            <a:pPr lvl="1"/>
            <a:r>
              <a:rPr lang="en-US" dirty="0" smtClean="0"/>
              <a:t>There are K01s for international fellows within Fogarty (1 in the past 5 years has gone to someone from Latin America)</a:t>
            </a:r>
          </a:p>
          <a:p>
            <a:endParaRPr lang="en-US" dirty="0"/>
          </a:p>
          <a:p>
            <a:r>
              <a:rPr lang="en-US" dirty="0" smtClean="0"/>
              <a:t>Salary…</a:t>
            </a:r>
          </a:p>
          <a:p>
            <a:endParaRPr lang="en-US" dirty="0"/>
          </a:p>
          <a:p>
            <a:r>
              <a:rPr lang="en-US" dirty="0" smtClean="0"/>
              <a:t>A lot of GH falls short of true collaboration</a:t>
            </a:r>
          </a:p>
          <a:p>
            <a:pPr lvl="1"/>
            <a:r>
              <a:rPr lang="en-US" dirty="0" smtClean="0"/>
              <a:t>First authors are very often not from LMICs</a:t>
            </a:r>
          </a:p>
          <a:p>
            <a:pPr lvl="1"/>
            <a:r>
              <a:rPr lang="en-US" dirty="0" smtClean="0"/>
              <a:t>Many initial opportunities for students to experience GH occur when they cannot provide actual support to the international site, great for sparking interest, but a drain on the hosts</a:t>
            </a:r>
          </a:p>
          <a:p>
            <a:pPr lvl="1"/>
            <a:r>
              <a:rPr lang="en-US" dirty="0" smtClean="0"/>
              <a:t>Too often non-LMIC researchers take credit for international accomplishments</a:t>
            </a:r>
          </a:p>
        </p:txBody>
      </p:sp>
    </p:spTree>
    <p:extLst>
      <p:ext uri="{BB962C8B-B14F-4D97-AF65-F5344CB8AC3E}">
        <p14:creationId xmlns:p14="http://schemas.microsoft.com/office/powerpoint/2010/main" val="77633587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375</TotalTime>
  <Words>744</Words>
  <Application>Microsoft Macintosh PowerPoint</Application>
  <PresentationFormat>Custom</PresentationFormat>
  <Paragraphs>77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Wisp</vt:lpstr>
      <vt:lpstr>GloCal Health Fellowship Career Development:  LMIC-based GH model</vt:lpstr>
      <vt:lpstr>Career trajectory</vt:lpstr>
      <vt:lpstr>Funding trajectory (2009 – now)</vt:lpstr>
      <vt:lpstr>Creative ways to fund research projects and salary</vt:lpstr>
      <vt:lpstr>Assets </vt:lpstr>
      <vt:lpstr>Where does family fit in?</vt:lpstr>
      <vt:lpstr>How to contend with the inequities within GH?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GloCal Health Fellowship Career Development:  LMIC-based GH model</dc:title>
  <dc:creator>Kelika Konda</dc:creator>
  <cp:lastModifiedBy>Pal Shah</cp:lastModifiedBy>
  <cp:revision>17</cp:revision>
  <dcterms:created xsi:type="dcterms:W3CDTF">2018-11-19T13:45:12Z</dcterms:created>
  <dcterms:modified xsi:type="dcterms:W3CDTF">2018-11-26T23:30:37Z</dcterms:modified>
</cp:coreProperties>
</file>