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  <p:sldId id="256" r:id="rId3"/>
    <p:sldId id="259" r:id="rId4"/>
    <p:sldId id="260" r:id="rId5"/>
    <p:sldId id="265" r:id="rId6"/>
    <p:sldId id="261" r:id="rId7"/>
    <p:sldId id="262" r:id="rId8"/>
    <p:sldId id="263" r:id="rId9"/>
    <p:sldId id="271" r:id="rId10"/>
    <p:sldId id="264" r:id="rId11"/>
    <p:sldId id="266" r:id="rId12"/>
    <p:sldId id="268" r:id="rId13"/>
    <p:sldId id="269" r:id="rId14"/>
    <p:sldId id="270" r:id="rId15"/>
    <p:sldId id="27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2585" autoAdjust="0"/>
  </p:normalViewPr>
  <p:slideViewPr>
    <p:cSldViewPr snapToGrid="0">
      <p:cViewPr varScale="1">
        <p:scale>
          <a:sx n="118" d="100"/>
          <a:sy n="118" d="100"/>
        </p:scale>
        <p:origin x="744" y="200"/>
      </p:cViewPr>
      <p:guideLst/>
    </p:cSldViewPr>
  </p:slideViewPr>
  <p:outlineViewPr>
    <p:cViewPr>
      <p:scale>
        <a:sx n="33" d="100"/>
        <a:sy n="33" d="100"/>
      </p:scale>
      <p:origin x="0" y="-1322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97F8794C-6667-4EF1-9B50-197ADD017127}" type="datetimeFigureOut">
              <a:rPr lang="en-US" smtClean="0"/>
              <a:t>12/16/20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9C7E1FDD-D427-4630-8FB1-CD35300BB50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915856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8794C-6667-4EF1-9B50-197ADD017127}" type="datetimeFigureOut">
              <a:rPr lang="en-US" smtClean="0"/>
              <a:t>12/16/20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E1FDD-D427-4630-8FB1-CD35300BB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591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8794C-6667-4EF1-9B50-197ADD017127}" type="datetimeFigureOut">
              <a:rPr lang="en-US" smtClean="0"/>
              <a:t>12/16/20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E1FDD-D427-4630-8FB1-CD35300BB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889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8794C-6667-4EF1-9B50-197ADD017127}" type="datetimeFigureOut">
              <a:rPr lang="en-US" smtClean="0"/>
              <a:t>12/16/20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E1FDD-D427-4630-8FB1-CD35300BB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081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8794C-6667-4EF1-9B50-197ADD017127}" type="datetimeFigureOut">
              <a:rPr lang="en-US" smtClean="0"/>
              <a:t>12/16/20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E1FDD-D427-4630-8FB1-CD35300BB50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60792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8794C-6667-4EF1-9B50-197ADD017127}" type="datetimeFigureOut">
              <a:rPr lang="en-US" smtClean="0"/>
              <a:t>12/16/20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E1FDD-D427-4630-8FB1-CD35300BB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419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8794C-6667-4EF1-9B50-197ADD017127}" type="datetimeFigureOut">
              <a:rPr lang="en-US" smtClean="0"/>
              <a:t>12/16/20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E1FDD-D427-4630-8FB1-CD35300BB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957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8794C-6667-4EF1-9B50-197ADD017127}" type="datetimeFigureOut">
              <a:rPr lang="en-US" smtClean="0"/>
              <a:t>12/16/20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E1FDD-D427-4630-8FB1-CD35300BB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326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8794C-6667-4EF1-9B50-197ADD017127}" type="datetimeFigureOut">
              <a:rPr lang="en-US" smtClean="0"/>
              <a:t>12/16/20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E1FDD-D427-4630-8FB1-CD35300BB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496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8794C-6667-4EF1-9B50-197ADD017127}" type="datetimeFigureOut">
              <a:rPr lang="en-US" smtClean="0"/>
              <a:t>12/16/20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E1FDD-D427-4630-8FB1-CD35300BB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15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8794C-6667-4EF1-9B50-197ADD017127}" type="datetimeFigureOut">
              <a:rPr lang="en-US" smtClean="0"/>
              <a:t>12/16/20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E1FDD-D427-4630-8FB1-CD35300BB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99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97F8794C-6667-4EF1-9B50-197ADD017127}" type="datetimeFigureOut">
              <a:rPr lang="en-US" smtClean="0"/>
              <a:t>12/16/20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C7E1FDD-D427-4630-8FB1-CD35300BB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454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kelikakonda@gmail.com" TargetMode="External"/><Relationship Id="rId2" Type="http://schemas.openxmlformats.org/officeDocument/2006/relationships/hyperlink" Target="mailto:kkonda@mednet.ucla.edu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kelika.konda@upch.pe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eacecorps.gov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researchtraining.nih.gov/programs/fellowships/f31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rp.nih.gov/" TargetMode="External"/><Relationship Id="rId2" Type="http://schemas.openxmlformats.org/officeDocument/2006/relationships/hyperlink" Target="https://researchtraining.nih.gov/programs/training-grants/t32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researchtraining.nih.gov/programs/career-development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noProof="0" dirty="0"/>
              <a:t>GH Career Trajectory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Kelika A. Konda, PhD, MHS</a:t>
            </a:r>
          </a:p>
          <a:p>
            <a:r>
              <a:rPr lang="en-US" dirty="0"/>
              <a:t>Associate Professor, UCLA</a:t>
            </a:r>
          </a:p>
          <a:p>
            <a:r>
              <a:rPr lang="en-US" dirty="0"/>
              <a:t>Associate Researcher, UPCH</a:t>
            </a:r>
          </a:p>
        </p:txBody>
      </p:sp>
    </p:spTree>
    <p:extLst>
      <p:ext uri="{BB962C8B-B14F-4D97-AF65-F5344CB8AC3E}">
        <p14:creationId xmlns:p14="http://schemas.microsoft.com/office/powerpoint/2010/main" val="17495953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Other consultancies:</a:t>
            </a:r>
            <a:br>
              <a:rPr lang="en-US" noProof="0" dirty="0"/>
            </a:br>
            <a:r>
              <a:rPr lang="en-US" noProof="0" dirty="0"/>
              <a:t>deciding when to say no…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Other opportunities arise and you have to decide when to say yes and when to say no </a:t>
            </a:r>
          </a:p>
          <a:p>
            <a:pPr lvl="1"/>
            <a:r>
              <a:rPr lang="en-US" noProof="0" dirty="0"/>
              <a:t>Time and money are part of the equation</a:t>
            </a:r>
          </a:p>
          <a:p>
            <a:pPr lvl="1"/>
            <a:endParaRPr lang="en-US" noProof="0" dirty="0"/>
          </a:p>
          <a:p>
            <a:pPr lvl="1"/>
            <a:r>
              <a:rPr lang="en-US" noProof="0" dirty="0"/>
              <a:t>But also: exposure, new working groups, new research areas, experiences or research questions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881364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Career trajectory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Academic with a twist </a:t>
            </a:r>
          </a:p>
          <a:p>
            <a:endParaRPr lang="en-US" dirty="0"/>
          </a:p>
          <a:p>
            <a:r>
              <a:rPr lang="en-US" dirty="0"/>
              <a:t>I have an appointment at UCLA as an associate professor &amp; am an associated investigator at UPCH</a:t>
            </a:r>
          </a:p>
          <a:p>
            <a:endParaRPr lang="en-US" dirty="0"/>
          </a:p>
          <a:p>
            <a:r>
              <a:rPr lang="en-US" dirty="0"/>
              <a:t>Few US </a:t>
            </a:r>
            <a:r>
              <a:rPr lang="en-US" dirty="0" err="1"/>
              <a:t>investigatores</a:t>
            </a:r>
            <a:r>
              <a:rPr lang="en-US" dirty="0"/>
              <a:t> live outside of the US, most people who work in GH continue to live in the US</a:t>
            </a:r>
          </a:p>
          <a:p>
            <a:endParaRPr lang="en-US" dirty="0"/>
          </a:p>
          <a:p>
            <a:r>
              <a:rPr lang="en-US" dirty="0"/>
              <a:t>There are downsides – I will never have tenure</a:t>
            </a:r>
          </a:p>
        </p:txBody>
      </p:sp>
    </p:spTree>
    <p:extLst>
      <p:ext uri="{BB962C8B-B14F-4D97-AF65-F5344CB8AC3E}">
        <p14:creationId xmlns:p14="http://schemas.microsoft.com/office/powerpoint/2010/main" val="22086688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Creative ways to fund research projects and salary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When someone writes to you out of the blue for a collaboration, pay attention, it could work really well </a:t>
            </a:r>
          </a:p>
          <a:p>
            <a:endParaRPr lang="en-US" dirty="0"/>
          </a:p>
          <a:p>
            <a:r>
              <a:rPr lang="en-US" dirty="0"/>
              <a:t>Don’t scoff at small money – the tiny $5-10k seed grants can really help! </a:t>
            </a:r>
          </a:p>
          <a:p>
            <a:endParaRPr lang="en-US" dirty="0"/>
          </a:p>
          <a:p>
            <a:r>
              <a:rPr lang="en-US" dirty="0"/>
              <a:t>Being funded 100% by the NIH is tough – not just scientifically, but also the funding cycles of soft money</a:t>
            </a:r>
          </a:p>
          <a:p>
            <a:pPr lvl="1"/>
            <a:r>
              <a:rPr lang="en-US" dirty="0"/>
              <a:t>To supplement: Clinicians = clinic time / Academics = class time </a:t>
            </a:r>
          </a:p>
          <a:p>
            <a:pPr lvl="1"/>
            <a:r>
              <a:rPr lang="en-US" dirty="0"/>
              <a:t>Having parts of your salary linked to hard money, is helpful</a:t>
            </a:r>
          </a:p>
        </p:txBody>
      </p:sp>
    </p:spTree>
    <p:extLst>
      <p:ext uri="{BB962C8B-B14F-4D97-AF65-F5344CB8AC3E}">
        <p14:creationId xmlns:p14="http://schemas.microsoft.com/office/powerpoint/2010/main" val="17284059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GH course for undergrads at UCLA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069251" cy="4351338"/>
          </a:xfrm>
        </p:spPr>
        <p:txBody>
          <a:bodyPr>
            <a:normAutofit/>
          </a:bodyPr>
          <a:lstStyle/>
          <a:p>
            <a:r>
              <a:rPr lang="en-US" dirty="0"/>
              <a:t>I’m a PhD at the medical school, so teaching is not an option</a:t>
            </a:r>
          </a:p>
          <a:p>
            <a:endParaRPr lang="en-US" dirty="0"/>
          </a:p>
          <a:p>
            <a:r>
              <a:rPr lang="en-US" dirty="0"/>
              <a:t>However, I worked to establish a month long summer course in GH for undergraduate students</a:t>
            </a:r>
          </a:p>
          <a:p>
            <a:endParaRPr lang="en-US" dirty="0"/>
          </a:p>
          <a:p>
            <a:r>
              <a:rPr lang="en-US" dirty="0"/>
              <a:t>2 courses: intro to GH &amp; Diversities and Disparities in Peru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7451" y="1690688"/>
            <a:ext cx="5743575" cy="361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669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thoughts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To the best of your ability, find colleagues you like and stick with them </a:t>
            </a:r>
          </a:p>
          <a:p>
            <a:endParaRPr lang="en-US" dirty="0"/>
          </a:p>
          <a:p>
            <a:r>
              <a:rPr lang="en-US" dirty="0"/>
              <a:t>Research is all encompassing, if you don’t like your work environment, the level of commitment needed to succeed will be hard to muster</a:t>
            </a:r>
          </a:p>
          <a:p>
            <a:endParaRPr lang="en-US" dirty="0"/>
          </a:p>
          <a:p>
            <a:r>
              <a:rPr lang="en-US" dirty="0"/>
              <a:t>Figure out what work/life balance works for you and what that means for your resources – you do not have to work 24/7</a:t>
            </a:r>
          </a:p>
          <a:p>
            <a:endParaRPr lang="en-US" dirty="0"/>
          </a:p>
          <a:p>
            <a:r>
              <a:rPr lang="en-US" dirty="0"/>
              <a:t>Your students and mentees often turn up in important positions later on – treat them well, they are an asset not a liability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5843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419" dirty="0" err="1"/>
              <a:t>Thank</a:t>
            </a:r>
            <a:r>
              <a:rPr lang="es-419" dirty="0"/>
              <a:t> </a:t>
            </a:r>
            <a:r>
              <a:rPr lang="es-419" dirty="0" err="1"/>
              <a:t>you</a:t>
            </a:r>
            <a:r>
              <a:rPr lang="es-419" dirty="0"/>
              <a:t>!</a:t>
            </a:r>
            <a:br>
              <a:rPr lang="es-419" dirty="0"/>
            </a:br>
            <a:r>
              <a:rPr lang="es-419" dirty="0"/>
              <a:t>Gracias!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698621" y="1554965"/>
            <a:ext cx="6318354" cy="3556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5240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C0E6420-D573-43CB-86F5-6061083B199A}"/>
              </a:ext>
            </a:extLst>
          </p:cNvPr>
          <p:cNvSpPr/>
          <p:nvPr/>
        </p:nvSpPr>
        <p:spPr>
          <a:xfrm>
            <a:off x="934065" y="1274564"/>
            <a:ext cx="10117393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0" i="1" u="none" strike="noStrike" baseline="0" dirty="0">
                <a:latin typeface="Arial" panose="020B0604020202020204" pitchFamily="34" charset="0"/>
              </a:rPr>
              <a:t>Disclosures</a:t>
            </a:r>
          </a:p>
          <a:p>
            <a:endParaRPr lang="en-US" dirty="0">
              <a:latin typeface="ArialMT"/>
            </a:endParaRPr>
          </a:p>
          <a:p>
            <a:r>
              <a:rPr lang="en-US" dirty="0">
                <a:latin typeface="ArialMT"/>
              </a:rPr>
              <a:t>• </a:t>
            </a:r>
            <a:r>
              <a:rPr lang="en-US" dirty="0">
                <a:latin typeface="Arial" panose="020B0604020202020204" pitchFamily="34" charset="0"/>
              </a:rPr>
              <a:t>Dr. Konda is a faculty member of the University of California, Los Angeles</a:t>
            </a:r>
          </a:p>
          <a:p>
            <a:r>
              <a:rPr lang="en-US" dirty="0">
                <a:latin typeface="ArialMT"/>
              </a:rPr>
              <a:t>• </a:t>
            </a:r>
            <a:r>
              <a:rPr lang="en-US" dirty="0">
                <a:latin typeface="Arial" panose="020B0604020202020204" pitchFamily="34" charset="0"/>
              </a:rPr>
              <a:t>Dr. Konda is a Associate Researcher at Universidad Peruana Cayetano Heredia</a:t>
            </a:r>
          </a:p>
          <a:p>
            <a:endParaRPr lang="en-US" dirty="0">
              <a:latin typeface="ArialMT"/>
            </a:endParaRPr>
          </a:p>
          <a:p>
            <a:r>
              <a:rPr lang="en-US" dirty="0">
                <a:latin typeface="ArialMT"/>
              </a:rPr>
              <a:t>• </a:t>
            </a:r>
            <a:r>
              <a:rPr lang="en-US" dirty="0">
                <a:latin typeface="Arial" panose="020B0604020202020204" pitchFamily="34" charset="0"/>
              </a:rPr>
              <a:t>In the past 12 months, Dr. Konda has received:</a:t>
            </a:r>
          </a:p>
          <a:p>
            <a:r>
              <a:rPr lang="en-US" dirty="0">
                <a:latin typeface="ArialMT"/>
              </a:rPr>
              <a:t>– Salary </a:t>
            </a:r>
            <a:r>
              <a:rPr lang="en-US" dirty="0">
                <a:latin typeface="Arial" panose="020B0604020202020204" pitchFamily="34" charset="0"/>
              </a:rPr>
              <a:t>from Universidad Peruana Cayetano Heredia and University of California, Los Angeles</a:t>
            </a:r>
          </a:p>
          <a:p>
            <a:endParaRPr lang="en-US" sz="2800" b="0" i="0" u="none" strike="noStrike" baseline="0" dirty="0">
              <a:latin typeface="Arial" panose="020B0604020202020204" pitchFamily="34" charset="0"/>
            </a:endParaRPr>
          </a:p>
          <a:p>
            <a:r>
              <a:rPr lang="en-US" sz="2800" b="0" i="0" u="none" strike="noStrike" baseline="0" dirty="0">
                <a:latin typeface="Arial" panose="020B0604020202020204" pitchFamily="34" charset="0"/>
                <a:hlinkClick r:id="rId2"/>
              </a:rPr>
              <a:t>kkonda@mednet.ucla.edu</a:t>
            </a:r>
            <a:endParaRPr lang="en-US" sz="2800" b="0" i="0" u="none" strike="noStrike" baseline="0" dirty="0">
              <a:latin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hlinkClick r:id="rId3"/>
              </a:rPr>
              <a:t>kelikakonda@gmail.com</a:t>
            </a:r>
            <a:endParaRPr lang="en-US" sz="2800" dirty="0">
              <a:latin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hlinkClick r:id="rId4"/>
              </a:rPr>
              <a:t>kelika.konda@upch.pe</a:t>
            </a:r>
            <a:r>
              <a:rPr lang="en-US" sz="2800" dirty="0">
                <a:latin typeface="Arial" panose="020B0604020202020204" pitchFamily="34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0088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Pre-grad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BA in major environmental health and minor political science </a:t>
            </a:r>
          </a:p>
          <a:p>
            <a:pPr lvl="1"/>
            <a:r>
              <a:rPr lang="en-US" noProof="0" dirty="0"/>
              <a:t>In Peru your career is generally defined by your undergraduate major, people are always astounded that I didn’t study medicine</a:t>
            </a:r>
          </a:p>
          <a:p>
            <a:pPr lvl="1"/>
            <a:endParaRPr lang="en-US" noProof="0" dirty="0"/>
          </a:p>
          <a:p>
            <a:r>
              <a:rPr lang="en-US" noProof="0" dirty="0"/>
              <a:t>I studied Spanish from middle school onwards, but really became fluent as a Peace corps volunteer in the Dominican Republic </a:t>
            </a:r>
          </a:p>
          <a:p>
            <a:pPr lvl="1"/>
            <a:r>
              <a:rPr lang="en-US" dirty="0"/>
              <a:t>Fluency helps, the more languages the better…</a:t>
            </a:r>
          </a:p>
          <a:p>
            <a:pPr lvl="1"/>
            <a:r>
              <a:rPr lang="en-US" dirty="0">
                <a:hlinkClick r:id="rId2"/>
              </a:rPr>
              <a:t>https://www.peacecorps.gov/</a:t>
            </a:r>
            <a:r>
              <a:rPr lang="en-US" dirty="0"/>
              <a:t> (you can do peace corps at any age) 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1889636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MHS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noProof="0" dirty="0"/>
              <a:t>After Peace Corps I went to Hopkins for my masters in Social and Behavioral Interventions in International Health </a:t>
            </a:r>
          </a:p>
          <a:p>
            <a:endParaRPr lang="en-US" noProof="0" dirty="0"/>
          </a:p>
          <a:p>
            <a:r>
              <a:rPr lang="en-US" noProof="0" dirty="0"/>
              <a:t>Then did my thesis research in Peru – with the same research group I work with today</a:t>
            </a:r>
          </a:p>
          <a:p>
            <a:pPr lvl="1"/>
            <a:r>
              <a:rPr lang="en-US" noProof="0" dirty="0"/>
              <a:t>This is rare, most masters students don’t stick with the same research group for the next 15 years</a:t>
            </a:r>
          </a:p>
          <a:p>
            <a:pPr lvl="1"/>
            <a:r>
              <a:rPr lang="en-US" dirty="0"/>
              <a:t>I was lucky to find a study that had funding for a research assistant at UCLA where I could work in Peru </a:t>
            </a:r>
            <a:endParaRPr lang="en-US" noProof="0" dirty="0"/>
          </a:p>
          <a:p>
            <a:pPr lvl="1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405349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PhD funding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After working for 2 years as a research assistant, I went back to Hopkins for my PhD, now in ID EPI</a:t>
            </a:r>
          </a:p>
          <a:p>
            <a:pPr lvl="1"/>
            <a:r>
              <a:rPr lang="en-US" dirty="0"/>
              <a:t>I applied for and received an F31 to fund my PhD dissertation </a:t>
            </a:r>
            <a:r>
              <a:rPr lang="en-US" dirty="0">
                <a:hlinkClick r:id="rId2"/>
              </a:rPr>
              <a:t>https://researchtraining.nih.gov/programs/fellowships/f31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Stipend &amp; educational funding, not much, but a good first foray into the world of NIH grants</a:t>
            </a:r>
          </a:p>
          <a:p>
            <a:endParaRPr lang="en-US" dirty="0"/>
          </a:p>
          <a:p>
            <a:r>
              <a:rPr lang="en-US" dirty="0"/>
              <a:t>All of you, pre- or post-doc already have the experience of receiving an NIH-funded grant, which will help you going forward</a:t>
            </a:r>
          </a:p>
          <a:p>
            <a:pPr lvl="1"/>
            <a:r>
              <a:rPr lang="en-US" dirty="0"/>
              <a:t>The NIH likes to see researchers who have gone through their system, they recognize the steps and </a:t>
            </a:r>
            <a:r>
              <a:rPr lang="en-US" i="1" dirty="0"/>
              <a:t>sometimes </a:t>
            </a:r>
            <a:r>
              <a:rPr lang="en-US" dirty="0"/>
              <a:t>reward those who follow them</a:t>
            </a:r>
          </a:p>
        </p:txBody>
      </p:sp>
    </p:spTree>
    <p:extLst>
      <p:ext uri="{BB962C8B-B14F-4D97-AF65-F5344CB8AC3E}">
        <p14:creationId xmlns:p14="http://schemas.microsoft.com/office/powerpoint/2010/main" val="23878466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Post-Doc in Global Health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noProof="0" dirty="0"/>
              <a:t>I was funded by a T32 grant for a 3-year post-doc </a:t>
            </a:r>
          </a:p>
          <a:p>
            <a:pPr marL="0" indent="0">
              <a:buNone/>
            </a:pPr>
            <a:r>
              <a:rPr lang="en-US" noProof="0" dirty="0">
                <a:hlinkClick r:id="rId2"/>
              </a:rPr>
              <a:t>https://researchtraining.nih.gov/programs/training-grants/t32</a:t>
            </a:r>
            <a:r>
              <a:rPr lang="en-US" noProof="0" dirty="0"/>
              <a:t> </a:t>
            </a:r>
          </a:p>
          <a:p>
            <a:endParaRPr lang="en-US" noProof="0" dirty="0"/>
          </a:p>
          <a:p>
            <a:r>
              <a:rPr lang="en-US" noProof="0" dirty="0"/>
              <a:t>During the post-doc I was able to work with multiple researchers on a variety of projects that led to funding that I continue to receive</a:t>
            </a:r>
          </a:p>
          <a:p>
            <a:pPr lvl="1"/>
            <a:r>
              <a:rPr lang="en-US" noProof="0" dirty="0"/>
              <a:t>An R34 Project that is now an R01</a:t>
            </a:r>
          </a:p>
          <a:p>
            <a:pPr lvl="1"/>
            <a:r>
              <a:rPr lang="en-US" noProof="0" dirty="0"/>
              <a:t>An R01 that led to 2 additional R01s </a:t>
            </a:r>
          </a:p>
          <a:p>
            <a:pPr lvl="1"/>
            <a:r>
              <a:rPr lang="en-US" noProof="0" dirty="0"/>
              <a:t>I was also able to apply for a K01 award, which helped me to get a faculty appointment at UCLA</a:t>
            </a:r>
          </a:p>
          <a:p>
            <a:endParaRPr lang="en-US" noProof="0" dirty="0"/>
          </a:p>
          <a:p>
            <a:r>
              <a:rPr lang="en-US" noProof="0" dirty="0"/>
              <a:t>And I applied and received NIH student loan forgiveness – very helpful!</a:t>
            </a:r>
          </a:p>
          <a:p>
            <a:pPr marL="0" indent="0">
              <a:buNone/>
            </a:pPr>
            <a:r>
              <a:rPr lang="en-US" noProof="0" dirty="0">
                <a:hlinkClick r:id="rId3"/>
              </a:rPr>
              <a:t>https://www.lrp.nih.gov/</a:t>
            </a:r>
            <a:r>
              <a:rPr lang="en-US" noProof="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26547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err="1"/>
              <a:t>GloCal</a:t>
            </a:r>
            <a:r>
              <a:rPr lang="en-US" noProof="0" dirty="0"/>
              <a:t> &amp; my K01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noProof="0" dirty="0"/>
              <a:t>I did </a:t>
            </a:r>
            <a:r>
              <a:rPr lang="en-US" noProof="0" dirty="0" err="1"/>
              <a:t>GloCal</a:t>
            </a:r>
            <a:r>
              <a:rPr lang="en-US" noProof="0" dirty="0"/>
              <a:t> in 2013, the same year as the first year of my K01</a:t>
            </a:r>
          </a:p>
          <a:p>
            <a:endParaRPr lang="en-US" noProof="0" dirty="0"/>
          </a:p>
          <a:p>
            <a:r>
              <a:rPr lang="en-US" noProof="0" dirty="0"/>
              <a:t>Both funded me to study gay couples in Peru –slightly different research questions, but the work was complementary </a:t>
            </a:r>
          </a:p>
          <a:p>
            <a:endParaRPr lang="en-US" noProof="0" dirty="0"/>
          </a:p>
          <a:p>
            <a:r>
              <a:rPr lang="en-US" noProof="0" dirty="0"/>
              <a:t>Both provide mentorship and also focused research time, particularly the K01 which gives you a 5 year breather to focus and work</a:t>
            </a:r>
          </a:p>
          <a:p>
            <a:pPr lvl="1"/>
            <a:r>
              <a:rPr lang="en-US" noProof="0" dirty="0">
                <a:hlinkClick r:id="rId2"/>
              </a:rPr>
              <a:t>https://researchtraining.nih.gov/programs/career-development</a:t>
            </a:r>
            <a:r>
              <a:rPr lang="en-US" noProof="0" dirty="0"/>
              <a:t> </a:t>
            </a:r>
          </a:p>
          <a:p>
            <a:pPr lvl="1"/>
            <a:r>
              <a:rPr lang="en-US" noProof="0" dirty="0"/>
              <a:t>There are multiple types of K awards</a:t>
            </a:r>
          </a:p>
        </p:txBody>
      </p:sp>
    </p:spTree>
    <p:extLst>
      <p:ext uri="{BB962C8B-B14F-4D97-AF65-F5344CB8AC3E}">
        <p14:creationId xmlns:p14="http://schemas.microsoft.com/office/powerpoint/2010/main" val="31483941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NIH Grants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Part of my exposure from my time as a research assistant onwards was participating in NIH grant writing </a:t>
            </a:r>
          </a:p>
          <a:p>
            <a:endParaRPr lang="en-US" noProof="0" dirty="0"/>
          </a:p>
          <a:p>
            <a:r>
              <a:rPr lang="en-US" noProof="0" dirty="0"/>
              <a:t>Starting out just helping with literature reviews, references, and the supporting documents (Budget justification, equipment, facilities and resources, etc etc)</a:t>
            </a:r>
          </a:p>
          <a:p>
            <a:endParaRPr lang="en-US" noProof="0" dirty="0"/>
          </a:p>
          <a:p>
            <a:r>
              <a:rPr lang="en-US" noProof="0" dirty="0"/>
              <a:t>I’m still not a wonderful grant writer – but this experience has helped me tremendously </a:t>
            </a:r>
          </a:p>
        </p:txBody>
      </p:sp>
    </p:spTree>
    <p:extLst>
      <p:ext uri="{BB962C8B-B14F-4D97-AF65-F5344CB8AC3E}">
        <p14:creationId xmlns:p14="http://schemas.microsoft.com/office/powerpoint/2010/main" val="4952684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 err="1"/>
              <a:t>Branch</a:t>
            </a:r>
            <a:r>
              <a:rPr lang="es-419" dirty="0"/>
              <a:t> </a:t>
            </a:r>
            <a:r>
              <a:rPr lang="es-419" dirty="0" err="1"/>
              <a:t>out</a:t>
            </a:r>
            <a:r>
              <a:rPr lang="es-419" dirty="0"/>
              <a:t> </a:t>
            </a:r>
            <a:r>
              <a:rPr lang="es-419" dirty="0" err="1"/>
              <a:t>from</a:t>
            </a:r>
            <a:r>
              <a:rPr lang="es-419" dirty="0"/>
              <a:t> </a:t>
            </a:r>
            <a:r>
              <a:rPr lang="es-419" dirty="0" err="1"/>
              <a:t>the</a:t>
            </a:r>
            <a:r>
              <a:rPr lang="es-419" dirty="0"/>
              <a:t> NIH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419" dirty="0"/>
              <a:t>I </a:t>
            </a:r>
            <a:r>
              <a:rPr lang="es-419" dirty="0" err="1"/>
              <a:t>have</a:t>
            </a:r>
            <a:r>
              <a:rPr lang="es-419" dirty="0"/>
              <a:t> </a:t>
            </a:r>
            <a:r>
              <a:rPr lang="es-419" dirty="0" err="1"/>
              <a:t>also</a:t>
            </a:r>
            <a:r>
              <a:rPr lang="es-419" dirty="0"/>
              <a:t> </a:t>
            </a:r>
            <a:r>
              <a:rPr lang="es-419" dirty="0" err="1"/>
              <a:t>worked</a:t>
            </a:r>
            <a:r>
              <a:rPr lang="es-419" dirty="0"/>
              <a:t> </a:t>
            </a:r>
            <a:r>
              <a:rPr lang="es-419" dirty="0" err="1"/>
              <a:t>on</a:t>
            </a:r>
            <a:r>
              <a:rPr lang="es-419" dirty="0"/>
              <a:t> WHO, UNAIDS, UNITAID, local </a:t>
            </a:r>
            <a:r>
              <a:rPr lang="es-419" dirty="0" err="1"/>
              <a:t>government</a:t>
            </a:r>
            <a:r>
              <a:rPr lang="es-419" dirty="0"/>
              <a:t>, &amp; </a:t>
            </a:r>
            <a:r>
              <a:rPr lang="es-419" dirty="0" err="1"/>
              <a:t>industry</a:t>
            </a:r>
            <a:r>
              <a:rPr lang="es-419" dirty="0"/>
              <a:t> </a:t>
            </a:r>
            <a:r>
              <a:rPr lang="es-419" dirty="0" err="1"/>
              <a:t>funded</a:t>
            </a:r>
            <a:r>
              <a:rPr lang="es-419" dirty="0"/>
              <a:t> </a:t>
            </a:r>
            <a:r>
              <a:rPr lang="es-419" dirty="0" err="1"/>
              <a:t>projects</a:t>
            </a:r>
            <a:endParaRPr lang="es-419" dirty="0"/>
          </a:p>
          <a:p>
            <a:endParaRPr lang="es-419" dirty="0"/>
          </a:p>
          <a:p>
            <a:r>
              <a:rPr lang="es-419" dirty="0" err="1"/>
              <a:t>All</a:t>
            </a:r>
            <a:r>
              <a:rPr lang="es-419" dirty="0"/>
              <a:t> </a:t>
            </a:r>
            <a:r>
              <a:rPr lang="es-419" dirty="0" err="1"/>
              <a:t>funders</a:t>
            </a:r>
            <a:r>
              <a:rPr lang="es-419" dirty="0"/>
              <a:t> are </a:t>
            </a:r>
            <a:r>
              <a:rPr lang="es-419" dirty="0" err="1"/>
              <a:t>different</a:t>
            </a:r>
            <a:r>
              <a:rPr lang="es-419" dirty="0"/>
              <a:t>, </a:t>
            </a:r>
            <a:r>
              <a:rPr lang="es-419" dirty="0" err="1"/>
              <a:t>the</a:t>
            </a:r>
            <a:r>
              <a:rPr lang="es-419" dirty="0"/>
              <a:t> NIH </a:t>
            </a:r>
            <a:r>
              <a:rPr lang="es-419" dirty="0" err="1"/>
              <a:t>does</a:t>
            </a:r>
            <a:r>
              <a:rPr lang="es-419" dirty="0"/>
              <a:t> </a:t>
            </a:r>
            <a:r>
              <a:rPr lang="es-419" dirty="0" err="1"/>
              <a:t>not</a:t>
            </a:r>
            <a:r>
              <a:rPr lang="es-419" dirty="0"/>
              <a:t> </a:t>
            </a:r>
            <a:r>
              <a:rPr lang="es-419" dirty="0" err="1"/>
              <a:t>have</a:t>
            </a:r>
            <a:r>
              <a:rPr lang="es-419" dirty="0"/>
              <a:t> </a:t>
            </a:r>
            <a:r>
              <a:rPr lang="es-419" dirty="0" err="1"/>
              <a:t>the</a:t>
            </a:r>
            <a:r>
              <a:rPr lang="es-419" dirty="0"/>
              <a:t> </a:t>
            </a:r>
            <a:r>
              <a:rPr lang="es-419" dirty="0" err="1"/>
              <a:t>monopoly</a:t>
            </a:r>
            <a:r>
              <a:rPr lang="es-419" dirty="0"/>
              <a:t> </a:t>
            </a:r>
            <a:r>
              <a:rPr lang="es-419" dirty="0" err="1"/>
              <a:t>on</a:t>
            </a:r>
            <a:r>
              <a:rPr lang="es-419" dirty="0"/>
              <a:t> </a:t>
            </a:r>
            <a:r>
              <a:rPr lang="es-419" dirty="0" err="1"/>
              <a:t>good</a:t>
            </a:r>
            <a:r>
              <a:rPr lang="es-419" dirty="0"/>
              <a:t> </a:t>
            </a:r>
            <a:r>
              <a:rPr lang="es-419" dirty="0" err="1"/>
              <a:t>science</a:t>
            </a:r>
            <a:r>
              <a:rPr lang="es-419" dirty="0"/>
              <a:t>, </a:t>
            </a:r>
            <a:r>
              <a:rPr lang="es-419" dirty="0" err="1"/>
              <a:t>especially</a:t>
            </a:r>
            <a:r>
              <a:rPr lang="es-419" dirty="0"/>
              <a:t> </a:t>
            </a:r>
            <a:r>
              <a:rPr lang="es-419" dirty="0" err="1"/>
              <a:t>internationally</a:t>
            </a:r>
            <a:r>
              <a:rPr lang="es-419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76131688"/>
      </p:ext>
    </p:extLst>
  </p:cSld>
  <p:clrMapOvr>
    <a:masterClrMapping/>
  </p:clrMapOvr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TM03457515[[fn=View]]</Template>
  <TotalTime>3406</TotalTime>
  <Words>1005</Words>
  <Application>Microsoft Macintosh PowerPoint</Application>
  <PresentationFormat>Widescreen</PresentationFormat>
  <Paragraphs>101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ArialMT</vt:lpstr>
      <vt:lpstr>Century Schoolbook</vt:lpstr>
      <vt:lpstr>Wingdings 2</vt:lpstr>
      <vt:lpstr>View</vt:lpstr>
      <vt:lpstr>GH Career Trajectory</vt:lpstr>
      <vt:lpstr>PowerPoint Presentation</vt:lpstr>
      <vt:lpstr>Pre-grad</vt:lpstr>
      <vt:lpstr>MHS</vt:lpstr>
      <vt:lpstr>PhD funding</vt:lpstr>
      <vt:lpstr>Post-Doc in Global Health</vt:lpstr>
      <vt:lpstr>GloCal &amp; my K01</vt:lpstr>
      <vt:lpstr>NIH Grants</vt:lpstr>
      <vt:lpstr>Branch out from the NIH</vt:lpstr>
      <vt:lpstr>Other consultancies: deciding when to say no…</vt:lpstr>
      <vt:lpstr>Career trajectory </vt:lpstr>
      <vt:lpstr>Creative ways to fund research projects and salary</vt:lpstr>
      <vt:lpstr>GH course for undergrads at UCLA</vt:lpstr>
      <vt:lpstr>Other thoughts </vt:lpstr>
      <vt:lpstr>Thank you! Gracias!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Kelika</dc:creator>
  <cp:lastModifiedBy>Le, Hieu</cp:lastModifiedBy>
  <cp:revision>38</cp:revision>
  <dcterms:created xsi:type="dcterms:W3CDTF">2020-08-19T22:03:19Z</dcterms:created>
  <dcterms:modified xsi:type="dcterms:W3CDTF">2020-12-16T18:36:06Z</dcterms:modified>
</cp:coreProperties>
</file>