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437" r:id="rId2"/>
    <p:sldId id="300" r:id="rId3"/>
    <p:sldId id="427" r:id="rId4"/>
    <p:sldId id="408" r:id="rId5"/>
    <p:sldId id="429" r:id="rId6"/>
    <p:sldId id="351" r:id="rId7"/>
    <p:sldId id="383" r:id="rId8"/>
    <p:sldId id="276" r:id="rId9"/>
    <p:sldId id="263" r:id="rId10"/>
    <p:sldId id="406" r:id="rId11"/>
    <p:sldId id="404" r:id="rId12"/>
    <p:sldId id="394" r:id="rId13"/>
    <p:sldId id="43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dson Hinton" initials="L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92269" autoAdjust="0"/>
  </p:normalViewPr>
  <p:slideViewPr>
    <p:cSldViewPr snapToGrid="0" snapToObjects="1">
      <p:cViewPr varScale="1">
        <p:scale>
          <a:sx n="61" d="100"/>
          <a:sy n="61" d="100"/>
        </p:scale>
        <p:origin x="1320" y="64"/>
      </p:cViewPr>
      <p:guideLst>
        <p:guide orient="horz" pos="2160"/>
        <p:guide pos="2880"/>
      </p:guideLst>
    </p:cSldViewPr>
  </p:slideViewPr>
  <p:outlineViewPr>
    <p:cViewPr>
      <p:scale>
        <a:sx n="33" d="100"/>
        <a:sy n="33" d="100"/>
      </p:scale>
      <p:origin x="0" y="1230"/>
    </p:cViewPr>
  </p:outlineViewPr>
  <p:notesTextViewPr>
    <p:cViewPr>
      <p:scale>
        <a:sx n="100" d="100"/>
        <a:sy n="100" d="100"/>
      </p:scale>
      <p:origin x="0" y="0"/>
    </p:cViewPr>
  </p:notesTextViewPr>
  <p:sorterViewPr>
    <p:cViewPr varScale="1">
      <p:scale>
        <a:sx n="100" d="100"/>
        <a:sy n="100" d="100"/>
      </p:scale>
      <p:origin x="0" y="-110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1214FB-9630-42C7-A977-F7A83E718E72}" type="doc">
      <dgm:prSet loTypeId="urn:microsoft.com/office/officeart/2005/8/layout/hProcess9" loCatId="process" qsTypeId="urn:microsoft.com/office/officeart/2005/8/quickstyle/simple1" qsCatId="simple" csTypeId="urn:microsoft.com/office/officeart/2005/8/colors/accent1_2" csCatId="accent1" phldr="1"/>
      <dgm:spPr/>
    </dgm:pt>
    <dgm:pt modelId="{6DA72A1E-F3BB-46C8-8630-928257D94F2F}">
      <dgm:prSet phldrT="[Text]" custT="1"/>
      <dgm:spPr/>
      <dgm:t>
        <a:bodyPr/>
        <a:lstStyle/>
        <a:p>
          <a:r>
            <a:rPr lang="en-US" sz="1800" dirty="0"/>
            <a:t>Literature review</a:t>
          </a:r>
        </a:p>
        <a:p>
          <a:r>
            <a:rPr lang="en-US" sz="1800" dirty="0"/>
            <a:t>Key informant interviews </a:t>
          </a:r>
        </a:p>
      </dgm:t>
    </dgm:pt>
    <dgm:pt modelId="{C9E16C54-DCD7-4003-A67A-875A129DFA3F}" type="parTrans" cxnId="{170B2848-DFE4-4D44-B25C-759F773A39AA}">
      <dgm:prSet/>
      <dgm:spPr/>
      <dgm:t>
        <a:bodyPr/>
        <a:lstStyle/>
        <a:p>
          <a:endParaRPr lang="en-US"/>
        </a:p>
      </dgm:t>
    </dgm:pt>
    <dgm:pt modelId="{AA58F146-A6C4-46D1-909F-8F700DB0D652}" type="sibTrans" cxnId="{170B2848-DFE4-4D44-B25C-759F773A39AA}">
      <dgm:prSet/>
      <dgm:spPr/>
      <dgm:t>
        <a:bodyPr/>
        <a:lstStyle/>
        <a:p>
          <a:endParaRPr lang="en-US"/>
        </a:p>
      </dgm:t>
    </dgm:pt>
    <dgm:pt modelId="{E4E4B133-B699-4D1F-9B47-27350940D237}">
      <dgm:prSet phldrT="[Text]" custT="1"/>
      <dgm:spPr/>
      <dgm:t>
        <a:bodyPr/>
        <a:lstStyle/>
        <a:p>
          <a:r>
            <a:rPr lang="en-US" sz="1800" dirty="0"/>
            <a:t>Adapting and manualizing the intervention</a:t>
          </a:r>
        </a:p>
        <a:p>
          <a:r>
            <a:rPr lang="en-US" sz="1800" dirty="0"/>
            <a:t>Pilot case series</a:t>
          </a:r>
        </a:p>
      </dgm:t>
    </dgm:pt>
    <dgm:pt modelId="{FCCA368B-CA3E-4419-AB56-D7910064C617}" type="parTrans" cxnId="{77A0F3A5-F249-4C70-9895-6B4976058C62}">
      <dgm:prSet/>
      <dgm:spPr/>
      <dgm:t>
        <a:bodyPr/>
        <a:lstStyle/>
        <a:p>
          <a:endParaRPr lang="en-US"/>
        </a:p>
      </dgm:t>
    </dgm:pt>
    <dgm:pt modelId="{BB156772-DBD2-461E-9791-1D6F1E3739FE}" type="sibTrans" cxnId="{77A0F3A5-F249-4C70-9895-6B4976058C62}">
      <dgm:prSet/>
      <dgm:spPr/>
      <dgm:t>
        <a:bodyPr/>
        <a:lstStyle/>
        <a:p>
          <a:endParaRPr lang="en-US"/>
        </a:p>
      </dgm:t>
    </dgm:pt>
    <dgm:pt modelId="{23754CC3-3196-4740-AFF4-975607D6440F}">
      <dgm:prSet phldrT="[Text]" custT="1"/>
      <dgm:spPr/>
      <dgm:t>
        <a:bodyPr/>
        <a:lstStyle/>
        <a:p>
          <a:endParaRPr lang="en-US" sz="1800" dirty="0"/>
        </a:p>
        <a:p>
          <a:r>
            <a:rPr lang="en-US" sz="1800" dirty="0"/>
            <a:t>Pilot cluster RCT</a:t>
          </a:r>
        </a:p>
        <a:p>
          <a:endParaRPr lang="en-US" sz="1800" dirty="0"/>
        </a:p>
      </dgm:t>
    </dgm:pt>
    <dgm:pt modelId="{53610D0B-E9C6-406B-8EAC-4097B730333B}" type="parTrans" cxnId="{1B68FC05-DADB-42E0-9DA9-9195F4048084}">
      <dgm:prSet/>
      <dgm:spPr/>
      <dgm:t>
        <a:bodyPr/>
        <a:lstStyle/>
        <a:p>
          <a:endParaRPr lang="en-US"/>
        </a:p>
      </dgm:t>
    </dgm:pt>
    <dgm:pt modelId="{8B7CE7F1-531F-465F-9411-0AA7C8FBA524}" type="sibTrans" cxnId="{1B68FC05-DADB-42E0-9DA9-9195F4048084}">
      <dgm:prSet/>
      <dgm:spPr/>
      <dgm:t>
        <a:bodyPr/>
        <a:lstStyle/>
        <a:p>
          <a:endParaRPr lang="en-US"/>
        </a:p>
      </dgm:t>
    </dgm:pt>
    <dgm:pt modelId="{B20FD5BA-6E11-4E02-95DF-BD6952469181}" type="pres">
      <dgm:prSet presAssocID="{1A1214FB-9630-42C7-A977-F7A83E718E72}" presName="CompostProcess" presStyleCnt="0">
        <dgm:presLayoutVars>
          <dgm:dir/>
          <dgm:resizeHandles val="exact"/>
        </dgm:presLayoutVars>
      </dgm:prSet>
      <dgm:spPr/>
    </dgm:pt>
    <dgm:pt modelId="{A7735077-A24E-4ADD-9B68-E469AB29AC9B}" type="pres">
      <dgm:prSet presAssocID="{1A1214FB-9630-42C7-A977-F7A83E718E72}" presName="arrow" presStyleLbl="bgShp" presStyleIdx="0" presStyleCnt="1"/>
      <dgm:spPr/>
    </dgm:pt>
    <dgm:pt modelId="{FEC0D119-E157-4A06-B885-447EB19B4B3C}" type="pres">
      <dgm:prSet presAssocID="{1A1214FB-9630-42C7-A977-F7A83E718E72}" presName="linearProcess" presStyleCnt="0"/>
      <dgm:spPr/>
    </dgm:pt>
    <dgm:pt modelId="{E44D4DA1-81AB-4C06-BA7D-67F3E7CE6713}" type="pres">
      <dgm:prSet presAssocID="{6DA72A1E-F3BB-46C8-8630-928257D94F2F}" presName="textNode" presStyleLbl="node1" presStyleIdx="0" presStyleCnt="3">
        <dgm:presLayoutVars>
          <dgm:bulletEnabled val="1"/>
        </dgm:presLayoutVars>
      </dgm:prSet>
      <dgm:spPr/>
    </dgm:pt>
    <dgm:pt modelId="{51D5579C-411E-4E5C-971B-3B2022C6002B}" type="pres">
      <dgm:prSet presAssocID="{AA58F146-A6C4-46D1-909F-8F700DB0D652}" presName="sibTrans" presStyleCnt="0"/>
      <dgm:spPr/>
    </dgm:pt>
    <dgm:pt modelId="{DCE56A46-E943-40AE-ACBF-6C51F1F21F18}" type="pres">
      <dgm:prSet presAssocID="{E4E4B133-B699-4D1F-9B47-27350940D237}" presName="textNode" presStyleLbl="node1" presStyleIdx="1" presStyleCnt="3" custScaleX="106426">
        <dgm:presLayoutVars>
          <dgm:bulletEnabled val="1"/>
        </dgm:presLayoutVars>
      </dgm:prSet>
      <dgm:spPr/>
    </dgm:pt>
    <dgm:pt modelId="{E14CA8C4-61CF-4498-930F-C55CF96576FC}" type="pres">
      <dgm:prSet presAssocID="{BB156772-DBD2-461E-9791-1D6F1E3739FE}" presName="sibTrans" presStyleCnt="0"/>
      <dgm:spPr/>
    </dgm:pt>
    <dgm:pt modelId="{6E434A5D-3815-410C-9C3E-759ED8E4F54F}" type="pres">
      <dgm:prSet presAssocID="{23754CC3-3196-4740-AFF4-975607D6440F}" presName="textNode" presStyleLbl="node1" presStyleIdx="2" presStyleCnt="3">
        <dgm:presLayoutVars>
          <dgm:bulletEnabled val="1"/>
        </dgm:presLayoutVars>
      </dgm:prSet>
      <dgm:spPr/>
    </dgm:pt>
  </dgm:ptLst>
  <dgm:cxnLst>
    <dgm:cxn modelId="{1B68FC05-DADB-42E0-9DA9-9195F4048084}" srcId="{1A1214FB-9630-42C7-A977-F7A83E718E72}" destId="{23754CC3-3196-4740-AFF4-975607D6440F}" srcOrd="2" destOrd="0" parTransId="{53610D0B-E9C6-406B-8EAC-4097B730333B}" sibTransId="{8B7CE7F1-531F-465F-9411-0AA7C8FBA524}"/>
    <dgm:cxn modelId="{7AA7C40F-BB2A-41A3-8222-352147628000}" type="presOf" srcId="{1A1214FB-9630-42C7-A977-F7A83E718E72}" destId="{B20FD5BA-6E11-4E02-95DF-BD6952469181}" srcOrd="0" destOrd="0" presId="urn:microsoft.com/office/officeart/2005/8/layout/hProcess9"/>
    <dgm:cxn modelId="{BD517830-B1E0-45B0-A497-6EEE7A8C341D}" type="presOf" srcId="{6DA72A1E-F3BB-46C8-8630-928257D94F2F}" destId="{E44D4DA1-81AB-4C06-BA7D-67F3E7CE6713}" srcOrd="0" destOrd="0" presId="urn:microsoft.com/office/officeart/2005/8/layout/hProcess9"/>
    <dgm:cxn modelId="{170B2848-DFE4-4D44-B25C-759F773A39AA}" srcId="{1A1214FB-9630-42C7-A977-F7A83E718E72}" destId="{6DA72A1E-F3BB-46C8-8630-928257D94F2F}" srcOrd="0" destOrd="0" parTransId="{C9E16C54-DCD7-4003-A67A-875A129DFA3F}" sibTransId="{AA58F146-A6C4-46D1-909F-8F700DB0D652}"/>
    <dgm:cxn modelId="{6C4BD880-A7EC-4601-9C4C-9DE3F255C394}" type="presOf" srcId="{E4E4B133-B699-4D1F-9B47-27350940D237}" destId="{DCE56A46-E943-40AE-ACBF-6C51F1F21F18}" srcOrd="0" destOrd="0" presId="urn:microsoft.com/office/officeart/2005/8/layout/hProcess9"/>
    <dgm:cxn modelId="{1A4F379E-803F-4EDB-B35D-2D3A5800F82A}" type="presOf" srcId="{23754CC3-3196-4740-AFF4-975607D6440F}" destId="{6E434A5D-3815-410C-9C3E-759ED8E4F54F}" srcOrd="0" destOrd="0" presId="urn:microsoft.com/office/officeart/2005/8/layout/hProcess9"/>
    <dgm:cxn modelId="{77A0F3A5-F249-4C70-9895-6B4976058C62}" srcId="{1A1214FB-9630-42C7-A977-F7A83E718E72}" destId="{E4E4B133-B699-4D1F-9B47-27350940D237}" srcOrd="1" destOrd="0" parTransId="{FCCA368B-CA3E-4419-AB56-D7910064C617}" sibTransId="{BB156772-DBD2-461E-9791-1D6F1E3739FE}"/>
    <dgm:cxn modelId="{1262E185-876F-4627-B820-F523B562A8C8}" type="presParOf" srcId="{B20FD5BA-6E11-4E02-95DF-BD6952469181}" destId="{A7735077-A24E-4ADD-9B68-E469AB29AC9B}" srcOrd="0" destOrd="0" presId="urn:microsoft.com/office/officeart/2005/8/layout/hProcess9"/>
    <dgm:cxn modelId="{78358659-384B-490D-A862-638CA1F2A9A8}" type="presParOf" srcId="{B20FD5BA-6E11-4E02-95DF-BD6952469181}" destId="{FEC0D119-E157-4A06-B885-447EB19B4B3C}" srcOrd="1" destOrd="0" presId="urn:microsoft.com/office/officeart/2005/8/layout/hProcess9"/>
    <dgm:cxn modelId="{A324D631-D7BC-4B99-BD60-877832460A43}" type="presParOf" srcId="{FEC0D119-E157-4A06-B885-447EB19B4B3C}" destId="{E44D4DA1-81AB-4C06-BA7D-67F3E7CE6713}" srcOrd="0" destOrd="0" presId="urn:microsoft.com/office/officeart/2005/8/layout/hProcess9"/>
    <dgm:cxn modelId="{3FD096C5-A8A3-4D0C-878F-4424C7E0BBB9}" type="presParOf" srcId="{FEC0D119-E157-4A06-B885-447EB19B4B3C}" destId="{51D5579C-411E-4E5C-971B-3B2022C6002B}" srcOrd="1" destOrd="0" presId="urn:microsoft.com/office/officeart/2005/8/layout/hProcess9"/>
    <dgm:cxn modelId="{02B0433F-B90E-4618-86C2-FC66299D989C}" type="presParOf" srcId="{FEC0D119-E157-4A06-B885-447EB19B4B3C}" destId="{DCE56A46-E943-40AE-ACBF-6C51F1F21F18}" srcOrd="2" destOrd="0" presId="urn:microsoft.com/office/officeart/2005/8/layout/hProcess9"/>
    <dgm:cxn modelId="{34E7C7E1-C0A3-44AB-9D1D-73D6FD961B97}" type="presParOf" srcId="{FEC0D119-E157-4A06-B885-447EB19B4B3C}" destId="{E14CA8C4-61CF-4498-930F-C55CF96576FC}" srcOrd="3" destOrd="0" presId="urn:microsoft.com/office/officeart/2005/8/layout/hProcess9"/>
    <dgm:cxn modelId="{AE04CBF5-E70E-4150-9B2A-801F2E1A602D}" type="presParOf" srcId="{FEC0D119-E157-4A06-B885-447EB19B4B3C}" destId="{6E434A5D-3815-410C-9C3E-759ED8E4F54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35077-A24E-4ADD-9B68-E469AB29AC9B}">
      <dsp:nvSpPr>
        <dsp:cNvPr id="0" name=""/>
        <dsp:cNvSpPr/>
      </dsp:nvSpPr>
      <dsp:spPr>
        <a:xfrm>
          <a:off x="480059" y="0"/>
          <a:ext cx="544068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4D4DA1-81AB-4C06-BA7D-67F3E7CE6713}">
      <dsp:nvSpPr>
        <dsp:cNvPr id="0" name=""/>
        <dsp:cNvSpPr/>
      </dsp:nvSpPr>
      <dsp:spPr>
        <a:xfrm>
          <a:off x="2015" y="1219199"/>
          <a:ext cx="188273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Literature review</a:t>
          </a:r>
        </a:p>
        <a:p>
          <a:pPr marL="0" lvl="0" indent="0" algn="ctr" defTabSz="800100">
            <a:lnSpc>
              <a:spcPct val="90000"/>
            </a:lnSpc>
            <a:spcBef>
              <a:spcPct val="0"/>
            </a:spcBef>
            <a:spcAft>
              <a:spcPct val="35000"/>
            </a:spcAft>
            <a:buNone/>
          </a:pPr>
          <a:r>
            <a:rPr lang="en-US" sz="1800" kern="1200" dirty="0"/>
            <a:t>Key informant interviews </a:t>
          </a:r>
        </a:p>
      </dsp:txBody>
      <dsp:txXfrm>
        <a:off x="81370" y="1298554"/>
        <a:ext cx="1724025" cy="1466890"/>
      </dsp:txXfrm>
    </dsp:sp>
    <dsp:sp modelId="{DCE56A46-E943-40AE-ACBF-6C51F1F21F18}">
      <dsp:nvSpPr>
        <dsp:cNvPr id="0" name=""/>
        <dsp:cNvSpPr/>
      </dsp:nvSpPr>
      <dsp:spPr>
        <a:xfrm>
          <a:off x="2198540" y="1219199"/>
          <a:ext cx="2003719"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Adapting and manualizing the intervention</a:t>
          </a:r>
        </a:p>
        <a:p>
          <a:pPr marL="0" lvl="0" indent="0" algn="ctr" defTabSz="800100">
            <a:lnSpc>
              <a:spcPct val="90000"/>
            </a:lnSpc>
            <a:spcBef>
              <a:spcPct val="0"/>
            </a:spcBef>
            <a:spcAft>
              <a:spcPct val="35000"/>
            </a:spcAft>
            <a:buNone/>
          </a:pPr>
          <a:r>
            <a:rPr lang="en-US" sz="1800" kern="1200" dirty="0"/>
            <a:t>Pilot case series</a:t>
          </a:r>
        </a:p>
      </dsp:txBody>
      <dsp:txXfrm>
        <a:off x="2277895" y="1298554"/>
        <a:ext cx="1845009" cy="1466890"/>
      </dsp:txXfrm>
    </dsp:sp>
    <dsp:sp modelId="{6E434A5D-3815-410C-9C3E-759ED8E4F54F}">
      <dsp:nvSpPr>
        <dsp:cNvPr id="0" name=""/>
        <dsp:cNvSpPr/>
      </dsp:nvSpPr>
      <dsp:spPr>
        <a:xfrm>
          <a:off x="4516049" y="1219199"/>
          <a:ext cx="188273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Pilot cluster RCT</a:t>
          </a:r>
        </a:p>
        <a:p>
          <a:pPr marL="0" lvl="0" indent="0" algn="ctr" defTabSz="800100">
            <a:lnSpc>
              <a:spcPct val="90000"/>
            </a:lnSpc>
            <a:spcBef>
              <a:spcPct val="0"/>
            </a:spcBef>
            <a:spcAft>
              <a:spcPct val="35000"/>
            </a:spcAft>
            <a:buNone/>
          </a:pPr>
          <a:endParaRPr lang="en-US" sz="1800" kern="1200" dirty="0"/>
        </a:p>
      </dsp:txBody>
      <dsp:txXfrm>
        <a:off x="4595404" y="1298554"/>
        <a:ext cx="1724025"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7BAA0-01E9-044B-B117-683E266AF25A}" type="datetimeFigureOut">
              <a:rPr lang="en-US" smtClean="0"/>
              <a:t>5/14/2020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5A7B2-6C90-3345-AB1F-76802BE7A614}" type="slidenum">
              <a:rPr lang="en-US" smtClean="0"/>
              <a:t>‹#›</a:t>
            </a:fld>
            <a:endParaRPr lang="en-US"/>
          </a:p>
        </p:txBody>
      </p:sp>
    </p:spTree>
    <p:extLst>
      <p:ext uri="{BB962C8B-B14F-4D97-AF65-F5344CB8AC3E}">
        <p14:creationId xmlns:p14="http://schemas.microsoft.com/office/powerpoint/2010/main" val="1980701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lz.co.uk/research/files/WorldAlzheimerReport2010.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E5A7B2-6C90-3345-AB1F-76802BE7A614}" type="slidenum">
              <a:rPr lang="en-US" smtClean="0"/>
              <a:t>1</a:t>
            </a:fld>
            <a:endParaRPr lang="en-US"/>
          </a:p>
        </p:txBody>
      </p:sp>
    </p:spTree>
    <p:extLst>
      <p:ext uri="{BB962C8B-B14F-4D97-AF65-F5344CB8AC3E}">
        <p14:creationId xmlns:p14="http://schemas.microsoft.com/office/powerpoint/2010/main" val="258685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defRPr/>
            </a:pPr>
            <a:r>
              <a:rPr lang="en-US" dirty="0"/>
              <a:t>Available at: </a:t>
            </a:r>
            <a:r>
              <a:rPr lang="en-US" dirty="0">
                <a:hlinkClick r:id="rId3"/>
              </a:rPr>
              <a:t>http://www.alz.co.uk/research/files/WorldAlzheimerReport2010.pdf</a:t>
            </a:r>
            <a:r>
              <a:rPr lang="en-US" dirty="0"/>
              <a:t> (PDF, 1.3M).</a:t>
            </a:r>
          </a:p>
          <a:p>
            <a:pPr defTabSz="471145">
              <a:defRPr/>
            </a:pPr>
            <a:endParaRPr lang="en-US" dirty="0"/>
          </a:p>
          <a:p>
            <a:pPr defTabSz="471145">
              <a:defRPr/>
            </a:pPr>
            <a:r>
              <a:rPr lang="en-US" dirty="0"/>
              <a:t>Many low and middle-income countries are facing challenges not unlike our own.  For example, supporting caregivers is rural areas is an enormous issue for countries like China and Vietnam, not only due to the lack of availability of supports and services but also the internal migration of many younger, working-age adults to urban areas for better-paying jobs, eroding the social support systems for older adults living with dementia.</a:t>
            </a:r>
          </a:p>
          <a:p>
            <a:pPr defTabSz="471145">
              <a:defRPr/>
            </a:pPr>
            <a:endParaRPr lang="en-US" dirty="0"/>
          </a:p>
          <a:p>
            <a:pPr defTabSz="471145">
              <a:defRPr/>
            </a:pPr>
            <a:endParaRPr lang="en-US" dirty="0"/>
          </a:p>
          <a:p>
            <a:pPr defTabSz="471145">
              <a:defRPr/>
            </a:pPr>
            <a:r>
              <a:rPr lang="en-US" dirty="0"/>
              <a:t>Dr. Wakefield mentioned that many other countries face challenges in rural areas.  Global challenges facing aging populations.  “Rural communities are </a:t>
            </a:r>
            <a:r>
              <a:rPr lang="en-US" dirty="0" err="1"/>
              <a:t>reipe</a:t>
            </a:r>
            <a:r>
              <a:rPr lang="en-US" dirty="0"/>
              <a:t> for innovation and new care models (and interventions!).”  Dr. Dilworth-Anderson mentioned going to rural areas in UK and seeing </a:t>
            </a:r>
            <a:r>
              <a:rPr lang="en-US" dirty="0" err="1"/>
              <a:t>similarties</a:t>
            </a:r>
            <a:r>
              <a:rPr lang="en-US" dirty="0"/>
              <a:t>.</a:t>
            </a:r>
          </a:p>
          <a:p>
            <a:endParaRPr lang="en-US" dirty="0"/>
          </a:p>
          <a:p>
            <a:pPr defTabSz="471145">
              <a:defRPr/>
            </a:pPr>
            <a:r>
              <a:rPr lang="en-US" baseline="0" dirty="0"/>
              <a:t>2/3 of those cases will be in low or middle low income countries….</a:t>
            </a:r>
          </a:p>
          <a:p>
            <a:endParaRPr lang="en-US" dirty="0"/>
          </a:p>
        </p:txBody>
      </p:sp>
      <p:sp>
        <p:nvSpPr>
          <p:cNvPr id="4" name="Slide Number Placeholder 3"/>
          <p:cNvSpPr>
            <a:spLocks noGrp="1"/>
          </p:cNvSpPr>
          <p:nvPr>
            <p:ph type="sldNum" sz="quarter" idx="10"/>
          </p:nvPr>
        </p:nvSpPr>
        <p:spPr/>
        <p:txBody>
          <a:bodyPr/>
          <a:lstStyle/>
          <a:p>
            <a:fld id="{FCE5A7B2-6C90-3345-AB1F-76802BE7A614}" type="slidenum">
              <a:rPr lang="en-US" smtClean="0"/>
              <a:pPr/>
              <a:t>3</a:t>
            </a:fld>
            <a:endParaRPr lang="en-US"/>
          </a:p>
        </p:txBody>
      </p:sp>
    </p:spTree>
    <p:extLst>
      <p:ext uri="{BB962C8B-B14F-4D97-AF65-F5344CB8AC3E}">
        <p14:creationId xmlns:p14="http://schemas.microsoft.com/office/powerpoint/2010/main" val="238021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1B47A-B6B3-49BC-B643-3C5ECBFB81CF}" type="slidenum">
              <a:rPr lang="en-US" smtClean="0"/>
              <a:pPr/>
              <a:t>5</a:t>
            </a:fld>
            <a:endParaRPr lang="en-US"/>
          </a:p>
        </p:txBody>
      </p:sp>
    </p:spTree>
    <p:extLst>
      <p:ext uri="{BB962C8B-B14F-4D97-AF65-F5344CB8AC3E}">
        <p14:creationId xmlns:p14="http://schemas.microsoft.com/office/powerpoint/2010/main" val="427831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58BFDD-BFBC-4F56-9167-A7BB19FF82BF}" type="slidenum">
              <a:rPr lang="en-US" smtClean="0"/>
              <a:t>7</a:t>
            </a:fld>
            <a:endParaRPr lang="en-US"/>
          </a:p>
        </p:txBody>
      </p:sp>
    </p:spTree>
    <p:extLst>
      <p:ext uri="{BB962C8B-B14F-4D97-AF65-F5344CB8AC3E}">
        <p14:creationId xmlns:p14="http://schemas.microsoft.com/office/powerpoint/2010/main" val="3272903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E5A7B2-6C90-3345-AB1F-76802BE7A614}" type="slidenum">
              <a:rPr lang="en-US" smtClean="0"/>
              <a:t>8</a:t>
            </a:fld>
            <a:endParaRPr lang="en-US"/>
          </a:p>
        </p:txBody>
      </p:sp>
    </p:spTree>
    <p:extLst>
      <p:ext uri="{BB962C8B-B14F-4D97-AF65-F5344CB8AC3E}">
        <p14:creationId xmlns:p14="http://schemas.microsoft.com/office/powerpoint/2010/main" val="206307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couple of possible reasons for the larger effective sizes.  One is that the baseline for most of these families was that they had received very little information or support for their caregiving.  In addition, we had as an inclusion criteria a moderate degree of caregiver burden.</a:t>
            </a:r>
          </a:p>
        </p:txBody>
      </p:sp>
      <p:sp>
        <p:nvSpPr>
          <p:cNvPr id="4" name="Slide Number Placeholder 3"/>
          <p:cNvSpPr>
            <a:spLocks noGrp="1"/>
          </p:cNvSpPr>
          <p:nvPr>
            <p:ph type="sldNum" sz="quarter" idx="10"/>
          </p:nvPr>
        </p:nvSpPr>
        <p:spPr/>
        <p:txBody>
          <a:bodyPr/>
          <a:lstStyle/>
          <a:p>
            <a:fld id="{0231B47A-B6B3-49BC-B643-3C5ECBFB81CF}" type="slidenum">
              <a:rPr lang="en-US" smtClean="0"/>
              <a:pPr/>
              <a:t>9</a:t>
            </a:fld>
            <a:endParaRPr lang="en-US"/>
          </a:p>
        </p:txBody>
      </p:sp>
    </p:spTree>
    <p:extLst>
      <p:ext uri="{BB962C8B-B14F-4D97-AF65-F5344CB8AC3E}">
        <p14:creationId xmlns:p14="http://schemas.microsoft.com/office/powerpoint/2010/main" val="197836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FCF190-A603-4449-A5C2-55400B312F99}"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B4AD5-F499-6641-A4E2-D9B32620AF8C}" type="slidenum">
              <a:rPr lang="en-US" smtClean="0"/>
              <a:t>‹#›</a:t>
            </a:fld>
            <a:endParaRPr lang="en-US"/>
          </a:p>
        </p:txBody>
      </p:sp>
    </p:spTree>
    <p:extLst>
      <p:ext uri="{BB962C8B-B14F-4D97-AF65-F5344CB8AC3E}">
        <p14:creationId xmlns:p14="http://schemas.microsoft.com/office/powerpoint/2010/main" val="335876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CF190-A603-4449-A5C2-55400B312F99}"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B4AD5-F499-6641-A4E2-D9B32620AF8C}" type="slidenum">
              <a:rPr lang="en-US" smtClean="0"/>
              <a:t>‹#›</a:t>
            </a:fld>
            <a:endParaRPr lang="en-US"/>
          </a:p>
        </p:txBody>
      </p:sp>
    </p:spTree>
    <p:extLst>
      <p:ext uri="{BB962C8B-B14F-4D97-AF65-F5344CB8AC3E}">
        <p14:creationId xmlns:p14="http://schemas.microsoft.com/office/powerpoint/2010/main" val="238908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CF190-A603-4449-A5C2-55400B312F99}"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B4AD5-F499-6641-A4E2-D9B32620AF8C}" type="slidenum">
              <a:rPr lang="en-US" smtClean="0"/>
              <a:t>‹#›</a:t>
            </a:fld>
            <a:endParaRPr lang="en-US"/>
          </a:p>
        </p:txBody>
      </p:sp>
    </p:spTree>
    <p:extLst>
      <p:ext uri="{BB962C8B-B14F-4D97-AF65-F5344CB8AC3E}">
        <p14:creationId xmlns:p14="http://schemas.microsoft.com/office/powerpoint/2010/main" val="355359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CF190-A603-4449-A5C2-55400B312F99}"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B4AD5-F499-6641-A4E2-D9B32620AF8C}" type="slidenum">
              <a:rPr lang="en-US" smtClean="0"/>
              <a:t>‹#›</a:t>
            </a:fld>
            <a:endParaRPr lang="en-US"/>
          </a:p>
        </p:txBody>
      </p:sp>
    </p:spTree>
    <p:extLst>
      <p:ext uri="{BB962C8B-B14F-4D97-AF65-F5344CB8AC3E}">
        <p14:creationId xmlns:p14="http://schemas.microsoft.com/office/powerpoint/2010/main" val="278327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FCF190-A603-4449-A5C2-55400B312F99}"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B4AD5-F499-6641-A4E2-D9B32620AF8C}" type="slidenum">
              <a:rPr lang="en-US" smtClean="0"/>
              <a:t>‹#›</a:t>
            </a:fld>
            <a:endParaRPr lang="en-US"/>
          </a:p>
        </p:txBody>
      </p:sp>
    </p:spTree>
    <p:extLst>
      <p:ext uri="{BB962C8B-B14F-4D97-AF65-F5344CB8AC3E}">
        <p14:creationId xmlns:p14="http://schemas.microsoft.com/office/powerpoint/2010/main" val="245534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FCF190-A603-4449-A5C2-55400B312F99}"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B4AD5-F499-6641-A4E2-D9B32620AF8C}" type="slidenum">
              <a:rPr lang="en-US" smtClean="0"/>
              <a:t>‹#›</a:t>
            </a:fld>
            <a:endParaRPr lang="en-US"/>
          </a:p>
        </p:txBody>
      </p:sp>
    </p:spTree>
    <p:extLst>
      <p:ext uri="{BB962C8B-B14F-4D97-AF65-F5344CB8AC3E}">
        <p14:creationId xmlns:p14="http://schemas.microsoft.com/office/powerpoint/2010/main" val="212642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FCF190-A603-4449-A5C2-55400B312F99}"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8B4AD5-F499-6641-A4E2-D9B32620AF8C}" type="slidenum">
              <a:rPr lang="en-US" smtClean="0"/>
              <a:t>‹#›</a:t>
            </a:fld>
            <a:endParaRPr lang="en-US"/>
          </a:p>
        </p:txBody>
      </p:sp>
    </p:spTree>
    <p:extLst>
      <p:ext uri="{BB962C8B-B14F-4D97-AF65-F5344CB8AC3E}">
        <p14:creationId xmlns:p14="http://schemas.microsoft.com/office/powerpoint/2010/main" val="246639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FCF190-A603-4449-A5C2-55400B312F99}" type="datetimeFigureOut">
              <a:rPr lang="en-US" smtClean="0"/>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8B4AD5-F499-6641-A4E2-D9B32620AF8C}" type="slidenum">
              <a:rPr lang="en-US" smtClean="0"/>
              <a:t>‹#›</a:t>
            </a:fld>
            <a:endParaRPr lang="en-US"/>
          </a:p>
        </p:txBody>
      </p:sp>
    </p:spTree>
    <p:extLst>
      <p:ext uri="{BB962C8B-B14F-4D97-AF65-F5344CB8AC3E}">
        <p14:creationId xmlns:p14="http://schemas.microsoft.com/office/powerpoint/2010/main" val="117125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CF190-A603-4449-A5C2-55400B312F99}" type="datetimeFigureOut">
              <a:rPr lang="en-US" smtClean="0"/>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8B4AD5-F499-6641-A4E2-D9B32620AF8C}" type="slidenum">
              <a:rPr lang="en-US" smtClean="0"/>
              <a:t>‹#›</a:t>
            </a:fld>
            <a:endParaRPr lang="en-US"/>
          </a:p>
        </p:txBody>
      </p:sp>
    </p:spTree>
    <p:extLst>
      <p:ext uri="{BB962C8B-B14F-4D97-AF65-F5344CB8AC3E}">
        <p14:creationId xmlns:p14="http://schemas.microsoft.com/office/powerpoint/2010/main" val="227170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FCF190-A603-4449-A5C2-55400B312F99}"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B4AD5-F499-6641-A4E2-D9B32620AF8C}" type="slidenum">
              <a:rPr lang="en-US" smtClean="0"/>
              <a:t>‹#›</a:t>
            </a:fld>
            <a:endParaRPr lang="en-US"/>
          </a:p>
        </p:txBody>
      </p:sp>
    </p:spTree>
    <p:extLst>
      <p:ext uri="{BB962C8B-B14F-4D97-AF65-F5344CB8AC3E}">
        <p14:creationId xmlns:p14="http://schemas.microsoft.com/office/powerpoint/2010/main" val="64325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FCF190-A603-4449-A5C2-55400B312F99}"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B4AD5-F499-6641-A4E2-D9B32620AF8C}" type="slidenum">
              <a:rPr lang="en-US" smtClean="0"/>
              <a:t>‹#›</a:t>
            </a:fld>
            <a:endParaRPr lang="en-US"/>
          </a:p>
        </p:txBody>
      </p:sp>
    </p:spTree>
    <p:extLst>
      <p:ext uri="{BB962C8B-B14F-4D97-AF65-F5344CB8AC3E}">
        <p14:creationId xmlns:p14="http://schemas.microsoft.com/office/powerpoint/2010/main" val="248178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CF190-A603-4449-A5C2-55400B312F99}" type="datetimeFigureOut">
              <a:rPr lang="en-US" smtClean="0"/>
              <a:t>5/14/2020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B4AD5-F499-6641-A4E2-D9B32620AF8C}" type="slidenum">
              <a:rPr lang="en-US" smtClean="0"/>
              <a:t>‹#›</a:t>
            </a:fld>
            <a:endParaRPr lang="en-US"/>
          </a:p>
        </p:txBody>
      </p:sp>
    </p:spTree>
    <p:extLst>
      <p:ext uri="{BB962C8B-B14F-4D97-AF65-F5344CB8AC3E}">
        <p14:creationId xmlns:p14="http://schemas.microsoft.com/office/powerpoint/2010/main" val="2876666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ia.nih.gov/research/dbsr/stage-model-behavioral-intervention-development"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vietnam-1.gif">
            <a:extLst>
              <a:ext uri="{FF2B5EF4-FFF2-40B4-BE49-F238E27FC236}">
                <a16:creationId xmlns:a16="http://schemas.microsoft.com/office/drawing/2014/main" id="{054BF031-4B95-4B85-BEB0-348615ACAB80}"/>
              </a:ext>
            </a:extLst>
          </p:cNvPr>
          <p:cNvPicPr>
            <a:picLocks noChangeAspect="1"/>
          </p:cNvPicPr>
          <p:nvPr/>
        </p:nvPicPr>
        <p:blipFill rotWithShape="1">
          <a:blip r:embed="rId3">
            <a:extLst>
              <a:ext uri="{28A0092B-C50C-407E-A947-70E740481C1C}">
                <a14:useLocalDpi xmlns:a14="http://schemas.microsoft.com/office/drawing/2010/main" val="0"/>
              </a:ext>
            </a:extLst>
          </a:blip>
          <a:srcRect t="9291" r="3" b="6640"/>
          <a:stretch/>
        </p:blipFill>
        <p:spPr>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8" name="Picture 7">
            <a:extLst>
              <a:ext uri="{FF2B5EF4-FFF2-40B4-BE49-F238E27FC236}">
                <a16:creationId xmlns:a16="http://schemas.microsoft.com/office/drawing/2014/main" id="{E268594A-D58B-4C48-A5B1-3272648142E1}"/>
              </a:ext>
            </a:extLst>
          </p:cNvPr>
          <p:cNvPicPr>
            <a:picLocks noChangeAspect="1"/>
          </p:cNvPicPr>
          <p:nvPr/>
        </p:nvPicPr>
        <p:blipFill rotWithShape="1">
          <a:blip r:embed="rId4"/>
          <a:srcRect l="18498" r="13406" b="4"/>
          <a:stretch/>
        </p:blipFill>
        <p:spPr>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9" name="Picture 2" descr="C:\Users\whintoniv\AppData\Local\Microsoft\Windows\Temporary Internet Files\Content.Outlook\WYPB3F2U\IMG_0764.jpg">
            <a:extLst>
              <a:ext uri="{FF2B5EF4-FFF2-40B4-BE49-F238E27FC236}">
                <a16:creationId xmlns:a16="http://schemas.microsoft.com/office/drawing/2014/main" id="{E54A19A2-98A7-44AF-A053-F2A5701748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13900"/>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6" name="Freeform: Shape 15">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5957"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Freeform: Shape 17">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37982"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4242ED0D-85E6-4156-A18F-22503DF88700}"/>
              </a:ext>
            </a:extLst>
          </p:cNvPr>
          <p:cNvSpPr>
            <a:spLocks noGrp="1"/>
          </p:cNvSpPr>
          <p:nvPr>
            <p:ph type="ctrTitle"/>
          </p:nvPr>
        </p:nvSpPr>
        <p:spPr>
          <a:xfrm>
            <a:off x="329184" y="1527048"/>
            <a:ext cx="3765042" cy="2770632"/>
          </a:xfrm>
        </p:spPr>
        <p:txBody>
          <a:bodyPr>
            <a:normAutofit/>
          </a:bodyPr>
          <a:lstStyle/>
          <a:p>
            <a:pPr algn="l">
              <a:lnSpc>
                <a:spcPct val="90000"/>
              </a:lnSpc>
            </a:pPr>
            <a:r>
              <a:rPr lang="en-US" sz="2900" b="1"/>
              <a:t>Advancing Interventions to Support Alzheimer’s Family Caregivers in Vietnam</a:t>
            </a:r>
            <a:br>
              <a:rPr lang="en-US" sz="2900"/>
            </a:br>
            <a:endParaRPr lang="en-US" sz="2900" b="1"/>
          </a:p>
        </p:txBody>
      </p:sp>
      <p:sp>
        <p:nvSpPr>
          <p:cNvPr id="5" name="Subtitle 4">
            <a:extLst>
              <a:ext uri="{FF2B5EF4-FFF2-40B4-BE49-F238E27FC236}">
                <a16:creationId xmlns:a16="http://schemas.microsoft.com/office/drawing/2014/main" id="{B52E55CD-ABC0-420F-A8DF-EE33E8FC3C81}"/>
              </a:ext>
            </a:extLst>
          </p:cNvPr>
          <p:cNvSpPr>
            <a:spLocks noGrp="1"/>
          </p:cNvSpPr>
          <p:nvPr>
            <p:ph type="subTitle" idx="1"/>
          </p:nvPr>
        </p:nvSpPr>
        <p:spPr>
          <a:xfrm>
            <a:off x="329184" y="4690872"/>
            <a:ext cx="3689604" cy="1335024"/>
          </a:xfrm>
        </p:spPr>
        <p:txBody>
          <a:bodyPr>
            <a:normAutofit/>
          </a:bodyPr>
          <a:lstStyle/>
          <a:p>
            <a:pPr algn="l"/>
            <a:r>
              <a:rPr lang="en-US" sz="2200" b="1" dirty="0"/>
              <a:t>Ladson Hinton MD </a:t>
            </a:r>
          </a:p>
          <a:p>
            <a:pPr algn="l"/>
            <a:r>
              <a:rPr lang="en-US" sz="2200" b="1" dirty="0"/>
              <a:t>University of California, Davis</a:t>
            </a:r>
          </a:p>
          <a:p>
            <a:pPr algn="l"/>
            <a:r>
              <a:rPr lang="en-US" sz="2200" b="1"/>
              <a:t>May 20, 2020</a:t>
            </a:r>
          </a:p>
          <a:p>
            <a:pPr algn="l"/>
            <a:endParaRPr lang="en-US" sz="2200" dirty="0"/>
          </a:p>
        </p:txBody>
      </p:sp>
      <p:sp>
        <p:nvSpPr>
          <p:cNvPr id="20" name="Rectangle 19">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039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88F02E5-0273-4D23-8F53-B773D041AEC6}"/>
              </a:ext>
            </a:extLst>
          </p:cNvPr>
          <p:cNvSpPr>
            <a:spLocks noGrp="1"/>
          </p:cNvSpPr>
          <p:nvPr>
            <p:ph type="title"/>
          </p:nvPr>
        </p:nvSpPr>
        <p:spPr>
          <a:xfrm>
            <a:off x="884419" y="826680"/>
            <a:ext cx="7375161" cy="1325563"/>
          </a:xfrm>
        </p:spPr>
        <p:txBody>
          <a:bodyPr>
            <a:normAutofit fontScale="90000"/>
          </a:bodyPr>
          <a:lstStyle/>
          <a:p>
            <a:pPr>
              <a:lnSpc>
                <a:spcPct val="90000"/>
              </a:lnSpc>
            </a:pPr>
            <a:r>
              <a:rPr lang="en-US" sz="2400" b="1" dirty="0">
                <a:solidFill>
                  <a:srgbClr val="FFFFFF"/>
                </a:solidFill>
              </a:rPr>
              <a:t>Next steps: R01 study</a:t>
            </a:r>
            <a:br>
              <a:rPr lang="en-US" sz="2400" b="1" dirty="0">
                <a:solidFill>
                  <a:srgbClr val="FFFFFF"/>
                </a:solidFill>
              </a:rPr>
            </a:br>
            <a:r>
              <a:rPr lang="en-US" sz="2400" dirty="0">
                <a:solidFill>
                  <a:srgbClr val="FFFFFF"/>
                </a:solidFill>
              </a:rPr>
              <a:t>Advancing Alzheimer’s family caregiving interventions and research capacity in Vietnam </a:t>
            </a:r>
            <a:br>
              <a:rPr lang="en-US" sz="2400" dirty="0">
                <a:solidFill>
                  <a:srgbClr val="FFFFFF"/>
                </a:solidFill>
              </a:rPr>
            </a:br>
            <a:r>
              <a:rPr lang="en-US" sz="2400" dirty="0">
                <a:solidFill>
                  <a:srgbClr val="FFFFFF"/>
                </a:solidFill>
              </a:rPr>
              <a:t>National Institute on Aging, AG064688</a:t>
            </a:r>
            <a:br>
              <a:rPr lang="en-US" sz="1900" dirty="0">
                <a:solidFill>
                  <a:srgbClr val="FFFFFF"/>
                </a:solidFill>
              </a:rPr>
            </a:br>
            <a:endParaRPr lang="en-US" sz="1900" b="1" dirty="0">
              <a:solidFill>
                <a:srgbClr val="FFFFFF"/>
              </a:solidFill>
            </a:endParaRPr>
          </a:p>
        </p:txBody>
      </p:sp>
      <p:sp>
        <p:nvSpPr>
          <p:cNvPr id="3" name="Content Placeholder 2">
            <a:extLst>
              <a:ext uri="{FF2B5EF4-FFF2-40B4-BE49-F238E27FC236}">
                <a16:creationId xmlns:a16="http://schemas.microsoft.com/office/drawing/2014/main" id="{A7A71CFA-DE5A-464C-81A9-EF44A82B3025}"/>
              </a:ext>
            </a:extLst>
          </p:cNvPr>
          <p:cNvSpPr>
            <a:spLocks noGrp="1"/>
          </p:cNvSpPr>
          <p:nvPr>
            <p:ph idx="1"/>
          </p:nvPr>
        </p:nvSpPr>
        <p:spPr>
          <a:xfrm>
            <a:off x="378373" y="2978923"/>
            <a:ext cx="8387256" cy="3695145"/>
          </a:xfrm>
        </p:spPr>
        <p:txBody>
          <a:bodyPr>
            <a:normAutofit/>
          </a:bodyPr>
          <a:lstStyle/>
          <a:p>
            <a:pPr marL="0" indent="0">
              <a:lnSpc>
                <a:spcPct val="90000"/>
              </a:lnSpc>
              <a:buNone/>
            </a:pPr>
            <a:r>
              <a:rPr lang="en-US" sz="2200" dirty="0">
                <a:solidFill>
                  <a:srgbClr val="000000"/>
                </a:solidFill>
              </a:rPr>
              <a:t>Aim 1. Test the efficacy of REACH VN in a cluster RCT of 32 clusters (350 family caregivers) in Vietnam. </a:t>
            </a:r>
          </a:p>
          <a:p>
            <a:pPr marL="0" indent="0">
              <a:lnSpc>
                <a:spcPct val="90000"/>
              </a:lnSpc>
              <a:buNone/>
            </a:pPr>
            <a:endParaRPr lang="en-US" sz="2200" dirty="0">
              <a:solidFill>
                <a:srgbClr val="000000"/>
              </a:solidFill>
            </a:endParaRPr>
          </a:p>
          <a:p>
            <a:pPr marL="0" indent="0">
              <a:lnSpc>
                <a:spcPct val="90000"/>
              </a:lnSpc>
              <a:buNone/>
            </a:pPr>
            <a:r>
              <a:rPr lang="en-US" sz="2200" dirty="0">
                <a:solidFill>
                  <a:srgbClr val="000000"/>
                </a:solidFill>
              </a:rPr>
              <a:t>Aim 2. To identify barriers and facilitators of REACH VN implementation in a community setting through formative evaluation conducted in parallel with the cluster RCT. </a:t>
            </a:r>
          </a:p>
          <a:p>
            <a:pPr marL="0" indent="0">
              <a:lnSpc>
                <a:spcPct val="90000"/>
              </a:lnSpc>
              <a:buNone/>
            </a:pPr>
            <a:endParaRPr lang="en-US" sz="2200" dirty="0">
              <a:solidFill>
                <a:srgbClr val="000000"/>
              </a:solidFill>
            </a:endParaRPr>
          </a:p>
          <a:p>
            <a:pPr marL="0" indent="0">
              <a:lnSpc>
                <a:spcPct val="90000"/>
              </a:lnSpc>
              <a:buNone/>
            </a:pPr>
            <a:r>
              <a:rPr lang="en-US" sz="2200" dirty="0">
                <a:solidFill>
                  <a:srgbClr val="000000"/>
                </a:solidFill>
              </a:rPr>
              <a:t>Aim 3. Strengthen and build national capacity in caregiving and other ADRD research through the creation of a network of researchers and a program of mentoring and pilot grant support. </a:t>
            </a:r>
          </a:p>
          <a:p>
            <a:pPr>
              <a:lnSpc>
                <a:spcPct val="90000"/>
              </a:lnSpc>
            </a:pPr>
            <a:endParaRPr lang="en-US" sz="1700" dirty="0">
              <a:solidFill>
                <a:srgbClr val="000000"/>
              </a:solidFill>
            </a:endParaRPr>
          </a:p>
        </p:txBody>
      </p:sp>
    </p:spTree>
    <p:extLst>
      <p:ext uri="{BB962C8B-B14F-4D97-AF65-F5344CB8AC3E}">
        <p14:creationId xmlns:p14="http://schemas.microsoft.com/office/powerpoint/2010/main" val="107157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8BE628-A71C-4966-A7C0-BF60FF42D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 y="883920"/>
            <a:ext cx="8229600" cy="5435600"/>
          </a:xfrm>
          <a:prstGeom prst="rect">
            <a:avLst/>
          </a:prstGeom>
        </p:spPr>
      </p:pic>
      <p:sp>
        <p:nvSpPr>
          <p:cNvPr id="5" name="TextBox 4">
            <a:extLst>
              <a:ext uri="{FF2B5EF4-FFF2-40B4-BE49-F238E27FC236}">
                <a16:creationId xmlns:a16="http://schemas.microsoft.com/office/drawing/2014/main" id="{D5F82630-58F8-4CAE-99F0-921AC1F10ED7}"/>
              </a:ext>
            </a:extLst>
          </p:cNvPr>
          <p:cNvSpPr txBox="1"/>
          <p:nvPr/>
        </p:nvSpPr>
        <p:spPr>
          <a:xfrm>
            <a:off x="1351280" y="406400"/>
            <a:ext cx="6614183" cy="369332"/>
          </a:xfrm>
          <a:prstGeom prst="rect">
            <a:avLst/>
          </a:prstGeom>
          <a:noFill/>
        </p:spPr>
        <p:txBody>
          <a:bodyPr wrap="none" rtlCol="0">
            <a:spAutoFit/>
          </a:bodyPr>
          <a:lstStyle/>
          <a:p>
            <a:r>
              <a:rPr lang="en-US" b="1" dirty="0"/>
              <a:t>National Institute on Aging Stage Model of Behavioral Interventions</a:t>
            </a:r>
          </a:p>
        </p:txBody>
      </p:sp>
      <p:sp>
        <p:nvSpPr>
          <p:cNvPr id="3" name="TextBox 2">
            <a:extLst>
              <a:ext uri="{FF2B5EF4-FFF2-40B4-BE49-F238E27FC236}">
                <a16:creationId xmlns:a16="http://schemas.microsoft.com/office/drawing/2014/main" id="{E45F463D-7CCF-41E1-8EF9-37A6454A6F34}"/>
              </a:ext>
            </a:extLst>
          </p:cNvPr>
          <p:cNvSpPr txBox="1"/>
          <p:nvPr/>
        </p:nvSpPr>
        <p:spPr>
          <a:xfrm>
            <a:off x="1161039" y="6498828"/>
            <a:ext cx="8673841" cy="523220"/>
          </a:xfrm>
          <a:prstGeom prst="rect">
            <a:avLst/>
          </a:prstGeom>
          <a:noFill/>
        </p:spPr>
        <p:txBody>
          <a:bodyPr wrap="square" rtlCol="0">
            <a:spAutoFit/>
          </a:bodyPr>
          <a:lstStyle/>
          <a:p>
            <a:r>
              <a:rPr lang="en-US" sz="1400" dirty="0">
                <a:hlinkClick r:id="rId3"/>
              </a:rPr>
              <a:t>https://www.nia.nih.gov/research/dbsr/stage-model-behavioral-intervention-development</a:t>
            </a:r>
            <a:endParaRPr lang="en-US" sz="1400" dirty="0"/>
          </a:p>
          <a:p>
            <a:endParaRPr lang="en-US" sz="1400" dirty="0"/>
          </a:p>
        </p:txBody>
      </p:sp>
    </p:spTree>
    <p:extLst>
      <p:ext uri="{BB962C8B-B14F-4D97-AF65-F5344CB8AC3E}">
        <p14:creationId xmlns:p14="http://schemas.microsoft.com/office/powerpoint/2010/main" val="56852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07C7B9E-5A94-42BA-8A2E-F81E4DD126A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2600" y="1128712"/>
            <a:ext cx="8178799" cy="4600575"/>
          </a:xfrm>
          <a:prstGeom prst="rect">
            <a:avLst/>
          </a:prstGeom>
        </p:spPr>
      </p:pic>
    </p:spTree>
    <p:extLst>
      <p:ext uri="{BB962C8B-B14F-4D97-AF65-F5344CB8AC3E}">
        <p14:creationId xmlns:p14="http://schemas.microsoft.com/office/powerpoint/2010/main" val="1733784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118D-A7FC-4BC8-9B2F-C87C2E60F3B4}"/>
              </a:ext>
            </a:extLst>
          </p:cNvPr>
          <p:cNvSpPr>
            <a:spLocks noGrp="1"/>
          </p:cNvSpPr>
          <p:nvPr>
            <p:ph type="ctrTitle"/>
          </p:nvPr>
        </p:nvSpPr>
        <p:spPr>
          <a:xfrm>
            <a:off x="1143000" y="1699022"/>
            <a:ext cx="6858000" cy="1155993"/>
          </a:xfrm>
        </p:spPr>
        <p:txBody>
          <a:bodyPr>
            <a:normAutofit/>
          </a:bodyPr>
          <a:lstStyle/>
          <a:p>
            <a:r>
              <a:rPr lang="en-US" dirty="0"/>
              <a:t>Questions?</a:t>
            </a:r>
          </a:p>
        </p:txBody>
      </p:sp>
      <p:pic>
        <p:nvPicPr>
          <p:cNvPr id="4" name="Picture 3">
            <a:extLst>
              <a:ext uri="{FF2B5EF4-FFF2-40B4-BE49-F238E27FC236}">
                <a16:creationId xmlns:a16="http://schemas.microsoft.com/office/drawing/2014/main" id="{AA6190A4-BAE8-4754-9542-194CA889E8FC}"/>
              </a:ext>
            </a:extLst>
          </p:cNvPr>
          <p:cNvPicPr>
            <a:picLocks noChangeAspect="1"/>
          </p:cNvPicPr>
          <p:nvPr/>
        </p:nvPicPr>
        <p:blipFill>
          <a:blip r:embed="rId2"/>
          <a:stretch>
            <a:fillRect/>
          </a:stretch>
        </p:blipFill>
        <p:spPr>
          <a:xfrm>
            <a:off x="0" y="3566111"/>
            <a:ext cx="9144000" cy="2098548"/>
          </a:xfrm>
          <a:prstGeom prst="rect">
            <a:avLst/>
          </a:prstGeom>
        </p:spPr>
      </p:pic>
    </p:spTree>
    <p:extLst>
      <p:ext uri="{BB962C8B-B14F-4D97-AF65-F5344CB8AC3E}">
        <p14:creationId xmlns:p14="http://schemas.microsoft.com/office/powerpoint/2010/main" val="195845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440180"/>
          </a:xfrm>
          <a:custGeom>
            <a:avLst/>
            <a:gdLst/>
            <a:ahLst/>
            <a:cxnLst/>
            <a:rect l="l" t="t" r="r" b="b"/>
            <a:pathLst>
              <a:path w="9144000" h="1440180">
                <a:moveTo>
                  <a:pt x="0" y="1440179"/>
                </a:moveTo>
                <a:lnTo>
                  <a:pt x="9144000" y="1440179"/>
                </a:lnTo>
                <a:lnTo>
                  <a:pt x="9144000" y="0"/>
                </a:lnTo>
                <a:lnTo>
                  <a:pt x="0" y="0"/>
                </a:lnTo>
                <a:lnTo>
                  <a:pt x="0" y="1440179"/>
                </a:lnTo>
                <a:close/>
              </a:path>
            </a:pathLst>
          </a:custGeom>
          <a:solidFill>
            <a:srgbClr val="8BBA3B"/>
          </a:solidFill>
        </p:spPr>
        <p:txBody>
          <a:bodyPr wrap="square" lIns="0" tIns="0" rIns="0" bIns="0" rtlCol="0"/>
          <a:lstStyle/>
          <a:p>
            <a:endParaRPr dirty="0">
              <a:solidFill>
                <a:schemeClr val="bg1"/>
              </a:solidFill>
            </a:endParaRPr>
          </a:p>
        </p:txBody>
      </p:sp>
      <p:sp>
        <p:nvSpPr>
          <p:cNvPr id="3" name="object 3"/>
          <p:cNvSpPr txBox="1">
            <a:spLocks noGrp="1"/>
          </p:cNvSpPr>
          <p:nvPr>
            <p:ph type="title"/>
          </p:nvPr>
        </p:nvSpPr>
        <p:spPr>
          <a:xfrm>
            <a:off x="1818641" y="303939"/>
            <a:ext cx="4901692" cy="689932"/>
          </a:xfrm>
          <a:prstGeom prst="rect">
            <a:avLst/>
          </a:prstGeom>
        </p:spPr>
        <p:txBody>
          <a:bodyPr vert="horz" wrap="square" lIns="0" tIns="12700" rIns="0" bIns="0" rtlCol="0">
            <a:spAutoFit/>
          </a:bodyPr>
          <a:lstStyle/>
          <a:p>
            <a:pPr marL="12700">
              <a:lnSpc>
                <a:spcPct val="100000"/>
              </a:lnSpc>
              <a:spcBef>
                <a:spcPts val="100"/>
              </a:spcBef>
            </a:pPr>
            <a:r>
              <a:rPr b="1" spc="-5" dirty="0"/>
              <a:t>What </a:t>
            </a:r>
            <a:r>
              <a:rPr b="1" spc="-10" dirty="0"/>
              <a:t>is</a:t>
            </a:r>
            <a:r>
              <a:rPr b="1" spc="-65" dirty="0"/>
              <a:t> </a:t>
            </a:r>
            <a:r>
              <a:rPr b="1" spc="-5" dirty="0"/>
              <a:t>dementia?</a:t>
            </a:r>
          </a:p>
        </p:txBody>
      </p:sp>
      <p:sp>
        <p:nvSpPr>
          <p:cNvPr id="5" name="object 5"/>
          <p:cNvSpPr txBox="1"/>
          <p:nvPr/>
        </p:nvSpPr>
        <p:spPr>
          <a:xfrm>
            <a:off x="8492235" y="6465214"/>
            <a:ext cx="128270" cy="177800"/>
          </a:xfrm>
          <a:prstGeom prst="rect">
            <a:avLst/>
          </a:prstGeom>
        </p:spPr>
        <p:txBody>
          <a:bodyPr vert="horz" wrap="square" lIns="0" tIns="0" rIns="0" bIns="0" rtlCol="0">
            <a:spAutoFit/>
          </a:bodyPr>
          <a:lstStyle/>
          <a:p>
            <a:pPr marL="25400">
              <a:lnSpc>
                <a:spcPts val="1240"/>
              </a:lnSpc>
            </a:pPr>
            <a:fld id="{81D60167-4931-47E6-BA6A-407CBD079E47}" type="slidenum">
              <a:rPr sz="1200" dirty="0">
                <a:solidFill>
                  <a:srgbClr val="888888"/>
                </a:solidFill>
                <a:latin typeface="Calibri"/>
                <a:cs typeface="Calibri"/>
              </a:rPr>
              <a:t>2</a:t>
            </a:fld>
            <a:endParaRPr sz="1200">
              <a:latin typeface="Calibri"/>
              <a:cs typeface="Calibri"/>
            </a:endParaRPr>
          </a:p>
        </p:txBody>
      </p:sp>
      <p:sp>
        <p:nvSpPr>
          <p:cNvPr id="4" name="object 4"/>
          <p:cNvSpPr txBox="1"/>
          <p:nvPr/>
        </p:nvSpPr>
        <p:spPr>
          <a:xfrm>
            <a:off x="523495" y="1752600"/>
            <a:ext cx="8097009" cy="4839145"/>
          </a:xfrm>
          <a:prstGeom prst="rect">
            <a:avLst/>
          </a:prstGeom>
        </p:spPr>
        <p:txBody>
          <a:bodyPr vert="horz" wrap="square" lIns="0" tIns="12065" rIns="0" bIns="0" rtlCol="0">
            <a:spAutoFit/>
          </a:bodyPr>
          <a:lstStyle/>
          <a:p>
            <a:pPr marL="469900" marR="5080" lvl="1" indent="-457200">
              <a:spcBef>
                <a:spcPts val="95"/>
              </a:spcBef>
              <a:buFont typeface="Arial" panose="020B0604020202020204" pitchFamily="34" charset="0"/>
              <a:buChar char="•"/>
              <a:tabLst>
                <a:tab pos="354965" algn="l"/>
                <a:tab pos="355600" algn="l"/>
              </a:tabLst>
            </a:pPr>
            <a:r>
              <a:rPr lang="en-US" sz="3200" spc="-10" dirty="0">
                <a:latin typeface="Calibri"/>
                <a:cs typeface="Calibri"/>
              </a:rPr>
              <a:t>A syndrome characterized by c</a:t>
            </a:r>
            <a:r>
              <a:rPr lang="en-US" sz="3200" spc="-5" dirty="0">
                <a:latin typeface="Calibri"/>
                <a:cs typeface="Calibri"/>
              </a:rPr>
              <a:t>ognitive decline and functional decline</a:t>
            </a:r>
            <a:endParaRPr lang="en-US" sz="3200" spc="-10" dirty="0">
              <a:latin typeface="Calibri"/>
              <a:cs typeface="Calibri"/>
            </a:endParaRPr>
          </a:p>
          <a:p>
            <a:pPr marL="469900" marR="5080" lvl="1" indent="-457200">
              <a:spcBef>
                <a:spcPts val="95"/>
              </a:spcBef>
              <a:buFont typeface="Arial" panose="020B0604020202020204" pitchFamily="34" charset="0"/>
              <a:buChar char="•"/>
              <a:tabLst>
                <a:tab pos="354965" algn="l"/>
                <a:tab pos="355600" algn="l"/>
              </a:tabLst>
            </a:pPr>
            <a:endParaRPr lang="en-US" sz="2800" spc="-10" dirty="0">
              <a:latin typeface="Calibri"/>
              <a:cs typeface="Calibri"/>
            </a:endParaRPr>
          </a:p>
          <a:p>
            <a:pPr marL="812165" marR="5080" lvl="2" indent="-342265">
              <a:spcBef>
                <a:spcPts val="95"/>
              </a:spcBef>
              <a:buFont typeface="Arial"/>
              <a:buChar char="•"/>
              <a:tabLst>
                <a:tab pos="354965" algn="l"/>
                <a:tab pos="355600" algn="l"/>
              </a:tabLst>
            </a:pPr>
            <a:r>
              <a:rPr lang="en-US" sz="2400" u="sng" spc="-10" dirty="0">
                <a:cs typeface="Calibri"/>
              </a:rPr>
              <a:t>Cognitive decline</a:t>
            </a:r>
            <a:r>
              <a:rPr lang="en-US" sz="2400" spc="-10" dirty="0">
                <a:cs typeface="Calibri"/>
              </a:rPr>
              <a:t> → </a:t>
            </a:r>
            <a:r>
              <a:rPr lang="en-US" sz="2400" u="sng" spc="-10" dirty="0">
                <a:cs typeface="Calibri"/>
              </a:rPr>
              <a:t>functional decline </a:t>
            </a:r>
            <a:r>
              <a:rPr lang="en-US" sz="2400" spc="-10" dirty="0">
                <a:cs typeface="Calibri"/>
              </a:rPr>
              <a:t>= </a:t>
            </a:r>
            <a:r>
              <a:rPr lang="en-US" sz="2400" u="sng" spc="-10" dirty="0">
                <a:cs typeface="Calibri"/>
              </a:rPr>
              <a:t>dementia</a:t>
            </a:r>
            <a:endParaRPr lang="en-US" sz="2400" u="sng" dirty="0">
              <a:cs typeface="Calibri"/>
            </a:endParaRPr>
          </a:p>
          <a:p>
            <a:pPr marL="12700">
              <a:lnSpc>
                <a:spcPct val="100000"/>
              </a:lnSpc>
              <a:tabLst>
                <a:tab pos="354965" algn="l"/>
                <a:tab pos="355600" algn="l"/>
              </a:tabLst>
            </a:pPr>
            <a:endParaRPr lang="en-US" sz="2800" spc="-5" dirty="0">
              <a:latin typeface="Calibri"/>
              <a:cs typeface="Calibri"/>
            </a:endParaRPr>
          </a:p>
          <a:p>
            <a:pPr marL="354965" indent="-342265">
              <a:lnSpc>
                <a:spcPct val="100000"/>
              </a:lnSpc>
              <a:buFont typeface="Arial"/>
              <a:buChar char="•"/>
              <a:tabLst>
                <a:tab pos="354965" algn="l"/>
                <a:tab pos="355600" algn="l"/>
              </a:tabLst>
            </a:pPr>
            <a:r>
              <a:rPr lang="en-US" sz="2800" spc="-5" dirty="0">
                <a:latin typeface="Calibri"/>
                <a:cs typeface="Calibri"/>
              </a:rPr>
              <a:t>Caused by a variety of degenerative diseases in the brain (e.g., Alzheimer’s, vascular, Lewy Body)</a:t>
            </a:r>
          </a:p>
          <a:p>
            <a:pPr marL="354965" indent="-342265">
              <a:lnSpc>
                <a:spcPct val="100000"/>
              </a:lnSpc>
              <a:buFont typeface="Arial"/>
              <a:buChar char="•"/>
              <a:tabLst>
                <a:tab pos="354965" algn="l"/>
                <a:tab pos="355600" algn="l"/>
              </a:tabLst>
            </a:pPr>
            <a:endParaRPr lang="en-US" sz="2800" spc="-5" dirty="0">
              <a:latin typeface="Calibri"/>
              <a:cs typeface="Calibri"/>
            </a:endParaRPr>
          </a:p>
          <a:p>
            <a:pPr marL="354965" indent="-342265">
              <a:lnSpc>
                <a:spcPct val="100000"/>
              </a:lnSpc>
              <a:buFont typeface="Arial"/>
              <a:buChar char="•"/>
              <a:tabLst>
                <a:tab pos="354965" algn="l"/>
                <a:tab pos="355600" algn="l"/>
              </a:tabLst>
            </a:pPr>
            <a:r>
              <a:rPr lang="en-US" sz="2800" spc="-5" dirty="0">
                <a:latin typeface="Calibri"/>
                <a:cs typeface="Calibri"/>
              </a:rPr>
              <a:t>Not caused by delirium, depression</a:t>
            </a:r>
          </a:p>
          <a:p>
            <a:pPr marL="354965" indent="-342265">
              <a:lnSpc>
                <a:spcPct val="100000"/>
              </a:lnSpc>
              <a:buFont typeface="Arial"/>
              <a:buChar char="•"/>
              <a:tabLst>
                <a:tab pos="354965" algn="l"/>
                <a:tab pos="355600" algn="l"/>
              </a:tabLst>
            </a:pPr>
            <a:endParaRPr lang="en-US" sz="2800" spc="-5" dirty="0">
              <a:latin typeface="Calibri"/>
              <a:cs typeface="Calibri"/>
            </a:endParaRPr>
          </a:p>
          <a:p>
            <a:pPr marL="354965" indent="-342265">
              <a:lnSpc>
                <a:spcPct val="100000"/>
              </a:lnSpc>
              <a:buFont typeface="Arial"/>
              <a:buChar char="•"/>
              <a:tabLst>
                <a:tab pos="354965" algn="l"/>
                <a:tab pos="355600" algn="l"/>
              </a:tabLst>
            </a:pPr>
            <a:r>
              <a:rPr lang="en-US" sz="2800" spc="-5" dirty="0">
                <a:latin typeface="Calibri"/>
                <a:cs typeface="Calibri"/>
              </a:rPr>
              <a:t>Symptoms are cognitive, functional, behavioral</a:t>
            </a:r>
            <a:endParaRPr lang="en-US" sz="2800" spc="-10" dirty="0">
              <a:latin typeface="Calibri"/>
              <a:cs typeface="Calibri"/>
            </a:endParaRPr>
          </a:p>
        </p:txBody>
      </p:sp>
    </p:spTree>
    <p:extLst>
      <p:ext uri="{BB962C8B-B14F-4D97-AF65-F5344CB8AC3E}">
        <p14:creationId xmlns:p14="http://schemas.microsoft.com/office/powerpoint/2010/main" val="178061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70230" y="5793002"/>
            <a:ext cx="6499610" cy="230832"/>
          </a:xfrm>
          <a:prstGeom prst="rect">
            <a:avLst/>
          </a:prstGeom>
          <a:noFill/>
        </p:spPr>
        <p:txBody>
          <a:bodyPr wrap="square" rtlCol="0">
            <a:spAutoFit/>
          </a:bodyPr>
          <a:lstStyle/>
          <a:p>
            <a:r>
              <a:rPr lang="en-US" sz="900" dirty="0"/>
              <a:t>Source: Alzheimer’s Disease International, </a:t>
            </a:r>
            <a:r>
              <a:rPr lang="en-US" sz="900" i="1" dirty="0"/>
              <a:t>World Alzheimer Report, 2015</a:t>
            </a:r>
            <a:r>
              <a:rPr lang="en-US" sz="900" dirty="0"/>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20" y="1114097"/>
            <a:ext cx="8513380" cy="4678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a:extLst>
              <a:ext uri="{FF2B5EF4-FFF2-40B4-BE49-F238E27FC236}">
                <a16:creationId xmlns:a16="http://schemas.microsoft.com/office/drawing/2014/main" id="{6E5F8161-ADF9-4890-8DFA-E412824F1C35}"/>
              </a:ext>
            </a:extLst>
          </p:cNvPr>
          <p:cNvSpPr>
            <a:spLocks noGrp="1"/>
          </p:cNvSpPr>
          <p:nvPr>
            <p:ph type="title"/>
          </p:nvPr>
        </p:nvSpPr>
        <p:spPr>
          <a:xfrm>
            <a:off x="457200" y="274638"/>
            <a:ext cx="8229600" cy="461086"/>
          </a:xfrm>
        </p:spPr>
        <p:txBody>
          <a:bodyPr>
            <a:normAutofit fontScale="90000"/>
          </a:bodyPr>
          <a:lstStyle/>
          <a:p>
            <a:r>
              <a:rPr lang="en-US" b="1" dirty="0"/>
              <a:t>Dementia in LMIC</a:t>
            </a:r>
          </a:p>
        </p:txBody>
      </p:sp>
    </p:spTree>
    <p:extLst>
      <p:ext uri="{BB962C8B-B14F-4D97-AF65-F5344CB8AC3E}">
        <p14:creationId xmlns:p14="http://schemas.microsoft.com/office/powerpoint/2010/main" val="3018655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C08F55B-B9C5-4CA1-AE2E-59096D702BAA}"/>
              </a:ext>
            </a:extLst>
          </p:cNvPr>
          <p:cNvSpPr>
            <a:spLocks noGrp="1"/>
          </p:cNvSpPr>
          <p:nvPr>
            <p:ph type="title"/>
          </p:nvPr>
        </p:nvSpPr>
        <p:spPr>
          <a:xfrm>
            <a:off x="884419" y="826680"/>
            <a:ext cx="7375161" cy="1325563"/>
          </a:xfrm>
        </p:spPr>
        <p:txBody>
          <a:bodyPr>
            <a:normAutofit/>
          </a:bodyPr>
          <a:lstStyle/>
          <a:p>
            <a:r>
              <a:rPr lang="en-US" sz="3500" b="1">
                <a:solidFill>
                  <a:srgbClr val="FFFFFF"/>
                </a:solidFill>
              </a:rPr>
              <a:t>Dementia impact on family caregivers</a:t>
            </a:r>
          </a:p>
        </p:txBody>
      </p:sp>
      <p:sp>
        <p:nvSpPr>
          <p:cNvPr id="3" name="Content Placeholder 2">
            <a:extLst>
              <a:ext uri="{FF2B5EF4-FFF2-40B4-BE49-F238E27FC236}">
                <a16:creationId xmlns:a16="http://schemas.microsoft.com/office/drawing/2014/main" id="{6CA82556-B918-4193-A3A1-5D7CB8EA958A}"/>
              </a:ext>
            </a:extLst>
          </p:cNvPr>
          <p:cNvSpPr>
            <a:spLocks noGrp="1"/>
          </p:cNvSpPr>
          <p:nvPr>
            <p:ph idx="1"/>
          </p:nvPr>
        </p:nvSpPr>
        <p:spPr>
          <a:xfrm>
            <a:off x="884419" y="3092970"/>
            <a:ext cx="7375161" cy="2693976"/>
          </a:xfrm>
        </p:spPr>
        <p:txBody>
          <a:bodyPr>
            <a:normAutofit/>
          </a:bodyPr>
          <a:lstStyle/>
          <a:p>
            <a:r>
              <a:rPr lang="en-US" sz="2400" dirty="0">
                <a:solidFill>
                  <a:srgbClr val="000000"/>
                </a:solidFill>
              </a:rPr>
              <a:t>High economic costs</a:t>
            </a:r>
          </a:p>
          <a:p>
            <a:r>
              <a:rPr lang="en-US" sz="2400" dirty="0">
                <a:solidFill>
                  <a:srgbClr val="000000"/>
                </a:solidFill>
              </a:rPr>
              <a:t>Increased risk for depression and poor self-rated health</a:t>
            </a:r>
          </a:p>
          <a:p>
            <a:r>
              <a:rPr lang="en-US" sz="2400" dirty="0">
                <a:solidFill>
                  <a:srgbClr val="000000"/>
                </a:solidFill>
              </a:rPr>
              <a:t>Dementia-related behavioral problems are particularly difficult for families </a:t>
            </a:r>
          </a:p>
          <a:p>
            <a:r>
              <a:rPr lang="en-US" sz="2400" dirty="0">
                <a:solidFill>
                  <a:srgbClr val="000000"/>
                </a:solidFill>
              </a:rPr>
              <a:t>Strong evidence base showing that family caregiving interventions are effective in US</a:t>
            </a:r>
            <a:endParaRPr lang="en-US" sz="2400" b="1" dirty="0">
              <a:solidFill>
                <a:srgbClr val="000000"/>
              </a:solidFill>
            </a:endParaRPr>
          </a:p>
        </p:txBody>
      </p:sp>
    </p:spTree>
    <p:extLst>
      <p:ext uri="{BB962C8B-B14F-4D97-AF65-F5344CB8AC3E}">
        <p14:creationId xmlns:p14="http://schemas.microsoft.com/office/powerpoint/2010/main" val="3106516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35FB38-9181-42B7-BD70-B942607D4C08}"/>
              </a:ext>
            </a:extLst>
          </p:cNvPr>
          <p:cNvPicPr>
            <a:picLocks noChangeAspect="1"/>
          </p:cNvPicPr>
          <p:nvPr/>
        </p:nvPicPr>
        <p:blipFill>
          <a:blip r:embed="rId3"/>
          <a:stretch>
            <a:fillRect/>
          </a:stretch>
        </p:blipFill>
        <p:spPr>
          <a:xfrm>
            <a:off x="5489475" y="3214055"/>
            <a:ext cx="3343688" cy="2347274"/>
          </a:xfrm>
          <a:prstGeom prst="rect">
            <a:avLst/>
          </a:prstGeom>
        </p:spPr>
      </p:pic>
      <p:pic>
        <p:nvPicPr>
          <p:cNvPr id="5" name="Picture 4">
            <a:extLst>
              <a:ext uri="{FF2B5EF4-FFF2-40B4-BE49-F238E27FC236}">
                <a16:creationId xmlns:a16="http://schemas.microsoft.com/office/drawing/2014/main" id="{920C746C-81C8-4337-82E9-5CD0D139D25F}"/>
              </a:ext>
            </a:extLst>
          </p:cNvPr>
          <p:cNvPicPr>
            <a:picLocks noChangeAspect="1"/>
          </p:cNvPicPr>
          <p:nvPr/>
        </p:nvPicPr>
        <p:blipFill>
          <a:blip r:embed="rId4"/>
          <a:stretch>
            <a:fillRect/>
          </a:stretch>
        </p:blipFill>
        <p:spPr>
          <a:xfrm>
            <a:off x="179829" y="989448"/>
            <a:ext cx="6854924" cy="1840361"/>
          </a:xfrm>
          <a:prstGeom prst="rect">
            <a:avLst/>
          </a:prstGeom>
        </p:spPr>
      </p:pic>
      <p:pic>
        <p:nvPicPr>
          <p:cNvPr id="7" name="Picture 6">
            <a:extLst>
              <a:ext uri="{FF2B5EF4-FFF2-40B4-BE49-F238E27FC236}">
                <a16:creationId xmlns:a16="http://schemas.microsoft.com/office/drawing/2014/main" id="{0B325E84-F5C2-432D-8282-446C27111E54}"/>
              </a:ext>
            </a:extLst>
          </p:cNvPr>
          <p:cNvPicPr>
            <a:picLocks noChangeAspect="1"/>
          </p:cNvPicPr>
          <p:nvPr/>
        </p:nvPicPr>
        <p:blipFill>
          <a:blip r:embed="rId5"/>
          <a:stretch>
            <a:fillRect/>
          </a:stretch>
        </p:blipFill>
        <p:spPr>
          <a:xfrm>
            <a:off x="1021275" y="3126192"/>
            <a:ext cx="3580538" cy="2523000"/>
          </a:xfrm>
          <a:prstGeom prst="rect">
            <a:avLst/>
          </a:prstGeom>
        </p:spPr>
      </p:pic>
      <p:sp>
        <p:nvSpPr>
          <p:cNvPr id="2" name="TextBox 1">
            <a:extLst>
              <a:ext uri="{FF2B5EF4-FFF2-40B4-BE49-F238E27FC236}">
                <a16:creationId xmlns:a16="http://schemas.microsoft.com/office/drawing/2014/main" id="{FA805B89-59D1-472F-A8F1-5F6C4D62AD3C}"/>
              </a:ext>
            </a:extLst>
          </p:cNvPr>
          <p:cNvSpPr txBox="1"/>
          <p:nvPr/>
        </p:nvSpPr>
        <p:spPr>
          <a:xfrm>
            <a:off x="7161319" y="5668576"/>
            <a:ext cx="2074927" cy="300082"/>
          </a:xfrm>
          <a:prstGeom prst="rect">
            <a:avLst/>
          </a:prstGeom>
          <a:noFill/>
        </p:spPr>
        <p:txBody>
          <a:bodyPr wrap="none" rtlCol="0">
            <a:spAutoFit/>
          </a:bodyPr>
          <a:lstStyle/>
          <a:p>
            <a:r>
              <a:rPr lang="en-US" sz="1350" dirty="0"/>
              <a:t>Published November, 2019</a:t>
            </a:r>
          </a:p>
        </p:txBody>
      </p:sp>
    </p:spTree>
    <p:extLst>
      <p:ext uri="{BB962C8B-B14F-4D97-AF65-F5344CB8AC3E}">
        <p14:creationId xmlns:p14="http://schemas.microsoft.com/office/powerpoint/2010/main" val="353740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8271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5665603"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79784306-7E3D-4F2E-92B5-D52EC25F516D}"/>
              </a:ext>
            </a:extLst>
          </p:cNvPr>
          <p:cNvSpPr>
            <a:spLocks noGrp="1"/>
          </p:cNvSpPr>
          <p:nvPr>
            <p:ph type="title"/>
          </p:nvPr>
        </p:nvSpPr>
        <p:spPr>
          <a:xfrm>
            <a:off x="480060" y="1243013"/>
            <a:ext cx="2891790" cy="4371974"/>
          </a:xfrm>
        </p:spPr>
        <p:txBody>
          <a:bodyPr>
            <a:normAutofit/>
          </a:bodyPr>
          <a:lstStyle/>
          <a:p>
            <a:r>
              <a:rPr lang="en-US" b="1">
                <a:solidFill>
                  <a:srgbClr val="FFFFFF"/>
                </a:solidFill>
              </a:rPr>
              <a:t>R21 Grant</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0637" y="0"/>
            <a:ext cx="40433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6DA1A1-35ED-4D8A-91ED-AD06FEA68ADC}"/>
              </a:ext>
            </a:extLst>
          </p:cNvPr>
          <p:cNvSpPr>
            <a:spLocks noGrp="1"/>
          </p:cNvSpPr>
          <p:nvPr>
            <p:ph idx="1"/>
          </p:nvPr>
        </p:nvSpPr>
        <p:spPr>
          <a:xfrm>
            <a:off x="4629150" y="525517"/>
            <a:ext cx="3915918" cy="5896303"/>
          </a:xfrm>
        </p:spPr>
        <p:txBody>
          <a:bodyPr anchor="ctr">
            <a:noAutofit/>
          </a:bodyPr>
          <a:lstStyle/>
          <a:p>
            <a:r>
              <a:rPr lang="en-US" sz="2400" b="1" dirty="0">
                <a:solidFill>
                  <a:srgbClr val="000000"/>
                </a:solidFill>
              </a:rPr>
              <a:t>Grant title</a:t>
            </a:r>
            <a:r>
              <a:rPr lang="en-US" sz="2400" i="1" dirty="0">
                <a:solidFill>
                  <a:srgbClr val="000000"/>
                </a:solidFill>
              </a:rPr>
              <a:t>: Adapting and Testing an Alzheimer’s Caregiver Intervention in Vietnam,</a:t>
            </a:r>
            <a:r>
              <a:rPr lang="en-US" sz="2400" dirty="0">
                <a:solidFill>
                  <a:srgbClr val="000000"/>
                </a:solidFill>
              </a:rPr>
              <a:t> R21AG054262 (2016-2019)</a:t>
            </a:r>
          </a:p>
          <a:p>
            <a:r>
              <a:rPr lang="en-US" sz="2400" b="1" dirty="0">
                <a:solidFill>
                  <a:srgbClr val="000000"/>
                </a:solidFill>
              </a:rPr>
              <a:t>Funding agency</a:t>
            </a:r>
            <a:r>
              <a:rPr lang="en-US" sz="2400" dirty="0">
                <a:solidFill>
                  <a:srgbClr val="000000"/>
                </a:solidFill>
              </a:rPr>
              <a:t>: National Institute on Aging (NIA)/Fogarty International Center</a:t>
            </a:r>
          </a:p>
          <a:p>
            <a:r>
              <a:rPr lang="en-US" sz="2400" b="1" dirty="0">
                <a:solidFill>
                  <a:srgbClr val="000000"/>
                </a:solidFill>
              </a:rPr>
              <a:t>Principal Investigators</a:t>
            </a:r>
            <a:r>
              <a:rPr lang="en-US" sz="2400" dirty="0">
                <a:solidFill>
                  <a:srgbClr val="000000"/>
                </a:solidFill>
              </a:rPr>
              <a:t>: Ladson Hinton MD, Huong Nguyen PhD</a:t>
            </a:r>
          </a:p>
          <a:p>
            <a:r>
              <a:rPr lang="en-US" sz="2400" b="1" dirty="0">
                <a:solidFill>
                  <a:srgbClr val="000000"/>
                </a:solidFill>
              </a:rPr>
              <a:t>Vietnam Co-PI</a:t>
            </a:r>
            <a:r>
              <a:rPr lang="en-US" sz="2400" dirty="0">
                <a:solidFill>
                  <a:srgbClr val="000000"/>
                </a:solidFill>
              </a:rPr>
              <a:t>: Pham Thang MD </a:t>
            </a:r>
          </a:p>
        </p:txBody>
      </p:sp>
    </p:spTree>
    <p:extLst>
      <p:ext uri="{BB962C8B-B14F-4D97-AF65-F5344CB8AC3E}">
        <p14:creationId xmlns:p14="http://schemas.microsoft.com/office/powerpoint/2010/main" val="121604102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1910242688"/>
              </p:ext>
            </p:extLst>
          </p:nvPr>
        </p:nvGraphicFramePr>
        <p:xfrm>
          <a:off x="1219200" y="1397000"/>
          <a:ext cx="6400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85800" y="452120"/>
            <a:ext cx="7772399" cy="830997"/>
          </a:xfrm>
          <a:prstGeom prst="rect">
            <a:avLst/>
          </a:prstGeom>
          <a:noFill/>
        </p:spPr>
        <p:txBody>
          <a:bodyPr wrap="square" rtlCol="0">
            <a:spAutoFit/>
          </a:bodyPr>
          <a:lstStyle/>
          <a:p>
            <a:r>
              <a:rPr lang="en-US" sz="2400" b="1" dirty="0"/>
              <a:t>R21 Study to develop and test a family caregiving intervention in Vietnam</a:t>
            </a:r>
          </a:p>
        </p:txBody>
      </p:sp>
    </p:spTree>
    <p:extLst>
      <p:ext uri="{BB962C8B-B14F-4D97-AF65-F5344CB8AC3E}">
        <p14:creationId xmlns:p14="http://schemas.microsoft.com/office/powerpoint/2010/main" val="66934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sz="3700" b="1">
                <a:solidFill>
                  <a:srgbClr val="FFFFFF"/>
                </a:solidFill>
              </a:rPr>
              <a:t>REACH VA Intervention</a:t>
            </a:r>
          </a:p>
        </p:txBody>
      </p:sp>
      <p:sp>
        <p:nvSpPr>
          <p:cNvPr id="3" name="Content Placeholder 2"/>
          <p:cNvSpPr>
            <a:spLocks noGrp="1"/>
          </p:cNvSpPr>
          <p:nvPr>
            <p:ph idx="1"/>
          </p:nvPr>
        </p:nvSpPr>
        <p:spPr>
          <a:xfrm>
            <a:off x="4567930" y="801866"/>
            <a:ext cx="3979563" cy="5230634"/>
          </a:xfrm>
        </p:spPr>
        <p:txBody>
          <a:bodyPr anchor="ctr">
            <a:normAutofit/>
          </a:bodyPr>
          <a:lstStyle/>
          <a:p>
            <a:r>
              <a:rPr lang="en-US" sz="1900" dirty="0">
                <a:solidFill>
                  <a:srgbClr val="000000"/>
                </a:solidFill>
              </a:rPr>
              <a:t>Almost 2 decades of work demonstrating effectiveness of model</a:t>
            </a:r>
          </a:p>
          <a:p>
            <a:pPr lvl="1"/>
            <a:r>
              <a:rPr lang="en-US" sz="1900" dirty="0">
                <a:solidFill>
                  <a:srgbClr val="000000"/>
                </a:solidFill>
              </a:rPr>
              <a:t>REACH, REACH II </a:t>
            </a:r>
          </a:p>
          <a:p>
            <a:pPr lvl="1"/>
            <a:r>
              <a:rPr lang="en-US" sz="1900" dirty="0">
                <a:solidFill>
                  <a:srgbClr val="000000"/>
                </a:solidFill>
              </a:rPr>
              <a:t>REACH-VA (Nichols LO et al. Gerontologist, 2016)</a:t>
            </a:r>
          </a:p>
          <a:p>
            <a:r>
              <a:rPr lang="en-US" sz="1900" dirty="0">
                <a:solidFill>
                  <a:srgbClr val="000000"/>
                </a:solidFill>
              </a:rPr>
              <a:t>Multicomponent intervention</a:t>
            </a:r>
          </a:p>
          <a:p>
            <a:pPr lvl="1"/>
            <a:r>
              <a:rPr lang="en-US" sz="1900" dirty="0">
                <a:solidFill>
                  <a:srgbClr val="000000"/>
                </a:solidFill>
              </a:rPr>
              <a:t>Education, skill-building, problem-solving, stress reduction</a:t>
            </a:r>
          </a:p>
          <a:p>
            <a:r>
              <a:rPr lang="en-US" sz="1900" dirty="0">
                <a:solidFill>
                  <a:srgbClr val="000000"/>
                </a:solidFill>
              </a:rPr>
              <a:t>4-6 core sessions over 2-3 months</a:t>
            </a:r>
          </a:p>
          <a:p>
            <a:r>
              <a:rPr lang="en-US" sz="1900" dirty="0">
                <a:solidFill>
                  <a:srgbClr val="000000"/>
                </a:solidFill>
              </a:rPr>
              <a:t>Delivered by nurses and MDs in the home</a:t>
            </a:r>
          </a:p>
          <a:p>
            <a:r>
              <a:rPr lang="en-US" sz="1900" dirty="0">
                <a:solidFill>
                  <a:srgbClr val="000000"/>
                </a:solidFill>
              </a:rPr>
              <a:t>Intervention manual and caregiver materials modified and translated into Vietnamese</a:t>
            </a:r>
          </a:p>
          <a:p>
            <a:pPr marL="0" indent="0">
              <a:buNone/>
            </a:pPr>
            <a:endParaRPr lang="en-US" sz="1900" dirty="0">
              <a:solidFill>
                <a:srgbClr val="000000"/>
              </a:solidFill>
            </a:endParaRPr>
          </a:p>
        </p:txBody>
      </p:sp>
    </p:spTree>
    <p:extLst>
      <p:ext uri="{BB962C8B-B14F-4D97-AF65-F5344CB8AC3E}">
        <p14:creationId xmlns:p14="http://schemas.microsoft.com/office/powerpoint/2010/main" val="2667478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F5E12B-92CB-4F0D-BC7F-B3C25A40C59B}"/>
              </a:ext>
            </a:extLst>
          </p:cNvPr>
          <p:cNvPicPr>
            <a:picLocks noChangeAspect="1"/>
          </p:cNvPicPr>
          <p:nvPr/>
        </p:nvPicPr>
        <p:blipFill>
          <a:blip r:embed="rId3"/>
          <a:stretch>
            <a:fillRect/>
          </a:stretch>
        </p:blipFill>
        <p:spPr>
          <a:xfrm>
            <a:off x="139588" y="1620910"/>
            <a:ext cx="4800599" cy="1354430"/>
          </a:xfrm>
          <a:prstGeom prst="rect">
            <a:avLst/>
          </a:prstGeom>
        </p:spPr>
      </p:pic>
      <p:sp>
        <p:nvSpPr>
          <p:cNvPr id="2" name="TextBox 1">
            <a:extLst>
              <a:ext uri="{FF2B5EF4-FFF2-40B4-BE49-F238E27FC236}">
                <a16:creationId xmlns:a16="http://schemas.microsoft.com/office/drawing/2014/main" id="{AB418C5C-2420-4E4F-8EC1-92DDA4889A73}"/>
              </a:ext>
            </a:extLst>
          </p:cNvPr>
          <p:cNvSpPr txBox="1"/>
          <p:nvPr/>
        </p:nvSpPr>
        <p:spPr>
          <a:xfrm>
            <a:off x="139588" y="1004392"/>
            <a:ext cx="8769743" cy="415498"/>
          </a:xfrm>
          <a:prstGeom prst="rect">
            <a:avLst/>
          </a:prstGeom>
          <a:noFill/>
        </p:spPr>
        <p:txBody>
          <a:bodyPr wrap="square" rtlCol="0">
            <a:spAutoFit/>
          </a:bodyPr>
          <a:lstStyle/>
          <a:p>
            <a:pPr algn="ctr"/>
            <a:r>
              <a:rPr lang="en-US" sz="2100" b="1" dirty="0"/>
              <a:t>R21 AG054262 (2016-19)</a:t>
            </a:r>
          </a:p>
        </p:txBody>
      </p:sp>
      <p:pic>
        <p:nvPicPr>
          <p:cNvPr id="5" name="Picture 4">
            <a:extLst>
              <a:ext uri="{FF2B5EF4-FFF2-40B4-BE49-F238E27FC236}">
                <a16:creationId xmlns:a16="http://schemas.microsoft.com/office/drawing/2014/main" id="{2ABCB1FA-FB18-45E1-95F9-FB59874745BC}"/>
              </a:ext>
            </a:extLst>
          </p:cNvPr>
          <p:cNvPicPr/>
          <p:nvPr/>
        </p:nvPicPr>
        <p:blipFill>
          <a:blip r:embed="rId4">
            <a:extLst>
              <a:ext uri="{28A0092B-C50C-407E-A947-70E740481C1C}">
                <a14:useLocalDpi xmlns:a14="http://schemas.microsoft.com/office/drawing/2010/main" val="0"/>
              </a:ext>
            </a:extLst>
          </a:blip>
          <a:stretch>
            <a:fillRect/>
          </a:stretch>
        </p:blipFill>
        <p:spPr>
          <a:xfrm>
            <a:off x="4572000" y="3170780"/>
            <a:ext cx="4337331" cy="3366653"/>
          </a:xfrm>
          <a:prstGeom prst="rect">
            <a:avLst/>
          </a:prstGeom>
        </p:spPr>
      </p:pic>
      <p:sp>
        <p:nvSpPr>
          <p:cNvPr id="7" name="TextBox 6">
            <a:extLst>
              <a:ext uri="{FF2B5EF4-FFF2-40B4-BE49-F238E27FC236}">
                <a16:creationId xmlns:a16="http://schemas.microsoft.com/office/drawing/2014/main" id="{D8387145-0C7E-4180-86A4-D42596FD9486}"/>
              </a:ext>
            </a:extLst>
          </p:cNvPr>
          <p:cNvSpPr txBox="1"/>
          <p:nvPr/>
        </p:nvSpPr>
        <p:spPr>
          <a:xfrm>
            <a:off x="5695507" y="1947369"/>
            <a:ext cx="3095270" cy="1246495"/>
          </a:xfrm>
          <a:prstGeom prst="rect">
            <a:avLst/>
          </a:prstGeom>
          <a:noFill/>
        </p:spPr>
        <p:txBody>
          <a:bodyPr wrap="square" rtlCol="0">
            <a:spAutoFit/>
          </a:bodyPr>
          <a:lstStyle/>
          <a:p>
            <a:r>
              <a:rPr lang="en-US" sz="1500" b="1" i="1" dirty="0"/>
              <a:t>First study to show that a community intervention is effective in lowering stress and burden in family caregivers of persons with dementia in Vietnam   </a:t>
            </a:r>
          </a:p>
        </p:txBody>
      </p:sp>
      <p:sp>
        <p:nvSpPr>
          <p:cNvPr id="8" name="Arrow: Right 7">
            <a:extLst>
              <a:ext uri="{FF2B5EF4-FFF2-40B4-BE49-F238E27FC236}">
                <a16:creationId xmlns:a16="http://schemas.microsoft.com/office/drawing/2014/main" id="{EA7C75C2-CA78-4BED-897F-F86533E09D3C}"/>
              </a:ext>
            </a:extLst>
          </p:cNvPr>
          <p:cNvSpPr/>
          <p:nvPr/>
        </p:nvSpPr>
        <p:spPr>
          <a:xfrm>
            <a:off x="5134395" y="2463387"/>
            <a:ext cx="366903" cy="191377"/>
          </a:xfrm>
          <a:prstGeom prst="rightArrow">
            <a:avLst>
              <a:gd name="adj1" fmla="val 50000"/>
              <a:gd name="adj2" fmla="val 37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7DDDD25D-9A9E-487C-81B2-4CBFB6B5369E}"/>
              </a:ext>
            </a:extLst>
          </p:cNvPr>
          <p:cNvPicPr>
            <a:picLocks noChangeAspect="1"/>
          </p:cNvPicPr>
          <p:nvPr/>
        </p:nvPicPr>
        <p:blipFill>
          <a:blip r:embed="rId5"/>
          <a:stretch>
            <a:fillRect/>
          </a:stretch>
        </p:blipFill>
        <p:spPr>
          <a:xfrm>
            <a:off x="728221" y="3199443"/>
            <a:ext cx="3363995" cy="2592739"/>
          </a:xfrm>
          <a:prstGeom prst="rect">
            <a:avLst/>
          </a:prstGeom>
        </p:spPr>
      </p:pic>
    </p:spTree>
    <p:extLst>
      <p:ext uri="{BB962C8B-B14F-4D97-AF65-F5344CB8AC3E}">
        <p14:creationId xmlns:p14="http://schemas.microsoft.com/office/powerpoint/2010/main" val="2235735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652</Words>
  <Application>Microsoft Office PowerPoint</Application>
  <PresentationFormat>On-screen Show (4:3)</PresentationFormat>
  <Paragraphs>70</Paragraphs>
  <Slides>13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Advancing Interventions to Support Alzheimer’s Family Caregivers in Vietnam </vt:lpstr>
      <vt:lpstr>What is dementia?</vt:lpstr>
      <vt:lpstr>Dementia in LMIC</vt:lpstr>
      <vt:lpstr>Dementia impact on family caregivers</vt:lpstr>
      <vt:lpstr>PowerPoint Presentation</vt:lpstr>
      <vt:lpstr>R21 Grant</vt:lpstr>
      <vt:lpstr>PowerPoint Presentation</vt:lpstr>
      <vt:lpstr>REACH VA Intervention</vt:lpstr>
      <vt:lpstr>PowerPoint Presentation</vt:lpstr>
      <vt:lpstr>Next steps: R01 study Advancing Alzheimer’s family caregiving interventions and research capacity in Vietnam  National Institute on Aging, AG064688 </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Interventions to Support Alzheimer’s Family Caregivers in Vietnam </dc:title>
  <dc:creator>Ladson Hinton</dc:creator>
  <cp:lastModifiedBy>Ladson Hinton</cp:lastModifiedBy>
  <cp:revision>3</cp:revision>
  <dcterms:created xsi:type="dcterms:W3CDTF">2020-05-15T04:05:39Z</dcterms:created>
  <dcterms:modified xsi:type="dcterms:W3CDTF">2020-05-15T04:14:11Z</dcterms:modified>
</cp:coreProperties>
</file>