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83" r:id="rId2"/>
    <p:sldId id="429" r:id="rId3"/>
    <p:sldId id="451" r:id="rId4"/>
    <p:sldId id="452" r:id="rId5"/>
    <p:sldId id="453" r:id="rId6"/>
    <p:sldId id="454" r:id="rId7"/>
    <p:sldId id="457" r:id="rId8"/>
    <p:sldId id="456" r:id="rId9"/>
    <p:sldId id="440" r:id="rId10"/>
    <p:sldId id="450" r:id="rId11"/>
    <p:sldId id="455" r:id="rId12"/>
    <p:sldId id="449" r:id="rId13"/>
    <p:sldId id="432" r:id="rId14"/>
    <p:sldId id="436" r:id="rId15"/>
    <p:sldId id="446" r:id="rId16"/>
    <p:sldId id="427" r:id="rId17"/>
    <p:sldId id="404" r:id="rId18"/>
    <p:sldId id="42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590" autoAdjust="0"/>
  </p:normalViewPr>
  <p:slideViewPr>
    <p:cSldViewPr>
      <p:cViewPr>
        <p:scale>
          <a:sx n="70" d="100"/>
          <a:sy n="70" d="100"/>
        </p:scale>
        <p:origin x="-153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02CAF1-3A8A-4EE7-B60A-4E67F2BADE2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62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F53440-B3CC-4166-A780-F48DFCBB05A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0489073-5E70-4D7A-81C2-8C5B6CE8F66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3440-B3CC-4166-A780-F48DFCBB05A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33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1782B-38C2-49FA-B0EE-EE69C47ED5A4}" type="slidenum">
              <a:rPr lang="en-US" altLang="es-PE"/>
              <a:pPr/>
              <a:t>6</a:t>
            </a:fld>
            <a:endParaRPr lang="en-US" altLang="es-PE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r>
              <a:rPr lang="en-US" altLang="es-PE" sz="1400">
                <a:solidFill>
                  <a:srgbClr val="000080"/>
                </a:solidFill>
              </a:rPr>
              <a:t>Al investigar un brote la velocidad es esencial, pero obtener la respuesta correcta es esencial también.  Para satisfacer ambos requerimientos, los epidemiólogos se acercan a las investigaciones sistemáticamente, siguiendo los siguientes 10 pasos:</a:t>
            </a:r>
            <a:endParaRPr lang="en-US" altLang="es-PE" sz="1400">
              <a:solidFill>
                <a:srgbClr val="082984"/>
              </a:solidFill>
            </a:endParaRPr>
          </a:p>
          <a:p>
            <a:r>
              <a:rPr lang="en-US" altLang="es-PE" sz="1400">
                <a:solidFill>
                  <a:srgbClr val="082984"/>
                </a:solidFill>
              </a:rPr>
              <a:t>Los pasos se presentan aquí en orden conceptual.  En la práctica, sin embargo, varios pueden hacerse a la vez o pueden hacerse en orden diferente. Por ejemplo, las medidas de control deben ser implementadas en cuanto la fuente y el modo de transmisión son conocidos, que puede ocurrir temprano o más tarde en una investigación</a:t>
            </a:r>
            <a:endParaRPr lang="en-US" altLang="es-PE" sz="1400">
              <a:solidFill>
                <a:srgbClr val="00008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D945202-2E3A-4B24-AC17-CAA3D5FAEE0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0766" indent="-281064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4255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3957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3659" indent="-224851" defTabSz="9150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3361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3062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2764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2466" indent="-224851" defTabSz="9150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D945202-2E3A-4B24-AC17-CAA3D5FAEE07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38200" y="609600"/>
            <a:ext cx="7772400" cy="25908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dirty="0" smtClean="0"/>
              <a:t>Title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657600"/>
            <a:ext cx="5867400" cy="10668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en-US" altLang="en-US" noProof="0" smtClean="0"/>
              <a:t>Subtitle</a:t>
            </a:r>
          </a:p>
        </p:txBody>
      </p:sp>
      <p:pic>
        <p:nvPicPr>
          <p:cNvPr id="5" name="Picture 32" descr="http://orientacion.universia.edu.pe/imgs2011/imagenes/logo_upch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0231" y="0"/>
            <a:ext cx="872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520" y="-22506"/>
            <a:ext cx="668961" cy="93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9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55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43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18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66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8" name="Picture 32" descr="http://orientacion.universia.edu.pe/imgs2011/imagenes/logo_upch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00" y="1"/>
            <a:ext cx="685799" cy="7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92"/>
            <a:ext cx="611473" cy="85639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52400" y="1371600"/>
            <a:ext cx="8839200" cy="2057400"/>
          </a:xfrm>
        </p:spPr>
        <p:txBody>
          <a:bodyPr lIns="0" tIns="0" rIns="0" bIns="0"/>
          <a:lstStyle/>
          <a:p>
            <a:r>
              <a:rPr lang="es-PE" sz="4200" dirty="0" err="1" smtClean="0"/>
              <a:t>Emerging</a:t>
            </a:r>
            <a:r>
              <a:rPr lang="es-PE" sz="4200" dirty="0" smtClean="0"/>
              <a:t> </a:t>
            </a:r>
            <a:r>
              <a:rPr lang="es-PE" sz="4200" dirty="0" err="1" smtClean="0"/>
              <a:t>Opportunities</a:t>
            </a:r>
            <a:r>
              <a:rPr lang="es-PE" sz="4200" dirty="0" smtClean="0"/>
              <a:t> in </a:t>
            </a:r>
            <a:r>
              <a:rPr lang="es-PE" sz="4200" dirty="0"/>
              <a:t>Global </a:t>
            </a:r>
            <a:r>
              <a:rPr lang="es-PE" sz="4200" dirty="0" err="1"/>
              <a:t>Health</a:t>
            </a:r>
            <a:r>
              <a:rPr lang="en-US" altLang="en-US" sz="4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4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sz="42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153400" cy="3048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Andres G. (Willy) Lescano, PhD, MHS, MHS</a:t>
            </a:r>
            <a:br>
              <a:rPr lang="en-US" altLang="en-US" sz="2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Universidad Peruana Cayetano Heredia</a:t>
            </a:r>
          </a:p>
          <a:p>
            <a:pPr>
              <a:defRPr/>
            </a:pP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Adjunct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Tulane, Wake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Johns Hopkins and Texas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Head, Emerge , </a:t>
            </a:r>
            <a:r>
              <a:rPr lang="es-PE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Emerging</a:t>
            </a:r>
            <a:r>
              <a:rPr lang="es-P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PE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Diseases</a:t>
            </a:r>
            <a:r>
              <a:rPr lang="es-P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s-PE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Climate</a:t>
            </a:r>
            <a:r>
              <a:rPr lang="es-PE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PE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</a:t>
            </a:r>
            <a:r>
              <a:rPr lang="es-P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PE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</a:t>
            </a:r>
            <a:r>
              <a:rPr lang="es-PE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PE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</a:t>
            </a:r>
            <a:endParaRPr lang="es-ES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Sponsored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NIH/FIC D43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TW007393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1143000"/>
          </a:xfrm>
        </p:spPr>
        <p:txBody>
          <a:bodyPr/>
          <a:lstStyle/>
          <a:p>
            <a:r>
              <a:rPr lang="es-PE" dirty="0" smtClean="0"/>
              <a:t>Medical </a:t>
            </a:r>
            <a:r>
              <a:rPr lang="es-PE" dirty="0" err="1" smtClean="0"/>
              <a:t>missions</a:t>
            </a:r>
            <a:r>
              <a:rPr lang="es-PE" dirty="0" smtClean="0"/>
              <a:t> &amp; “</a:t>
            </a:r>
            <a:r>
              <a:rPr lang="es-PE" dirty="0" err="1" smtClean="0"/>
              <a:t>volun</a:t>
            </a:r>
            <a:r>
              <a:rPr lang="es-PE" u="sng" dirty="0" err="1" smtClean="0"/>
              <a:t>tourism</a:t>
            </a:r>
            <a:r>
              <a:rPr lang="es-PE" dirty="0" smtClean="0"/>
              <a:t>”*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2800" dirty="0" smtClean="0"/>
              <a:t>Clear </a:t>
            </a:r>
            <a:r>
              <a:rPr lang="es-PE" sz="2800" dirty="0" err="1" smtClean="0"/>
              <a:t>benefit</a:t>
            </a:r>
            <a:r>
              <a:rPr lang="es-PE" sz="2800" dirty="0" smtClean="0"/>
              <a:t> </a:t>
            </a:r>
            <a:r>
              <a:rPr lang="es-PE" sz="2800" dirty="0" err="1" smtClean="0"/>
              <a:t>for</a:t>
            </a:r>
            <a:r>
              <a:rPr lang="es-PE" sz="2800" dirty="0" smtClean="0"/>
              <a:t> </a:t>
            </a:r>
            <a:r>
              <a:rPr lang="es-PE" sz="2800" dirty="0" err="1" smtClean="0"/>
              <a:t>traveler</a:t>
            </a:r>
            <a:r>
              <a:rPr lang="es-PE" sz="2800" dirty="0" smtClean="0"/>
              <a:t>, </a:t>
            </a:r>
            <a:r>
              <a:rPr lang="es-PE" sz="2800" dirty="0" err="1" smtClean="0"/>
              <a:t>less</a:t>
            </a:r>
            <a:r>
              <a:rPr lang="es-PE" sz="2800" dirty="0" smtClean="0"/>
              <a:t> </a:t>
            </a:r>
            <a:r>
              <a:rPr lang="es-PE" sz="2800" dirty="0" err="1" smtClean="0"/>
              <a:t>clear</a:t>
            </a:r>
            <a:r>
              <a:rPr lang="es-PE" sz="2800" dirty="0" smtClean="0"/>
              <a:t> to host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Are </a:t>
            </a:r>
            <a:r>
              <a:rPr lang="es-PE" sz="2800" dirty="0" err="1" smtClean="0"/>
              <a:t>they</a:t>
            </a:r>
            <a:r>
              <a:rPr lang="es-PE" sz="2800" dirty="0" smtClean="0"/>
              <a:t> </a:t>
            </a:r>
            <a:r>
              <a:rPr lang="es-PE" sz="2800" dirty="0" err="1" smtClean="0"/>
              <a:t>addressing</a:t>
            </a:r>
            <a:r>
              <a:rPr lang="es-PE" sz="2800" dirty="0" smtClean="0"/>
              <a:t> </a:t>
            </a:r>
            <a:r>
              <a:rPr lang="es-PE" sz="2800" dirty="0" err="1" smtClean="0"/>
              <a:t>needs</a:t>
            </a:r>
            <a:r>
              <a:rPr lang="es-PE" sz="2800" dirty="0" smtClean="0"/>
              <a:t> (Sanchez JF 2015)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Do </a:t>
            </a:r>
            <a:r>
              <a:rPr lang="es-PE" sz="2800" dirty="0" err="1" smtClean="0"/>
              <a:t>they</a:t>
            </a:r>
            <a:r>
              <a:rPr lang="es-PE" sz="2800" dirty="0" smtClean="0"/>
              <a:t> </a:t>
            </a:r>
            <a:r>
              <a:rPr lang="es-PE" sz="2800" dirty="0" err="1" smtClean="0"/>
              <a:t>have</a:t>
            </a:r>
            <a:r>
              <a:rPr lang="es-PE" sz="2800" dirty="0" smtClean="0"/>
              <a:t> </a:t>
            </a:r>
            <a:r>
              <a:rPr lang="es-PE" sz="2800" dirty="0" err="1" smtClean="0"/>
              <a:t>an</a:t>
            </a:r>
            <a:r>
              <a:rPr lang="es-PE" sz="2800" dirty="0" smtClean="0"/>
              <a:t> </a:t>
            </a:r>
            <a:r>
              <a:rPr lang="es-PE" sz="2800" dirty="0" err="1" smtClean="0"/>
              <a:t>impact</a:t>
            </a:r>
            <a:r>
              <a:rPr lang="es-PE" sz="2800" dirty="0" smtClean="0"/>
              <a:t> </a:t>
            </a:r>
            <a:r>
              <a:rPr lang="es-PE" sz="2800" dirty="0" err="1" smtClean="0"/>
              <a:t>on</a:t>
            </a:r>
            <a:r>
              <a:rPr lang="es-PE" sz="2800" dirty="0" smtClean="0"/>
              <a:t> </a:t>
            </a:r>
            <a:r>
              <a:rPr lang="es-PE" sz="2800" dirty="0" err="1" smtClean="0"/>
              <a:t>the</a:t>
            </a:r>
            <a:r>
              <a:rPr lang="es-PE" sz="2800" dirty="0" smtClean="0"/>
              <a:t> </a:t>
            </a:r>
            <a:r>
              <a:rPr lang="es-PE" sz="2800" dirty="0" err="1" smtClean="0"/>
              <a:t>beneficiaries</a:t>
            </a:r>
            <a:r>
              <a:rPr lang="es-PE" sz="2800" dirty="0" smtClean="0"/>
              <a:t> </a:t>
            </a:r>
            <a:r>
              <a:rPr lang="es-PE" sz="2800" dirty="0" err="1" smtClean="0"/>
              <a:t>or</a:t>
            </a:r>
            <a:r>
              <a:rPr lang="es-PE" sz="2800" dirty="0" smtClean="0"/>
              <a:t> host </a:t>
            </a:r>
            <a:r>
              <a:rPr lang="es-PE" sz="2800" dirty="0" err="1" smtClean="0"/>
              <a:t>populations</a:t>
            </a:r>
            <a:r>
              <a:rPr lang="es-PE" sz="2800" dirty="0" smtClean="0"/>
              <a:t>?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Are </a:t>
            </a:r>
            <a:r>
              <a:rPr lang="es-PE" sz="2800" dirty="0" err="1" smtClean="0"/>
              <a:t>they</a:t>
            </a:r>
            <a:r>
              <a:rPr lang="es-PE" sz="2800" dirty="0" smtClean="0"/>
              <a:t> a </a:t>
            </a:r>
            <a:r>
              <a:rPr lang="es-PE" sz="2800" dirty="0" err="1" smtClean="0"/>
              <a:t>cost-effective</a:t>
            </a:r>
            <a:r>
              <a:rPr lang="es-PE" sz="2800" dirty="0" smtClean="0"/>
              <a:t>?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Do </a:t>
            </a:r>
            <a:r>
              <a:rPr lang="es-PE" sz="2800" dirty="0" err="1" smtClean="0"/>
              <a:t>they</a:t>
            </a:r>
            <a:r>
              <a:rPr lang="es-PE" sz="2800" dirty="0" smtClean="0"/>
              <a:t> </a:t>
            </a:r>
            <a:r>
              <a:rPr lang="es-PE" sz="2800" dirty="0" err="1" smtClean="0"/>
              <a:t>erode</a:t>
            </a:r>
            <a:r>
              <a:rPr lang="es-PE" sz="2800" dirty="0" smtClean="0"/>
              <a:t> </a:t>
            </a:r>
            <a:r>
              <a:rPr lang="es-PE" sz="2800" dirty="0" err="1" smtClean="0"/>
              <a:t>the</a:t>
            </a:r>
            <a:r>
              <a:rPr lang="es-PE" sz="2800" dirty="0" smtClean="0"/>
              <a:t> trust </a:t>
            </a:r>
            <a:r>
              <a:rPr lang="es-PE" sz="2800" dirty="0" err="1" smtClean="0"/>
              <a:t>on</a:t>
            </a:r>
            <a:r>
              <a:rPr lang="es-PE" sz="2800" dirty="0" smtClean="0"/>
              <a:t> and use of </a:t>
            </a:r>
            <a:r>
              <a:rPr lang="es-PE" sz="2800" dirty="0" err="1" smtClean="0"/>
              <a:t>existing</a:t>
            </a:r>
            <a:r>
              <a:rPr lang="es-PE" sz="2800" dirty="0" smtClean="0"/>
              <a:t> </a:t>
            </a:r>
            <a:r>
              <a:rPr lang="es-PE" sz="2800" dirty="0" err="1" smtClean="0"/>
              <a:t>services</a:t>
            </a:r>
            <a:r>
              <a:rPr lang="es-PE" sz="2800" dirty="0" smtClean="0"/>
              <a:t>?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endParaRPr lang="es-PE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457890"/>
            <a:ext cx="8969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http://cmajblogs.com/voluntourism-call-it-a-spade-and-use-it-carefully/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5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96200" cy="1143000"/>
          </a:xfrm>
        </p:spPr>
        <p:txBody>
          <a:bodyPr/>
          <a:lstStyle/>
          <a:p>
            <a:r>
              <a:rPr lang="es-PE" dirty="0" err="1" smtClean="0"/>
              <a:t>Some</a:t>
            </a:r>
            <a:r>
              <a:rPr lang="es-PE" dirty="0" smtClean="0"/>
              <a:t> personal/</a:t>
            </a:r>
            <a:r>
              <a:rPr lang="es-PE" dirty="0" err="1" smtClean="0"/>
              <a:t>close</a:t>
            </a:r>
            <a:r>
              <a:rPr lang="es-PE" dirty="0" smtClean="0"/>
              <a:t> </a:t>
            </a:r>
            <a:r>
              <a:rPr lang="es-PE" dirty="0" err="1" smtClean="0"/>
              <a:t>experiences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dirty="0" smtClean="0"/>
              <a:t>“</a:t>
            </a:r>
            <a:r>
              <a:rPr lang="es-PE" dirty="0" err="1" smtClean="0"/>
              <a:t>Just</a:t>
            </a:r>
            <a:r>
              <a:rPr lang="es-PE" dirty="0" smtClean="0"/>
              <a:t> come”</a:t>
            </a:r>
          </a:p>
          <a:p>
            <a:pPr>
              <a:spcBef>
                <a:spcPts val="0"/>
              </a:spcBef>
            </a:pPr>
            <a:endParaRPr lang="es-PE" dirty="0" smtClean="0"/>
          </a:p>
          <a:p>
            <a:pPr>
              <a:spcBef>
                <a:spcPts val="0"/>
              </a:spcBef>
            </a:pPr>
            <a:r>
              <a:rPr lang="en-US" dirty="0"/>
              <a:t>Being there*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“Physician-researcher </a:t>
            </a:r>
            <a:r>
              <a:rPr lang="en-US" dirty="0"/>
              <a:t>Robert H. Gilman believes every discovery has its </a:t>
            </a:r>
            <a:r>
              <a:rPr lang="en-US" dirty="0" smtClean="0"/>
              <a:t>place” *</a:t>
            </a:r>
            <a:endParaRPr lang="en-US" dirty="0"/>
          </a:p>
          <a:p>
            <a:pPr>
              <a:spcBef>
                <a:spcPts val="0"/>
              </a:spcBef>
            </a:pPr>
            <a:endParaRPr lang="es-PE" dirty="0"/>
          </a:p>
          <a:p>
            <a:pPr>
              <a:spcBef>
                <a:spcPts val="0"/>
              </a:spcBef>
            </a:pPr>
            <a:r>
              <a:rPr lang="es-PE" dirty="0" smtClean="0"/>
              <a:t>“</a:t>
            </a:r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people</a:t>
            </a:r>
            <a:r>
              <a:rPr lang="es-PE" dirty="0" smtClean="0"/>
              <a:t> </a:t>
            </a:r>
            <a:r>
              <a:rPr lang="es-PE" dirty="0" err="1" smtClean="0"/>
              <a:t>here</a:t>
            </a:r>
            <a:r>
              <a:rPr lang="es-PE" dirty="0" smtClean="0"/>
              <a:t> </a:t>
            </a:r>
            <a:r>
              <a:rPr lang="es-PE" dirty="0" err="1" smtClean="0"/>
              <a:t>need</a:t>
            </a:r>
            <a:r>
              <a:rPr lang="es-PE" dirty="0" smtClean="0"/>
              <a:t> me </a:t>
            </a:r>
            <a:r>
              <a:rPr lang="es-PE" dirty="0" err="1" smtClean="0"/>
              <a:t>like</a:t>
            </a:r>
            <a:r>
              <a:rPr lang="es-PE" dirty="0" smtClean="0"/>
              <a:t> a </a:t>
            </a:r>
            <a:r>
              <a:rPr lang="es-PE" dirty="0" err="1" smtClean="0"/>
              <a:t>hole</a:t>
            </a:r>
            <a:r>
              <a:rPr lang="es-PE" dirty="0" smtClean="0"/>
              <a:t> in </a:t>
            </a:r>
            <a:r>
              <a:rPr lang="es-PE" dirty="0" err="1" smtClean="0"/>
              <a:t>their</a:t>
            </a:r>
            <a:r>
              <a:rPr lang="es-PE" dirty="0" smtClean="0"/>
              <a:t> head” **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0" y="60960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* http</a:t>
            </a:r>
            <a:r>
              <a:rPr lang="en-US" sz="2000" dirty="0"/>
              <a:t>://</a:t>
            </a:r>
            <a:r>
              <a:rPr lang="en-US" sz="2000" dirty="0" smtClean="0"/>
              <a:t>magazine.jhsph.edu/2007/Fall/features/being_there/</a:t>
            </a:r>
          </a:p>
          <a:p>
            <a:pPr algn="r"/>
            <a:r>
              <a:rPr lang="en-US" sz="2000" dirty="0"/>
              <a:t>** http://magazine.jhsph.edu/2012/spring/features/la-familia-gilman/page-1/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34236"/>
            <a:ext cx="2057400" cy="17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534236"/>
            <a:ext cx="2378028" cy="75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s-PE" dirty="0" err="1" smtClean="0"/>
              <a:t>Criticisms</a:t>
            </a:r>
            <a:r>
              <a:rPr lang="es-PE" dirty="0"/>
              <a:t> </a:t>
            </a:r>
            <a:r>
              <a:rPr lang="es-PE" dirty="0" smtClean="0"/>
              <a:t>&amp; </a:t>
            </a:r>
            <a:r>
              <a:rPr lang="es-PE" dirty="0" err="1" smtClean="0"/>
              <a:t>Challenges</a:t>
            </a:r>
            <a:r>
              <a:rPr lang="es-PE" dirty="0" smtClean="0"/>
              <a:t>*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dirty="0" err="1" smtClean="0"/>
              <a:t>Lack</a:t>
            </a:r>
            <a:r>
              <a:rPr lang="es-PE" dirty="0" smtClean="0"/>
              <a:t> of </a:t>
            </a:r>
            <a:r>
              <a:rPr lang="es-PE" dirty="0" err="1" smtClean="0"/>
              <a:t>bidirectionality</a:t>
            </a:r>
            <a:r>
              <a:rPr lang="es-PE" dirty="0" smtClean="0"/>
              <a:t> and </a:t>
            </a:r>
            <a:r>
              <a:rPr lang="es-PE" dirty="0" err="1" smtClean="0"/>
              <a:t>reciprocity</a:t>
            </a:r>
            <a:r>
              <a:rPr lang="es-PE" dirty="0" smtClean="0"/>
              <a:t>: </a:t>
            </a:r>
            <a:r>
              <a:rPr lang="es-PE" dirty="0" err="1" smtClean="0"/>
              <a:t>inequality</a:t>
            </a:r>
            <a:r>
              <a:rPr lang="es-PE" dirty="0" smtClean="0"/>
              <a:t> of </a:t>
            </a:r>
            <a:r>
              <a:rPr lang="es-PE" dirty="0" err="1" smtClean="0"/>
              <a:t>resources</a:t>
            </a:r>
            <a:r>
              <a:rPr lang="es-PE" dirty="0" smtClean="0"/>
              <a:t> in </a:t>
            </a:r>
            <a:r>
              <a:rPr lang="es-PE" dirty="0" err="1" smtClean="0"/>
              <a:t>senders</a:t>
            </a:r>
            <a:r>
              <a:rPr lang="es-PE" dirty="0" smtClean="0"/>
              <a:t>/hosts</a:t>
            </a:r>
          </a:p>
          <a:p>
            <a:pPr>
              <a:spcBef>
                <a:spcPts val="0"/>
              </a:spcBef>
            </a:pPr>
            <a:endParaRPr lang="es-PE" dirty="0"/>
          </a:p>
          <a:p>
            <a:pPr>
              <a:spcBef>
                <a:spcPts val="0"/>
              </a:spcBef>
            </a:pPr>
            <a:r>
              <a:rPr lang="es-PE" dirty="0" err="1" smtClean="0"/>
              <a:t>Risks</a:t>
            </a:r>
            <a:r>
              <a:rPr lang="es-PE" dirty="0" smtClean="0"/>
              <a:t> &amp; </a:t>
            </a:r>
            <a:r>
              <a:rPr lang="es-PE" dirty="0" err="1" smtClean="0"/>
              <a:t>costs</a:t>
            </a:r>
            <a:r>
              <a:rPr lang="es-PE" dirty="0" smtClean="0"/>
              <a:t> to </a:t>
            </a:r>
            <a:r>
              <a:rPr lang="es-PE" dirty="0" err="1" smtClean="0"/>
              <a:t>students</a:t>
            </a:r>
            <a:endParaRPr lang="es-PE" dirty="0" smtClean="0"/>
          </a:p>
          <a:p>
            <a:pPr>
              <a:spcBef>
                <a:spcPts val="0"/>
              </a:spcBef>
            </a:pPr>
            <a:endParaRPr lang="es-PE" dirty="0" smtClean="0"/>
          </a:p>
          <a:p>
            <a:pPr>
              <a:spcBef>
                <a:spcPts val="0"/>
              </a:spcBef>
            </a:pPr>
            <a:r>
              <a:rPr lang="es-PE" dirty="0" smtClean="0"/>
              <a:t>Cultural shock &amp; </a:t>
            </a:r>
            <a:r>
              <a:rPr lang="es-PE" dirty="0" err="1" smtClean="0"/>
              <a:t>sensitivity</a:t>
            </a:r>
            <a:endParaRPr lang="es-PE" dirty="0"/>
          </a:p>
          <a:p>
            <a:pPr>
              <a:spcBef>
                <a:spcPts val="0"/>
              </a:spcBef>
            </a:pPr>
            <a:endParaRPr lang="es-PE" dirty="0"/>
          </a:p>
          <a:p>
            <a:pPr>
              <a:spcBef>
                <a:spcPts val="0"/>
              </a:spcBef>
            </a:pPr>
            <a:r>
              <a:rPr lang="es-PE" dirty="0" err="1" smtClean="0"/>
              <a:t>Resources</a:t>
            </a:r>
            <a:r>
              <a:rPr lang="es-PE" dirty="0" smtClean="0"/>
              <a:t> of host </a:t>
            </a:r>
            <a:r>
              <a:rPr lang="es-PE" dirty="0" err="1" smtClean="0"/>
              <a:t>institutions</a:t>
            </a:r>
            <a:r>
              <a:rPr lang="es-PE" dirty="0" smtClean="0"/>
              <a:t> </a:t>
            </a:r>
            <a:r>
              <a:rPr lang="es-PE" dirty="0" err="1" smtClean="0"/>
              <a:t>strained</a:t>
            </a:r>
            <a:r>
              <a:rPr lang="es-PE" dirty="0" smtClean="0"/>
              <a:t> </a:t>
            </a:r>
            <a:r>
              <a:rPr lang="es-PE" dirty="0" err="1" smtClean="0"/>
              <a:t>by</a:t>
            </a:r>
            <a:r>
              <a:rPr lang="es-PE" dirty="0" smtClean="0"/>
              <a:t> unilateral </a:t>
            </a:r>
            <a:r>
              <a:rPr lang="es-PE" dirty="0" err="1" smtClean="0"/>
              <a:t>flow</a:t>
            </a:r>
            <a:endParaRPr lang="es-PE" dirty="0"/>
          </a:p>
        </p:txBody>
      </p:sp>
      <p:sp>
        <p:nvSpPr>
          <p:cNvPr id="4" name="Rectangle 3"/>
          <p:cNvSpPr/>
          <p:nvPr/>
        </p:nvSpPr>
        <p:spPr>
          <a:xfrm>
            <a:off x="2133600" y="6019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  <a:latin typeface="+mj-lt"/>
              </a:rPr>
              <a:t>*Crump 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&amp; </a:t>
            </a:r>
            <a:r>
              <a:rPr lang="en-US" b="1" dirty="0" err="1">
                <a:solidFill>
                  <a:srgbClr val="FFFF00"/>
                </a:solidFill>
                <a:latin typeface="+mj-lt"/>
              </a:rPr>
              <a:t>Sugarman</a:t>
            </a:r>
            <a:r>
              <a:rPr lang="en-US" b="1" dirty="0">
                <a:solidFill>
                  <a:srgbClr val="FFFF00"/>
                </a:solidFill>
                <a:latin typeface="+mj-lt"/>
              </a:rPr>
              <a:t>, JAMA 2008</a:t>
            </a:r>
          </a:p>
          <a:p>
            <a:pPr algn="r"/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Bozinoff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et al, Medical Education 2014</a:t>
            </a:r>
          </a:p>
        </p:txBody>
      </p:sp>
    </p:spTree>
    <p:extLst>
      <p:ext uri="{BB962C8B-B14F-4D97-AF65-F5344CB8AC3E}">
        <p14:creationId xmlns:p14="http://schemas.microsoft.com/office/powerpoint/2010/main" val="27575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143000"/>
          </a:xfrm>
        </p:spPr>
        <p:txBody>
          <a:bodyPr/>
          <a:lstStyle/>
          <a:p>
            <a:r>
              <a:rPr lang="es-PE" dirty="0" err="1" smtClean="0"/>
              <a:t>What</a:t>
            </a:r>
            <a:r>
              <a:rPr lang="es-PE" dirty="0" smtClean="0"/>
              <a:t> has </a:t>
            </a:r>
            <a:r>
              <a:rPr lang="es-PE" dirty="0" err="1" smtClean="0"/>
              <a:t>changed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dirty="0" err="1" smtClean="0"/>
              <a:t>Greater</a:t>
            </a:r>
            <a:r>
              <a:rPr lang="es-PE" dirty="0" smtClean="0"/>
              <a:t> </a:t>
            </a:r>
            <a:r>
              <a:rPr lang="es-PE" dirty="0" err="1" smtClean="0"/>
              <a:t>diversity</a:t>
            </a:r>
            <a:r>
              <a:rPr lang="es-PE" dirty="0" smtClean="0"/>
              <a:t> of </a:t>
            </a:r>
            <a:r>
              <a:rPr lang="es-PE" dirty="0" err="1" smtClean="0"/>
              <a:t>fields</a:t>
            </a:r>
            <a:r>
              <a:rPr lang="es-PE" dirty="0" smtClean="0"/>
              <a:t> of </a:t>
            </a:r>
            <a:r>
              <a:rPr lang="es-PE" dirty="0" err="1" smtClean="0"/>
              <a:t>application</a:t>
            </a:r>
            <a:endParaRPr lang="es-PE" dirty="0" smtClean="0"/>
          </a:p>
          <a:p>
            <a:pPr>
              <a:spcBef>
                <a:spcPts val="0"/>
              </a:spcBef>
            </a:pPr>
            <a:endParaRPr lang="es-PE" dirty="0"/>
          </a:p>
          <a:p>
            <a:pPr>
              <a:spcBef>
                <a:spcPts val="0"/>
              </a:spcBef>
            </a:pPr>
            <a:r>
              <a:rPr lang="es-PE" dirty="0" err="1" smtClean="0"/>
              <a:t>Many</a:t>
            </a:r>
            <a:r>
              <a:rPr lang="es-PE" dirty="0" smtClean="0"/>
              <a:t> </a:t>
            </a:r>
            <a:r>
              <a:rPr lang="es-PE" dirty="0" err="1" smtClean="0"/>
              <a:t>programs</a:t>
            </a:r>
            <a:r>
              <a:rPr lang="es-PE" dirty="0" smtClean="0"/>
              <a:t>, </a:t>
            </a:r>
            <a:r>
              <a:rPr lang="es-PE" dirty="0" err="1" smtClean="0"/>
              <a:t>opportunities</a:t>
            </a:r>
            <a:r>
              <a:rPr lang="es-PE" dirty="0" smtClean="0"/>
              <a:t> and </a:t>
            </a:r>
            <a:r>
              <a:rPr lang="es-PE" dirty="0" err="1" smtClean="0"/>
              <a:t>support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5640648" cy="52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819525"/>
            <a:ext cx="2133600" cy="59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863" y="4486275"/>
            <a:ext cx="2310737" cy="10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901267"/>
            <a:ext cx="4800600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872378"/>
            <a:ext cx="2514600" cy="8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4486275"/>
            <a:ext cx="2352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5" y="4486275"/>
            <a:ext cx="1800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152400"/>
            <a:ext cx="7543801" cy="1143000"/>
          </a:xfrm>
        </p:spPr>
        <p:txBody>
          <a:bodyPr/>
          <a:lstStyle/>
          <a:p>
            <a:r>
              <a:rPr lang="es-PE" dirty="0" err="1" smtClean="0"/>
              <a:t>The</a:t>
            </a:r>
            <a:r>
              <a:rPr lang="es-PE" dirty="0" smtClean="0"/>
              <a:t> </a:t>
            </a:r>
            <a:r>
              <a:rPr lang="es-PE" dirty="0" err="1" smtClean="0"/>
              <a:t>Americas</a:t>
            </a:r>
            <a:r>
              <a:rPr lang="es-PE" dirty="0" smtClean="0"/>
              <a:t>, </a:t>
            </a:r>
            <a:r>
              <a:rPr lang="es-PE" dirty="0" err="1" smtClean="0"/>
              <a:t>work</a:t>
            </a:r>
            <a:r>
              <a:rPr lang="es-PE" dirty="0" smtClean="0"/>
              <a:t> </a:t>
            </a:r>
            <a:r>
              <a:rPr lang="es-PE" dirty="0"/>
              <a:t>in </a:t>
            </a:r>
            <a:r>
              <a:rPr lang="es-PE" dirty="0" err="1" smtClean="0"/>
              <a:t>progress</a:t>
            </a:r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906" y="3048117"/>
            <a:ext cx="3455894" cy="137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906" y="4452087"/>
            <a:ext cx="3455894" cy="145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037" y="3048000"/>
            <a:ext cx="373996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981700"/>
            <a:ext cx="6953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1676400"/>
          </a:xfrm>
        </p:spPr>
        <p:txBody>
          <a:bodyPr/>
          <a:lstStyle/>
          <a:p>
            <a:r>
              <a:rPr lang="es-PE" dirty="0" smtClean="0"/>
              <a:t>More </a:t>
            </a:r>
            <a:r>
              <a:rPr lang="es-PE" dirty="0" err="1" smtClean="0"/>
              <a:t>research</a:t>
            </a:r>
            <a:r>
              <a:rPr lang="es-PE" dirty="0" smtClean="0"/>
              <a:t> and </a:t>
            </a:r>
            <a:r>
              <a:rPr lang="es-PE" dirty="0" err="1" smtClean="0"/>
              <a:t>international</a:t>
            </a:r>
            <a:r>
              <a:rPr lang="es-PE" dirty="0" smtClean="0"/>
              <a:t> </a:t>
            </a:r>
            <a:r>
              <a:rPr lang="es-PE" dirty="0" err="1" smtClean="0"/>
              <a:t>students</a:t>
            </a:r>
            <a:endParaRPr lang="es-PE" dirty="0" smtClean="0"/>
          </a:p>
          <a:p>
            <a:r>
              <a:rPr lang="es-PE" dirty="0" err="1" smtClean="0"/>
              <a:t>Very</a:t>
            </a:r>
            <a:r>
              <a:rPr lang="es-PE" dirty="0" smtClean="0"/>
              <a:t> </a:t>
            </a:r>
            <a:r>
              <a:rPr lang="es-PE" dirty="0" err="1" smtClean="0"/>
              <a:t>few</a:t>
            </a:r>
            <a:r>
              <a:rPr lang="es-PE" dirty="0" smtClean="0"/>
              <a:t> </a:t>
            </a:r>
            <a:r>
              <a:rPr lang="es-PE" dirty="0" err="1" smtClean="0"/>
              <a:t>programs</a:t>
            </a:r>
            <a:r>
              <a:rPr lang="es-PE" dirty="0" smtClean="0"/>
              <a:t> and centers</a:t>
            </a:r>
          </a:p>
          <a:p>
            <a:r>
              <a:rPr lang="es-PE" dirty="0" err="1" smtClean="0"/>
              <a:t>Implementing</a:t>
            </a:r>
            <a:r>
              <a:rPr lang="es-PE" dirty="0" smtClean="0"/>
              <a:t> </a:t>
            </a:r>
            <a:r>
              <a:rPr lang="es-PE" dirty="0" err="1" smtClean="0"/>
              <a:t>the</a:t>
            </a:r>
            <a:r>
              <a:rPr lang="es-PE" dirty="0" smtClean="0"/>
              <a:t> concept </a:t>
            </a:r>
            <a:r>
              <a:rPr lang="es-PE" dirty="0" err="1" smtClean="0"/>
              <a:t>is</a:t>
            </a:r>
            <a:r>
              <a:rPr lang="es-PE" dirty="0" smtClean="0"/>
              <a:t> </a:t>
            </a:r>
            <a:r>
              <a:rPr lang="es-PE" dirty="0" err="1" smtClean="0"/>
              <a:t>not</a:t>
            </a:r>
            <a:r>
              <a:rPr lang="es-PE" dirty="0" smtClean="0"/>
              <a:t> </a:t>
            </a:r>
            <a:r>
              <a:rPr lang="es-PE" dirty="0" err="1" smtClean="0"/>
              <a:t>automatic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718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8600" cy="1143000"/>
          </a:xfrm>
        </p:spPr>
        <p:txBody>
          <a:bodyPr/>
          <a:lstStyle/>
          <a:p>
            <a:r>
              <a:rPr lang="es-PE" dirty="0" err="1" smtClean="0"/>
              <a:t>Outbreaks</a:t>
            </a:r>
            <a:r>
              <a:rPr lang="es-PE" dirty="0" smtClean="0"/>
              <a:t>: be a disease detective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2800" dirty="0" err="1" smtClean="0"/>
              <a:t>Unconventional</a:t>
            </a:r>
            <a:r>
              <a:rPr lang="es-PE" sz="2800" dirty="0" smtClean="0"/>
              <a:t> </a:t>
            </a:r>
            <a:r>
              <a:rPr lang="es-PE" sz="2800" dirty="0" err="1" smtClean="0"/>
              <a:t>epidemiological</a:t>
            </a:r>
            <a:r>
              <a:rPr lang="es-PE" sz="2800" dirty="0" smtClean="0"/>
              <a:t> </a:t>
            </a:r>
            <a:r>
              <a:rPr lang="es-PE" sz="2800" dirty="0" err="1" smtClean="0"/>
              <a:t>studies</a:t>
            </a:r>
            <a:r>
              <a:rPr lang="es-PE" sz="28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s-PE" sz="2400" dirty="0" err="1" smtClean="0"/>
              <a:t>Require</a:t>
            </a:r>
            <a:r>
              <a:rPr lang="es-PE" sz="2400" dirty="0" smtClean="0"/>
              <a:t> </a:t>
            </a:r>
            <a:r>
              <a:rPr lang="es-PE" sz="2400" dirty="0" err="1" smtClean="0"/>
              <a:t>prompt</a:t>
            </a:r>
            <a:r>
              <a:rPr lang="es-PE" sz="2400" dirty="0" smtClean="0"/>
              <a:t> </a:t>
            </a:r>
            <a:r>
              <a:rPr lang="es-PE" sz="2400" dirty="0" err="1" smtClean="0"/>
              <a:t>design</a:t>
            </a:r>
            <a:r>
              <a:rPr lang="es-PE" sz="2400" dirty="0" smtClean="0"/>
              <a:t> &amp; </a:t>
            </a:r>
            <a:r>
              <a:rPr lang="es-PE" sz="2400" dirty="0" err="1" smtClean="0"/>
              <a:t>execution</a:t>
            </a:r>
            <a:r>
              <a:rPr lang="es-PE" sz="2400" dirty="0" smtClean="0"/>
              <a:t>, </a:t>
            </a:r>
            <a:r>
              <a:rPr lang="es-PE" sz="2400" dirty="0" err="1" smtClean="0"/>
              <a:t>small</a:t>
            </a:r>
            <a:r>
              <a:rPr lang="es-PE" sz="2400" dirty="0" smtClean="0"/>
              <a:t> </a:t>
            </a:r>
            <a:r>
              <a:rPr lang="es-PE" sz="2400" dirty="0" err="1" smtClean="0"/>
              <a:t>sample</a:t>
            </a:r>
            <a:r>
              <a:rPr lang="es-PE" sz="2400" dirty="0" smtClean="0"/>
              <a:t> </a:t>
            </a:r>
            <a:r>
              <a:rPr lang="es-PE" sz="2400" dirty="0" err="1" smtClean="0"/>
              <a:t>size</a:t>
            </a:r>
            <a:r>
              <a:rPr lang="es-PE" sz="2400" dirty="0" smtClean="0"/>
              <a:t>, </a:t>
            </a:r>
            <a:r>
              <a:rPr lang="es-PE" sz="2400" dirty="0" err="1" smtClean="0"/>
              <a:t>public</a:t>
            </a:r>
            <a:r>
              <a:rPr lang="es-PE" sz="2400" dirty="0" smtClean="0"/>
              <a:t> &amp; </a:t>
            </a:r>
            <a:r>
              <a:rPr lang="es-PE" sz="2400" dirty="0" err="1"/>
              <a:t>political</a:t>
            </a:r>
            <a:r>
              <a:rPr lang="es-PE" sz="2400" dirty="0"/>
              <a:t> </a:t>
            </a:r>
            <a:r>
              <a:rPr lang="es-PE" sz="2400" dirty="0" err="1" smtClean="0"/>
              <a:t>pressure</a:t>
            </a:r>
            <a:endParaRPr lang="es-PE" sz="2400" dirty="0" smtClean="0"/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err="1" smtClean="0"/>
              <a:t>Responsibility</a:t>
            </a:r>
            <a:r>
              <a:rPr lang="es-PE" sz="2800" dirty="0" smtClean="0"/>
              <a:t> </a:t>
            </a:r>
            <a:r>
              <a:rPr lang="es-PE" sz="2800" dirty="0"/>
              <a:t>of </a:t>
            </a:r>
            <a:r>
              <a:rPr lang="es-PE" sz="2800" dirty="0" err="1"/>
              <a:t>Ministries</a:t>
            </a:r>
            <a:r>
              <a:rPr lang="es-PE" sz="2800" dirty="0"/>
              <a:t> of </a:t>
            </a:r>
            <a:r>
              <a:rPr lang="es-PE" sz="2800" dirty="0" err="1" smtClean="0"/>
              <a:t>Health</a:t>
            </a:r>
            <a:r>
              <a:rPr lang="es-PE" sz="2800" dirty="0" smtClean="0"/>
              <a:t>, </a:t>
            </a:r>
            <a:r>
              <a:rPr lang="es-PE" sz="2800" dirty="0" err="1" smtClean="0"/>
              <a:t>understand</a:t>
            </a:r>
            <a:r>
              <a:rPr lang="es-PE" sz="2800" dirty="0" smtClean="0"/>
              <a:t> </a:t>
            </a:r>
            <a:r>
              <a:rPr lang="es-PE" sz="2800" dirty="0" err="1" smtClean="0"/>
              <a:t>their</a:t>
            </a:r>
            <a:r>
              <a:rPr lang="es-PE" sz="2800" dirty="0" smtClean="0"/>
              <a:t> </a:t>
            </a:r>
            <a:r>
              <a:rPr lang="es-PE" sz="2800" dirty="0" err="1" smtClean="0"/>
              <a:t>expectations</a:t>
            </a:r>
            <a:r>
              <a:rPr lang="es-PE" sz="2800" dirty="0" smtClean="0"/>
              <a:t> and </a:t>
            </a:r>
            <a:r>
              <a:rPr lang="es-PE" sz="2800" dirty="0" err="1" smtClean="0"/>
              <a:t>your</a:t>
            </a:r>
            <a:r>
              <a:rPr lang="es-PE" sz="2800" dirty="0" smtClean="0"/>
              <a:t> role</a:t>
            </a:r>
            <a:endParaRPr lang="es-PE" sz="2800" dirty="0"/>
          </a:p>
          <a:p>
            <a:pPr>
              <a:spcBef>
                <a:spcPts val="0"/>
              </a:spcBef>
            </a:pPr>
            <a:endParaRPr lang="es-PE" sz="2800" dirty="0" smtClean="0"/>
          </a:p>
          <a:p>
            <a:pPr>
              <a:spcBef>
                <a:spcPts val="0"/>
              </a:spcBef>
            </a:pPr>
            <a:r>
              <a:rPr lang="es-PE" sz="2800" dirty="0" err="1" smtClean="0"/>
              <a:t>Three</a:t>
            </a:r>
            <a:r>
              <a:rPr lang="es-PE" sz="2800" dirty="0" smtClean="0"/>
              <a:t> </a:t>
            </a:r>
            <a:r>
              <a:rPr lang="es-PE" sz="2800" dirty="0" err="1" smtClean="0"/>
              <a:t>key</a:t>
            </a:r>
            <a:r>
              <a:rPr lang="es-PE" sz="2800" dirty="0" smtClean="0"/>
              <a:t> </a:t>
            </a:r>
            <a:r>
              <a:rPr lang="es-PE" sz="2800" dirty="0" err="1" smtClean="0"/>
              <a:t>questions</a:t>
            </a:r>
            <a:r>
              <a:rPr lang="es-PE" sz="28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dirty="0" smtClean="0"/>
              <a:t>    </a:t>
            </a:r>
            <a:r>
              <a:rPr lang="es-PE" sz="2800" dirty="0" err="1" smtClean="0"/>
              <a:t>agent</a:t>
            </a:r>
            <a:r>
              <a:rPr lang="es-PE" sz="2800" dirty="0" smtClean="0"/>
              <a:t>, </a:t>
            </a:r>
            <a:r>
              <a:rPr lang="es-PE" sz="2800" dirty="0" err="1" smtClean="0"/>
              <a:t>source</a:t>
            </a:r>
            <a:r>
              <a:rPr lang="es-PE" sz="2800" dirty="0"/>
              <a:t> </a:t>
            </a:r>
            <a:r>
              <a:rPr lang="es-PE" sz="2800" dirty="0" smtClean="0"/>
              <a:t>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800" dirty="0"/>
              <a:t> </a:t>
            </a:r>
            <a:r>
              <a:rPr lang="es-PE" sz="2800" dirty="0" smtClean="0"/>
              <a:t>   </a:t>
            </a:r>
            <a:r>
              <a:rPr lang="es-PE" sz="2800" dirty="0" err="1" smtClean="0"/>
              <a:t>mechanism</a:t>
            </a:r>
            <a:endParaRPr lang="es-PE" sz="2800" dirty="0"/>
          </a:p>
        </p:txBody>
      </p:sp>
      <p:pic>
        <p:nvPicPr>
          <p:cNvPr id="4" name="Picture 5" descr="071122_Disease_Detectives_Figure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19" y="4876800"/>
            <a:ext cx="4384681" cy="196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4381500"/>
            <a:ext cx="441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</a:pPr>
            <a:r>
              <a:rPr lang="en-US" sz="2000" b="1" i="0" dirty="0">
                <a:solidFill>
                  <a:schemeClr val="folHlink"/>
                </a:solidFill>
                <a:latin typeface="+mj-lt"/>
              </a:rPr>
              <a:t>Euro </a:t>
            </a:r>
            <a:r>
              <a:rPr lang="en-US" sz="2000" b="1" i="0" dirty="0" err="1">
                <a:solidFill>
                  <a:schemeClr val="folHlink"/>
                </a:solidFill>
                <a:latin typeface="+mj-lt"/>
              </a:rPr>
              <a:t>Surveill</a:t>
            </a:r>
            <a:r>
              <a:rPr lang="en-US" sz="2000" b="1" i="0" dirty="0">
                <a:solidFill>
                  <a:schemeClr val="folHlink"/>
                </a:solidFill>
                <a:latin typeface="+mj-lt"/>
              </a:rPr>
              <a:t> 12(11):E071122.4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1" y="6150114"/>
            <a:ext cx="4953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CDC “</a:t>
            </a:r>
            <a:r>
              <a:rPr lang="es-PE" sz="20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Solve</a:t>
            </a:r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PE" sz="20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s-PE" sz="2000" b="1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outbreak</a:t>
            </a:r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” app</a:t>
            </a:r>
          </a:p>
          <a:p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www.cdc.gov/mobile/applications/sto</a:t>
            </a:r>
            <a:r>
              <a:rPr lang="es-PE" sz="20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74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r>
              <a:rPr lang="es-PE" dirty="0" err="1" smtClean="0"/>
              <a:t>Join</a:t>
            </a:r>
            <a:r>
              <a:rPr lang="es-PE" dirty="0" smtClean="0"/>
              <a:t> </a:t>
            </a:r>
            <a:r>
              <a:rPr lang="es-PE" dirty="0" err="1" smtClean="0"/>
              <a:t>our</a:t>
            </a:r>
            <a:r>
              <a:rPr lang="es-PE" dirty="0" smtClean="0"/>
              <a:t> </a:t>
            </a:r>
            <a:r>
              <a:rPr lang="es-PE" dirty="0" smtClean="0"/>
              <a:t>Peru Field </a:t>
            </a:r>
            <a:r>
              <a:rPr lang="es-PE" dirty="0" err="1" smtClean="0"/>
              <a:t>Epi</a:t>
            </a:r>
            <a:r>
              <a:rPr lang="es-PE" dirty="0" smtClean="0"/>
              <a:t> </a:t>
            </a:r>
            <a:r>
              <a:rPr lang="es-PE" dirty="0" err="1" smtClean="0"/>
              <a:t>course</a:t>
            </a:r>
            <a:r>
              <a:rPr lang="es-PE" dirty="0"/>
              <a:t/>
            </a:r>
            <a:br>
              <a:rPr lang="es-PE" dirty="0"/>
            </a:br>
            <a:r>
              <a:rPr lang="es-PE" sz="3200" dirty="0" err="1" smtClean="0">
                <a:solidFill>
                  <a:schemeClr val="tx1"/>
                </a:solidFill>
              </a:rPr>
              <a:t>August</a:t>
            </a:r>
            <a:r>
              <a:rPr lang="es-PE" sz="3200" dirty="0" smtClean="0">
                <a:solidFill>
                  <a:schemeClr val="tx1"/>
                </a:solidFill>
              </a:rPr>
              <a:t> 6-16, 2018</a:t>
            </a:r>
            <a:endParaRPr lang="es-PE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DSC_06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03" y="3466989"/>
            <a:ext cx="27726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55" y="3429000"/>
            <a:ext cx="2745855" cy="18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555" y="3466989"/>
            <a:ext cx="351144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juan.f.sanchez\Pictures\NAMRU-6\Field Epi\2011-01 Field Epi Course\DSC019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28632"/>
            <a:ext cx="1983211" cy="15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:\Parasitology\Photos\2010-07 Field Epi Course\Tumbes Willy\DSC_06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9801" y="1600200"/>
            <a:ext cx="1962753" cy="15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12" y="5543289"/>
            <a:ext cx="6584988" cy="13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881" y="1629193"/>
            <a:ext cx="2704719" cy="153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3288"/>
            <a:ext cx="4118823" cy="13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832" y="1628633"/>
            <a:ext cx="2081368" cy="153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0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DSC_08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6200" y="14478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65" charset="0"/>
              <a:ea typeface="ＭＳ Ｐゴシック" pitchFamily="-65" charset="-128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4419600" y="14478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Tx/>
              <a:buChar char="•"/>
              <a:defRPr/>
            </a:pPr>
            <a:endParaRPr lang="es-E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65" charset="0"/>
              <a:ea typeface="ＭＳ Ｐゴシック" pitchFamily="-65" charset="-128"/>
            </a:endParaRPr>
          </a:p>
        </p:txBody>
      </p:sp>
      <p:sp>
        <p:nvSpPr>
          <p:cNvPr id="35845" name="Title 5"/>
          <p:cNvSpPr>
            <a:spLocks noGrp="1"/>
          </p:cNvSpPr>
          <p:nvPr>
            <p:ph type="title"/>
          </p:nvPr>
        </p:nvSpPr>
        <p:spPr>
          <a:xfrm>
            <a:off x="1371600" y="5715000"/>
            <a:ext cx="7772400" cy="1143000"/>
          </a:xfrm>
        </p:spPr>
        <p:txBody>
          <a:bodyPr/>
          <a:lstStyle/>
          <a:p>
            <a:r>
              <a:rPr lang="en-US" altLang="en-US" sz="6600" smtClean="0">
                <a:ea typeface="ＭＳ Ｐゴシック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0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1143000"/>
          </a:xfrm>
        </p:spPr>
        <p:txBody>
          <a:bodyPr/>
          <a:lstStyle/>
          <a:p>
            <a:pPr algn="ctr"/>
            <a:r>
              <a:rPr lang="en-US" sz="4800" dirty="0" smtClean="0"/>
              <a:t>Any questions?</a:t>
            </a:r>
            <a:endParaRPr lang="en-US" sz="48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56388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willy.lescano@upch.pe </a:t>
            </a:r>
          </a:p>
          <a:p>
            <a:pPr algn="ctr"/>
            <a:r>
              <a:rPr lang="en-US" sz="3600" b="1" dirty="0" smtClean="0"/>
              <a:t>+51 94761-9799</a:t>
            </a:r>
            <a:endParaRPr lang="en-US" sz="3600" b="1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04975" y="1895475"/>
            <a:ext cx="5734050" cy="351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143000"/>
          </a:xfrm>
        </p:spPr>
        <p:txBody>
          <a:bodyPr/>
          <a:lstStyle/>
          <a:p>
            <a:r>
              <a:rPr lang="es-PE" dirty="0" smtClean="0"/>
              <a:t>El burro por delante</a:t>
            </a:r>
            <a:br>
              <a:rPr lang="es-PE" dirty="0" smtClean="0"/>
            </a:br>
            <a:r>
              <a:rPr lang="es-PE" dirty="0" smtClean="0"/>
              <a:t>(a bit </a:t>
            </a:r>
            <a:r>
              <a:rPr lang="es-PE" dirty="0" err="1" smtClean="0"/>
              <a:t>about</a:t>
            </a:r>
            <a:r>
              <a:rPr lang="es-PE" dirty="0" smtClean="0"/>
              <a:t> </a:t>
            </a:r>
            <a:r>
              <a:rPr lang="es-PE" dirty="0" err="1" smtClean="0"/>
              <a:t>myself</a:t>
            </a:r>
            <a:r>
              <a:rPr lang="es-PE" dirty="0" smtClean="0"/>
              <a:t>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s-PE" sz="2400" dirty="0" err="1" smtClean="0"/>
              <a:t>Quantitative</a:t>
            </a:r>
            <a:r>
              <a:rPr lang="es-PE" sz="2400" dirty="0" smtClean="0"/>
              <a:t> ID </a:t>
            </a:r>
            <a:r>
              <a:rPr lang="es-PE" sz="2400" dirty="0" err="1" smtClean="0"/>
              <a:t>field</a:t>
            </a:r>
            <a:r>
              <a:rPr lang="es-PE" sz="2400" dirty="0" smtClean="0"/>
              <a:t> </a:t>
            </a:r>
            <a:r>
              <a:rPr lang="es-PE" sz="2400" dirty="0" err="1" smtClean="0"/>
              <a:t>epidemiologist</a:t>
            </a:r>
            <a:endParaRPr lang="es-PE" sz="2400" dirty="0" smtClean="0"/>
          </a:p>
          <a:p>
            <a:endParaRPr lang="es-PE" sz="2400" dirty="0"/>
          </a:p>
          <a:p>
            <a:r>
              <a:rPr lang="es-PE" sz="2400" dirty="0" err="1" smtClean="0"/>
              <a:t>Worked</a:t>
            </a:r>
            <a:r>
              <a:rPr lang="es-PE" sz="2400" dirty="0" smtClean="0"/>
              <a:t> </a:t>
            </a:r>
            <a:r>
              <a:rPr lang="es-PE" sz="2400" dirty="0" err="1" smtClean="0"/>
              <a:t>for</a:t>
            </a:r>
            <a:r>
              <a:rPr lang="es-PE" sz="2400" dirty="0" smtClean="0"/>
              <a:t> </a:t>
            </a:r>
            <a:r>
              <a:rPr lang="es-PE" sz="2400" dirty="0" err="1" smtClean="0"/>
              <a:t>nearly</a:t>
            </a:r>
            <a:r>
              <a:rPr lang="es-PE" sz="2400" dirty="0" smtClean="0"/>
              <a:t> 25 </a:t>
            </a:r>
            <a:r>
              <a:rPr lang="es-PE" sz="2400" dirty="0" err="1" smtClean="0"/>
              <a:t>years</a:t>
            </a:r>
            <a:r>
              <a:rPr lang="es-PE" sz="2400" dirty="0" smtClean="0"/>
              <a:t>, </a:t>
            </a:r>
            <a:r>
              <a:rPr lang="es-PE" sz="2400" dirty="0" err="1" smtClean="0"/>
              <a:t>mostly</a:t>
            </a:r>
            <a:r>
              <a:rPr lang="es-PE" sz="2400" dirty="0" smtClean="0"/>
              <a:t> in Peru: PRISMA NGO, Cayetano </a:t>
            </a:r>
            <a:r>
              <a:rPr lang="es-PE" sz="2400" dirty="0" err="1" smtClean="0"/>
              <a:t>University</a:t>
            </a:r>
            <a:r>
              <a:rPr lang="es-PE" sz="2400" dirty="0" smtClean="0"/>
              <a:t> and NAMRU-6</a:t>
            </a:r>
          </a:p>
          <a:p>
            <a:endParaRPr lang="es-PE" sz="2400" dirty="0"/>
          </a:p>
          <a:p>
            <a:r>
              <a:rPr lang="es-PE" sz="2400" dirty="0" err="1" smtClean="0"/>
              <a:t>Research</a:t>
            </a:r>
            <a:r>
              <a:rPr lang="es-PE" sz="2400" dirty="0" smtClean="0"/>
              <a:t> in parasites &amp; </a:t>
            </a:r>
            <a:r>
              <a:rPr lang="es-PE" sz="2400" dirty="0" err="1" smtClean="0"/>
              <a:t>emerging</a:t>
            </a:r>
            <a:r>
              <a:rPr lang="es-PE" sz="2400" dirty="0" smtClean="0"/>
              <a:t> </a:t>
            </a:r>
            <a:r>
              <a:rPr lang="es-PE" sz="2400" dirty="0" err="1" smtClean="0"/>
              <a:t>infections</a:t>
            </a:r>
            <a:r>
              <a:rPr lang="es-PE" sz="2400" dirty="0" smtClean="0"/>
              <a:t>. </a:t>
            </a:r>
            <a:r>
              <a:rPr lang="es-PE" sz="2400" dirty="0" err="1" smtClean="0"/>
              <a:t>Epi</a:t>
            </a:r>
            <a:r>
              <a:rPr lang="es-PE" sz="2400" dirty="0" smtClean="0"/>
              <a:t> </a:t>
            </a:r>
            <a:r>
              <a:rPr lang="es-PE" sz="2400" dirty="0" err="1" smtClean="0"/>
              <a:t>capacity</a:t>
            </a:r>
            <a:r>
              <a:rPr lang="es-PE" sz="2400" dirty="0" smtClean="0"/>
              <a:t> </a:t>
            </a:r>
            <a:r>
              <a:rPr lang="es-PE" sz="2400" dirty="0" err="1" smtClean="0"/>
              <a:t>building</a:t>
            </a:r>
            <a:r>
              <a:rPr lang="es-PE" sz="2400" dirty="0" smtClean="0"/>
              <a:t> </a:t>
            </a:r>
            <a:r>
              <a:rPr lang="es-PE" sz="2400" dirty="0" smtClean="0"/>
              <a:t>(~115 </a:t>
            </a:r>
            <a:r>
              <a:rPr lang="es-PE" sz="2400" dirty="0" err="1" smtClean="0"/>
              <a:t>publications</a:t>
            </a:r>
            <a:r>
              <a:rPr lang="es-PE" sz="2400" dirty="0" smtClean="0"/>
              <a:t>, H-</a:t>
            </a:r>
            <a:r>
              <a:rPr lang="es-PE" sz="2400" dirty="0" err="1" smtClean="0"/>
              <a:t>index</a:t>
            </a:r>
            <a:r>
              <a:rPr lang="es-PE" sz="2400" dirty="0" smtClean="0"/>
              <a:t>: 18)</a:t>
            </a:r>
          </a:p>
          <a:p>
            <a:endParaRPr lang="es-PE" sz="2400" dirty="0"/>
          </a:p>
          <a:p>
            <a:r>
              <a:rPr lang="es-PE" sz="2400" dirty="0" err="1" smtClean="0"/>
              <a:t>Interests</a:t>
            </a:r>
            <a:r>
              <a:rPr lang="es-PE" sz="2400" dirty="0" smtClean="0"/>
              <a:t>: </a:t>
            </a:r>
            <a:r>
              <a:rPr lang="es-PE" sz="2400" dirty="0" err="1" smtClean="0"/>
              <a:t>emerging</a:t>
            </a:r>
            <a:r>
              <a:rPr lang="es-PE" sz="2400" dirty="0" smtClean="0"/>
              <a:t> </a:t>
            </a:r>
            <a:r>
              <a:rPr lang="es-PE" sz="2400" dirty="0" err="1" smtClean="0"/>
              <a:t>diseases</a:t>
            </a:r>
            <a:r>
              <a:rPr lang="es-PE" sz="2400" dirty="0" smtClean="0"/>
              <a:t> &amp; </a:t>
            </a:r>
            <a:r>
              <a:rPr lang="es-PE" sz="2400" dirty="0" err="1" smtClean="0"/>
              <a:t>climate</a:t>
            </a:r>
            <a:r>
              <a:rPr lang="es-PE" sz="2400" dirty="0" smtClean="0"/>
              <a:t> </a:t>
            </a:r>
            <a:r>
              <a:rPr lang="es-PE" sz="2400" dirty="0" err="1" smtClean="0"/>
              <a:t>change</a:t>
            </a:r>
            <a:r>
              <a:rPr lang="es-PE" sz="2400" dirty="0" smtClean="0"/>
              <a:t>, </a:t>
            </a:r>
            <a:r>
              <a:rPr lang="es-PE" sz="2400" dirty="0" err="1" smtClean="0"/>
              <a:t>parasitic</a:t>
            </a:r>
            <a:r>
              <a:rPr lang="es-PE" sz="2400" dirty="0" smtClean="0"/>
              <a:t> </a:t>
            </a:r>
            <a:r>
              <a:rPr lang="es-PE" sz="2400" dirty="0" err="1" smtClean="0"/>
              <a:t>infections</a:t>
            </a:r>
            <a:r>
              <a:rPr lang="es-PE" sz="2400" dirty="0" smtClean="0"/>
              <a:t>, </a:t>
            </a:r>
            <a:r>
              <a:rPr lang="es-PE" sz="2400" dirty="0" err="1" smtClean="0"/>
              <a:t>surveillance</a:t>
            </a:r>
            <a:r>
              <a:rPr lang="es-PE" sz="2400" dirty="0" smtClean="0"/>
              <a:t> &amp; </a:t>
            </a:r>
            <a:r>
              <a:rPr lang="es-PE" sz="2400" dirty="0" err="1" smtClean="0"/>
              <a:t>outbreak</a:t>
            </a:r>
            <a:r>
              <a:rPr lang="es-PE" sz="2400" dirty="0" smtClean="0"/>
              <a:t> response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9690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Peru’s</a:t>
            </a:r>
            <a:r>
              <a:rPr lang="es-ES" dirty="0" smtClean="0"/>
              <a:t> </a:t>
            </a:r>
            <a:r>
              <a:rPr lang="es-ES" dirty="0" err="1" smtClean="0"/>
              <a:t>potential</a:t>
            </a:r>
            <a:r>
              <a:rPr lang="es-ES" dirty="0" smtClean="0"/>
              <a:t> and role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57200" y="198348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High </a:t>
            </a:r>
            <a:r>
              <a:rPr lang="es-ES" dirty="0" err="1" smtClean="0"/>
              <a:t>ecologic</a:t>
            </a:r>
            <a:r>
              <a:rPr lang="es-ES" dirty="0" smtClean="0"/>
              <a:t>/</a:t>
            </a:r>
            <a:r>
              <a:rPr lang="es-ES" dirty="0" err="1" smtClean="0"/>
              <a:t>pathogen</a:t>
            </a:r>
            <a:r>
              <a:rPr lang="es-ES" dirty="0" smtClean="0"/>
              <a:t> </a:t>
            </a:r>
            <a:r>
              <a:rPr lang="es-ES" dirty="0" err="1" smtClean="0"/>
              <a:t>diversity</a:t>
            </a:r>
            <a:r>
              <a:rPr lang="es-ES" dirty="0" smtClean="0"/>
              <a:t>.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Amazonic</a:t>
            </a:r>
            <a:r>
              <a:rPr lang="es-ES" dirty="0" smtClean="0"/>
              <a:t> </a:t>
            </a:r>
            <a:r>
              <a:rPr lang="es-ES" dirty="0" err="1" smtClean="0"/>
              <a:t>region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Intense </a:t>
            </a:r>
            <a:r>
              <a:rPr lang="es-ES" dirty="0" err="1" smtClean="0"/>
              <a:t>travel</a:t>
            </a:r>
            <a:r>
              <a:rPr lang="es-ES" dirty="0" smtClean="0"/>
              <a:t>, </a:t>
            </a:r>
            <a:r>
              <a:rPr lang="es-ES" dirty="0" err="1" smtClean="0"/>
              <a:t>migration</a:t>
            </a:r>
            <a:r>
              <a:rPr lang="es-ES" dirty="0" smtClean="0"/>
              <a:t> and </a:t>
            </a:r>
            <a:r>
              <a:rPr lang="es-ES" dirty="0" err="1" smtClean="0"/>
              <a:t>tourism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 err="1" smtClean="0"/>
              <a:t>emerging</a:t>
            </a:r>
            <a:r>
              <a:rPr lang="es-ES" dirty="0" smtClean="0"/>
              <a:t> </a:t>
            </a:r>
            <a:r>
              <a:rPr lang="es-ES" dirty="0" err="1" smtClean="0"/>
              <a:t>diseases</a:t>
            </a:r>
            <a:r>
              <a:rPr lang="es-ES" dirty="0" smtClean="0"/>
              <a:t> </a:t>
            </a:r>
            <a:r>
              <a:rPr lang="es-ES" dirty="0" err="1" smtClean="0"/>
              <a:t>academic</a:t>
            </a:r>
            <a:r>
              <a:rPr lang="es-ES" dirty="0" smtClean="0"/>
              <a:t> </a:t>
            </a:r>
            <a:r>
              <a:rPr lang="es-ES" dirty="0" err="1" smtClean="0"/>
              <a:t>reference</a:t>
            </a:r>
            <a:r>
              <a:rPr lang="es-ES" dirty="0" smtClean="0"/>
              <a:t> center,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(INS) and </a:t>
            </a:r>
            <a:r>
              <a:rPr lang="es-ES" dirty="0" err="1" smtClean="0"/>
              <a:t>international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(</a:t>
            </a:r>
            <a:r>
              <a:rPr lang="es-ES" dirty="0" smtClean="0"/>
              <a:t>NAMRU-6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err="1" smtClean="0"/>
              <a:t>Multiple</a:t>
            </a:r>
            <a:r>
              <a:rPr lang="es-ES" dirty="0" smtClean="0"/>
              <a:t>, </a:t>
            </a:r>
            <a:r>
              <a:rPr lang="es-ES" dirty="0" err="1" smtClean="0"/>
              <a:t>recently</a:t>
            </a:r>
            <a:r>
              <a:rPr lang="es-ES" dirty="0" smtClean="0"/>
              <a:t> emerged/</a:t>
            </a:r>
            <a:r>
              <a:rPr lang="es-ES" dirty="0" err="1" smtClean="0"/>
              <a:t>diagnosed</a:t>
            </a:r>
            <a:r>
              <a:rPr lang="es-ES" dirty="0" smtClean="0"/>
              <a:t> </a:t>
            </a:r>
            <a:r>
              <a:rPr lang="es-ES" dirty="0" err="1" smtClean="0"/>
              <a:t>pathogens</a:t>
            </a:r>
            <a:endParaRPr lang="es-ES" dirty="0" smtClean="0"/>
          </a:p>
          <a:p>
            <a:pPr lvl="1"/>
            <a:r>
              <a:rPr lang="es-ES" dirty="0" smtClean="0"/>
              <a:t>Little </a:t>
            </a:r>
            <a:r>
              <a:rPr lang="es-ES" dirty="0" err="1" smtClean="0"/>
              <a:t>explored</a:t>
            </a:r>
            <a:r>
              <a:rPr lang="es-ES" dirty="0" smtClean="0"/>
              <a:t> </a:t>
            </a:r>
            <a:r>
              <a:rPr lang="es-ES" dirty="0" err="1" smtClean="0"/>
              <a:t>vectors</a:t>
            </a:r>
            <a:r>
              <a:rPr lang="es-ES" dirty="0" smtClean="0"/>
              <a:t> and </a:t>
            </a:r>
            <a:r>
              <a:rPr lang="es-ES" dirty="0" err="1" smtClean="0"/>
              <a:t>reservoirs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620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05800" cy="11430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Experience in outbreak investigations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7010400" cy="13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114875"/>
            <a:ext cx="4516271" cy="10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6" y="5340055"/>
            <a:ext cx="6858000" cy="15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72" y="2298509"/>
            <a:ext cx="6705600" cy="170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46" y="2766282"/>
            <a:ext cx="4387755" cy="1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456" y="4773294"/>
            <a:ext cx="4028126" cy="101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02444" cy="899829"/>
          </a:xfrm>
        </p:spPr>
        <p:txBody>
          <a:bodyPr/>
          <a:lstStyle/>
          <a:p>
            <a:r>
              <a:rPr lang="en-US" sz="3200" dirty="0" smtClean="0"/>
              <a:t>Outbreak Investigation Training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1463" y="1066800"/>
            <a:ext cx="4071937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r>
              <a:rPr lang="en-US" sz="2200" kern="0" dirty="0" smtClean="0">
                <a:cs typeface="Times New Roman" pitchFamily="18" charset="0"/>
              </a:rPr>
              <a:t>Hands-on, five-day classroom-based course</a:t>
            </a:r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endParaRPr lang="en-US" sz="2200" kern="0" dirty="0">
              <a:cs typeface="Times New Roman" pitchFamily="18" charset="0"/>
            </a:endParaRPr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r>
              <a:rPr lang="en-US" sz="2200" kern="0" dirty="0" smtClean="0">
                <a:cs typeface="Times New Roman" pitchFamily="18" charset="0"/>
              </a:rPr>
              <a:t>&gt;1600 students from 15 countries trained in &gt;40 courses</a:t>
            </a:r>
            <a:endParaRPr lang="en-US" sz="2200" kern="0" dirty="0" smtClean="0"/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endParaRPr lang="en-US" sz="2200" kern="0" dirty="0" smtClean="0"/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r>
              <a:rPr lang="en-US" sz="2200" kern="0" dirty="0" smtClean="0"/>
              <a:t>Standardized, validated curricula in multiple formats &amp; languages</a:t>
            </a:r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endParaRPr lang="en-US" sz="2200" kern="0" dirty="0" smtClean="0"/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r>
              <a:rPr lang="en-US" sz="2200" kern="0" dirty="0" smtClean="0"/>
              <a:t>Collaborates with Ministries of Health, PAHO/WHO, CDC &amp; USAID</a:t>
            </a:r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endParaRPr lang="en-US" sz="2200" kern="0" dirty="0" smtClean="0"/>
          </a:p>
          <a:p>
            <a:pPr marL="222250" indent="-222250">
              <a:spcBef>
                <a:spcPct val="0"/>
              </a:spcBef>
              <a:buClr>
                <a:srgbClr val="FFFFFF"/>
              </a:buClr>
            </a:pPr>
            <a:r>
              <a:rPr lang="en-US" sz="2200" kern="0" dirty="0" smtClean="0"/>
              <a:t>Served as model for multiple other training programs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39624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00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74767" y="1888196"/>
            <a:ext cx="2607033" cy="39030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1887604"/>
            <a:ext cx="2006182" cy="39035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8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pPr marL="685800" indent="-685800"/>
            <a:r>
              <a:rPr lang="es-PE" altLang="es-P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Steps</a:t>
            </a:r>
            <a:r>
              <a:rPr lang="es-PE" altLang="es-P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s-PE" altLang="es-P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</a:t>
            </a:r>
            <a:r>
              <a:rPr lang="es-PE" altLang="es-P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outbreak</a:t>
            </a:r>
            <a:r>
              <a:rPr lang="es-PE" altLang="es-P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Investigation</a:t>
            </a:r>
            <a:r>
              <a:rPr lang="es-PE" altLang="es-P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PE" altLang="es-P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PE" altLang="es-P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(CDC 3030g, </a:t>
            </a:r>
            <a:r>
              <a:rPr lang="es-PE" altLang="es-PE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Reingold</a:t>
            </a:r>
            <a:r>
              <a:rPr lang="es-PE" altLang="es-P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1998)</a:t>
            </a:r>
            <a:endParaRPr lang="es-PE" altLang="es-PE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80772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Establish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existence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outbreak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Verify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diagnosis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Define and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identify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cases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Perform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descriptive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epidemiology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Determine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who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at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risk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Develop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hypotheses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Evaluate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hypotheses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Refine </a:t>
            </a:r>
            <a:r>
              <a:rPr lang="es-PE" altLang="es-PE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hypotheses</a:t>
            </a:r>
            <a:r>
              <a:rPr lang="es-PE" altLang="es-P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s-PE" altLang="es-PE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conduct</a:t>
            </a:r>
            <a:r>
              <a:rPr lang="es-PE" altLang="es-P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additional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studies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Implement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prevention</a:t>
            </a:r>
            <a:r>
              <a:rPr lang="es-PE" altLang="es-P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control </a:t>
            </a:r>
            <a:r>
              <a:rPr lang="es-PE" altLang="es-PE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measures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Communicate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s-PE" altLang="es-PE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PE" altLang="es-PE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findings</a:t>
            </a:r>
            <a:endParaRPr lang="es-PE" altLang="es-PE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8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s-PE" dirty="0" err="1" smtClean="0"/>
              <a:t>Diverse</a:t>
            </a:r>
            <a:r>
              <a:rPr lang="es-PE" dirty="0" smtClean="0"/>
              <a:t>, </a:t>
            </a:r>
            <a:r>
              <a:rPr lang="es-PE" dirty="0" err="1" smtClean="0"/>
              <a:t>exciting</a:t>
            </a:r>
            <a:r>
              <a:rPr lang="es-PE" dirty="0" smtClean="0"/>
              <a:t> </a:t>
            </a:r>
            <a:r>
              <a:rPr lang="es-PE" dirty="0" err="1" smtClean="0"/>
              <a:t>opportunities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“</a:t>
            </a:r>
            <a:r>
              <a:rPr lang="es-PE" dirty="0" err="1" smtClean="0"/>
              <a:t>Just</a:t>
            </a:r>
            <a:r>
              <a:rPr lang="es-PE" dirty="0" smtClean="0"/>
              <a:t> come”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2800" dirty="0" err="1" smtClean="0"/>
              <a:t>Clinical</a:t>
            </a:r>
            <a:r>
              <a:rPr lang="es-PE" sz="2800" dirty="0" smtClean="0"/>
              <a:t> </a:t>
            </a:r>
            <a:r>
              <a:rPr lang="es-PE" sz="2800" dirty="0" err="1" smtClean="0"/>
              <a:t>rotations</a:t>
            </a:r>
            <a:r>
              <a:rPr lang="es-PE" sz="2800" dirty="0" smtClean="0"/>
              <a:t>, </a:t>
            </a:r>
            <a:r>
              <a:rPr lang="es-PE" sz="2800" dirty="0" err="1" smtClean="0"/>
              <a:t>with</a:t>
            </a:r>
            <a:r>
              <a:rPr lang="es-PE" sz="2800" dirty="0" smtClean="0"/>
              <a:t> </a:t>
            </a:r>
            <a:r>
              <a:rPr lang="es-PE" sz="2800" dirty="0" err="1" smtClean="0"/>
              <a:t>research</a:t>
            </a:r>
            <a:r>
              <a:rPr lang="es-PE" sz="2800" dirty="0" smtClean="0"/>
              <a:t> </a:t>
            </a:r>
            <a:r>
              <a:rPr lang="es-PE" sz="2800" dirty="0" err="1" smtClean="0"/>
              <a:t>components</a:t>
            </a:r>
            <a:endParaRPr lang="es-PE" sz="2800" dirty="0" smtClean="0"/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Field and </a:t>
            </a:r>
            <a:r>
              <a:rPr lang="es-PE" sz="2800" dirty="0" err="1" smtClean="0"/>
              <a:t>laboratory</a:t>
            </a:r>
            <a:r>
              <a:rPr lang="es-PE" sz="2800" dirty="0" smtClean="0"/>
              <a:t> </a:t>
            </a:r>
            <a:r>
              <a:rPr lang="es-PE" sz="2800" dirty="0" err="1" smtClean="0"/>
              <a:t>research</a:t>
            </a:r>
            <a:endParaRPr lang="es-PE" sz="2800" dirty="0" smtClean="0"/>
          </a:p>
          <a:p>
            <a:pPr lvl="1">
              <a:spcBef>
                <a:spcPts val="0"/>
              </a:spcBef>
            </a:pPr>
            <a:r>
              <a:rPr lang="es-PE" sz="2400" dirty="0" err="1" smtClean="0"/>
              <a:t>With</a:t>
            </a:r>
            <a:r>
              <a:rPr lang="es-PE" sz="2400" dirty="0" smtClean="0"/>
              <a:t> </a:t>
            </a:r>
            <a:r>
              <a:rPr lang="es-PE" sz="2400" dirty="0" err="1" smtClean="0"/>
              <a:t>universities</a:t>
            </a:r>
            <a:r>
              <a:rPr lang="es-PE" sz="2400" dirty="0" smtClean="0"/>
              <a:t>,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centers </a:t>
            </a:r>
            <a:r>
              <a:rPr lang="es-PE" sz="2400" dirty="0" err="1" smtClean="0"/>
              <a:t>or</a:t>
            </a:r>
            <a:r>
              <a:rPr lang="es-PE" sz="2400" dirty="0" smtClean="0"/>
              <a:t> </a:t>
            </a:r>
            <a:r>
              <a:rPr lang="es-PE" sz="2400" dirty="0" err="1" smtClean="0"/>
              <a:t>NGOs</a:t>
            </a:r>
            <a:r>
              <a:rPr lang="es-PE" sz="2400" dirty="0" smtClean="0"/>
              <a:t> 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Medical </a:t>
            </a:r>
            <a:r>
              <a:rPr lang="es-PE" sz="2800" dirty="0" err="1" smtClean="0"/>
              <a:t>missions</a:t>
            </a:r>
            <a:r>
              <a:rPr lang="es-PE" sz="2800" dirty="0" smtClean="0"/>
              <a:t>, </a:t>
            </a:r>
            <a:r>
              <a:rPr lang="es-PE" sz="2800" dirty="0" err="1" smtClean="0"/>
              <a:t>including</a:t>
            </a:r>
            <a:r>
              <a:rPr lang="es-PE" sz="2800" dirty="0" smtClean="0"/>
              <a:t> </a:t>
            </a:r>
            <a:r>
              <a:rPr lang="es-PE" sz="2800" dirty="0" err="1" smtClean="0"/>
              <a:t>surgical</a:t>
            </a:r>
            <a:r>
              <a:rPr lang="es-PE" sz="2800" dirty="0" smtClean="0"/>
              <a:t> </a:t>
            </a:r>
            <a:r>
              <a:rPr lang="es-PE" sz="2800" dirty="0" err="1" smtClean="0"/>
              <a:t>or</a:t>
            </a:r>
            <a:r>
              <a:rPr lang="es-PE" sz="2800" dirty="0" smtClean="0"/>
              <a:t> </a:t>
            </a:r>
            <a:r>
              <a:rPr lang="es-PE" sz="2800" dirty="0" err="1" smtClean="0"/>
              <a:t>even</a:t>
            </a:r>
            <a:r>
              <a:rPr lang="es-PE" sz="2800" dirty="0" smtClean="0"/>
              <a:t> non-medical</a:t>
            </a:r>
          </a:p>
          <a:p>
            <a:pPr lvl="1">
              <a:spcBef>
                <a:spcPts val="0"/>
              </a:spcBef>
            </a:pPr>
            <a:r>
              <a:rPr lang="es-PE" sz="2400" dirty="0" smtClean="0"/>
              <a:t>MSF, </a:t>
            </a:r>
            <a:r>
              <a:rPr lang="es-PE" sz="2400" dirty="0" err="1" smtClean="0"/>
              <a:t>academic</a:t>
            </a:r>
            <a:r>
              <a:rPr lang="es-PE" sz="2400" dirty="0" smtClean="0"/>
              <a:t>, </a:t>
            </a:r>
            <a:r>
              <a:rPr lang="es-PE" sz="2400" dirty="0" err="1" smtClean="0"/>
              <a:t>faith-based</a:t>
            </a:r>
            <a:endParaRPr lang="es-PE" sz="2400" dirty="0" smtClean="0"/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err="1" smtClean="0"/>
              <a:t>Public</a:t>
            </a:r>
            <a:r>
              <a:rPr lang="es-PE" sz="2800" dirty="0" smtClean="0"/>
              <a:t> </a:t>
            </a:r>
            <a:r>
              <a:rPr lang="es-PE" sz="2800" dirty="0" err="1" smtClean="0"/>
              <a:t>health</a:t>
            </a:r>
            <a:r>
              <a:rPr lang="es-PE" sz="2800" dirty="0" smtClean="0"/>
              <a:t>: </a:t>
            </a:r>
            <a:r>
              <a:rPr lang="es-PE" sz="2800" dirty="0" err="1" smtClean="0"/>
              <a:t>surveillance</a:t>
            </a:r>
            <a:r>
              <a:rPr lang="es-PE" sz="2800" dirty="0" smtClean="0"/>
              <a:t>, </a:t>
            </a:r>
            <a:r>
              <a:rPr lang="es-PE" sz="2800" dirty="0" err="1" smtClean="0"/>
              <a:t>outbreak</a:t>
            </a:r>
            <a:r>
              <a:rPr lang="es-PE" sz="2800" dirty="0" smtClean="0"/>
              <a:t> </a:t>
            </a:r>
            <a:r>
              <a:rPr lang="es-PE" sz="2800" dirty="0" err="1" smtClean="0"/>
              <a:t>investigation</a:t>
            </a:r>
            <a:r>
              <a:rPr lang="es-PE" sz="2800" dirty="0" smtClean="0"/>
              <a:t> &amp; response, </a:t>
            </a:r>
            <a:r>
              <a:rPr lang="es-PE" sz="2800" dirty="0" err="1" smtClean="0"/>
              <a:t>program</a:t>
            </a:r>
            <a:r>
              <a:rPr lang="es-PE" sz="2800" dirty="0" smtClean="0"/>
              <a:t> </a:t>
            </a:r>
            <a:r>
              <a:rPr lang="es-PE" sz="2800" dirty="0" err="1" smtClean="0"/>
              <a:t>evaluation</a:t>
            </a:r>
            <a:endParaRPr lang="es-PE" sz="2800" dirty="0" smtClean="0"/>
          </a:p>
          <a:p>
            <a:pPr lvl="1">
              <a:spcBef>
                <a:spcPts val="0"/>
              </a:spcBef>
            </a:pPr>
            <a:r>
              <a:rPr lang="es-PE" sz="2400" dirty="0" err="1" smtClean="0"/>
              <a:t>Working</a:t>
            </a:r>
            <a:r>
              <a:rPr lang="es-PE" sz="2400" dirty="0" smtClean="0"/>
              <a:t> </a:t>
            </a:r>
            <a:r>
              <a:rPr lang="es-PE" sz="2400" dirty="0" err="1" smtClean="0"/>
              <a:t>with</a:t>
            </a:r>
            <a:r>
              <a:rPr lang="es-PE" sz="2400" dirty="0" smtClean="0"/>
              <a:t> </a:t>
            </a:r>
            <a:r>
              <a:rPr lang="es-PE" sz="2400" dirty="0" err="1" smtClean="0"/>
              <a:t>the</a:t>
            </a:r>
            <a:r>
              <a:rPr lang="es-PE" sz="2400" dirty="0" smtClean="0"/>
              <a:t> host country </a:t>
            </a:r>
            <a:r>
              <a:rPr lang="es-PE" sz="2400" dirty="0" err="1" smtClean="0"/>
              <a:t>government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2277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r>
              <a:rPr lang="es-PE" dirty="0" err="1" smtClean="0"/>
              <a:t>Stay</a:t>
            </a:r>
            <a:r>
              <a:rPr lang="es-PE" dirty="0" smtClean="0"/>
              <a:t> and </a:t>
            </a:r>
            <a:r>
              <a:rPr lang="es-PE" dirty="0" err="1" smtClean="0"/>
              <a:t>commit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2800" dirty="0" err="1" smtClean="0"/>
              <a:t>Most</a:t>
            </a:r>
            <a:r>
              <a:rPr lang="es-PE" sz="2800" dirty="0" smtClean="0"/>
              <a:t> </a:t>
            </a:r>
            <a:r>
              <a:rPr lang="es-PE" sz="2800" dirty="0" err="1" smtClean="0"/>
              <a:t>productive</a:t>
            </a:r>
            <a:r>
              <a:rPr lang="es-PE" sz="2800" dirty="0" smtClean="0"/>
              <a:t> </a:t>
            </a:r>
            <a:r>
              <a:rPr lang="es-PE" sz="2800" dirty="0" err="1" smtClean="0"/>
              <a:t>if</a:t>
            </a:r>
            <a:r>
              <a:rPr lang="es-PE" sz="2800" dirty="0" smtClean="0"/>
              <a:t> </a:t>
            </a:r>
            <a:r>
              <a:rPr lang="es-PE" sz="2800" dirty="0" err="1" smtClean="0"/>
              <a:t>staying</a:t>
            </a:r>
            <a:r>
              <a:rPr lang="es-PE" sz="2800" dirty="0" smtClean="0"/>
              <a:t> a </a:t>
            </a:r>
            <a:r>
              <a:rPr lang="es-PE" sz="2800" dirty="0" err="1" smtClean="0"/>
              <a:t>long</a:t>
            </a:r>
            <a:r>
              <a:rPr lang="es-PE" sz="2800" dirty="0" smtClean="0"/>
              <a:t> time, </a:t>
            </a:r>
            <a:r>
              <a:rPr lang="es-PE" sz="2800" dirty="0" err="1" smtClean="0"/>
              <a:t>avoid</a:t>
            </a:r>
            <a:r>
              <a:rPr lang="es-PE" sz="2800" dirty="0" smtClean="0"/>
              <a:t> </a:t>
            </a:r>
            <a:r>
              <a:rPr lang="es-PE" sz="2800" dirty="0" err="1" smtClean="0"/>
              <a:t>volun</a:t>
            </a:r>
            <a:r>
              <a:rPr lang="es-PE" sz="2800" u="sng" dirty="0" err="1" smtClean="0"/>
              <a:t>tourism</a:t>
            </a:r>
            <a:endParaRPr lang="es-PE" sz="2800" u="sng" dirty="0" smtClean="0"/>
          </a:p>
          <a:p>
            <a:pPr lvl="1">
              <a:spcBef>
                <a:spcPts val="0"/>
              </a:spcBef>
            </a:pPr>
            <a:r>
              <a:rPr lang="es-PE" sz="2400" dirty="0" err="1"/>
              <a:t>Very</a:t>
            </a:r>
            <a:r>
              <a:rPr lang="es-PE" sz="2400" dirty="0"/>
              <a:t> </a:t>
            </a:r>
            <a:r>
              <a:rPr lang="es-PE" sz="2400" dirty="0" err="1"/>
              <a:t>difficult</a:t>
            </a:r>
            <a:r>
              <a:rPr lang="es-PE" sz="2400" dirty="0"/>
              <a:t> in </a:t>
            </a:r>
            <a:r>
              <a:rPr lang="es-PE" sz="2400" dirty="0" err="1"/>
              <a:t>early</a:t>
            </a:r>
            <a:r>
              <a:rPr lang="es-PE" sz="2400" dirty="0"/>
              <a:t> </a:t>
            </a:r>
            <a:r>
              <a:rPr lang="es-PE" sz="2400" dirty="0" err="1"/>
              <a:t>career</a:t>
            </a:r>
            <a:r>
              <a:rPr lang="es-PE" sz="2400" dirty="0"/>
              <a:t> </a:t>
            </a:r>
            <a:r>
              <a:rPr lang="es-PE" sz="2400" dirty="0" err="1"/>
              <a:t>stage</a:t>
            </a:r>
            <a:endParaRPr lang="es-PE" sz="2400" dirty="0"/>
          </a:p>
          <a:p>
            <a:pPr>
              <a:spcBef>
                <a:spcPts val="0"/>
              </a:spcBef>
            </a:pPr>
            <a:endParaRPr lang="es-PE" sz="2800" dirty="0" smtClean="0"/>
          </a:p>
          <a:p>
            <a:pPr>
              <a:spcBef>
                <a:spcPts val="0"/>
              </a:spcBef>
            </a:pPr>
            <a:r>
              <a:rPr lang="es-PE" sz="2800" dirty="0" smtClean="0"/>
              <a:t>Try to </a:t>
            </a:r>
            <a:r>
              <a:rPr lang="es-PE" sz="2800" dirty="0" err="1" smtClean="0"/>
              <a:t>establish</a:t>
            </a:r>
            <a:r>
              <a:rPr lang="es-PE" sz="2800" dirty="0" smtClean="0"/>
              <a:t> a </a:t>
            </a:r>
            <a:r>
              <a:rPr lang="es-PE" sz="2800" dirty="0" err="1" smtClean="0"/>
              <a:t>long-term</a:t>
            </a:r>
            <a:r>
              <a:rPr lang="es-PE" sz="2800" dirty="0" smtClean="0"/>
              <a:t> line of </a:t>
            </a:r>
            <a:r>
              <a:rPr lang="es-PE" sz="2800" dirty="0" err="1" smtClean="0"/>
              <a:t>research</a:t>
            </a:r>
            <a:r>
              <a:rPr lang="es-PE" sz="2800" dirty="0" smtClean="0"/>
              <a:t> and </a:t>
            </a:r>
            <a:r>
              <a:rPr lang="es-PE" sz="2800" dirty="0" err="1" smtClean="0"/>
              <a:t>build</a:t>
            </a:r>
            <a:r>
              <a:rPr lang="es-PE" sz="2800" dirty="0" smtClean="0"/>
              <a:t> </a:t>
            </a:r>
            <a:r>
              <a:rPr lang="es-PE" sz="2800" dirty="0" err="1" smtClean="0"/>
              <a:t>on</a:t>
            </a:r>
            <a:r>
              <a:rPr lang="es-PE" sz="2800" dirty="0" smtClean="0"/>
              <a:t> </a:t>
            </a:r>
            <a:r>
              <a:rPr lang="es-PE" sz="2800" dirty="0" err="1" smtClean="0"/>
              <a:t>it</a:t>
            </a:r>
            <a:endParaRPr lang="es-PE" sz="2800" dirty="0" smtClean="0"/>
          </a:p>
          <a:p>
            <a:pPr lvl="1">
              <a:spcBef>
                <a:spcPts val="0"/>
              </a:spcBef>
            </a:pPr>
            <a:r>
              <a:rPr lang="es-PE" sz="2400" dirty="0" smtClean="0"/>
              <a:t>Do as I </a:t>
            </a:r>
            <a:r>
              <a:rPr lang="es-PE" sz="2400" dirty="0" err="1" smtClean="0"/>
              <a:t>say</a:t>
            </a:r>
            <a:r>
              <a:rPr lang="es-PE" sz="2400" dirty="0" smtClean="0"/>
              <a:t>, </a:t>
            </a:r>
            <a:r>
              <a:rPr lang="es-PE" sz="2400" dirty="0" err="1" smtClean="0"/>
              <a:t>not</a:t>
            </a:r>
            <a:r>
              <a:rPr lang="es-PE" sz="2400" dirty="0" smtClean="0"/>
              <a:t> as I do</a:t>
            </a:r>
          </a:p>
          <a:p>
            <a:pPr>
              <a:spcBef>
                <a:spcPts val="0"/>
              </a:spcBef>
            </a:pPr>
            <a:endParaRPr lang="es-PE" dirty="0"/>
          </a:p>
          <a:p>
            <a:pPr>
              <a:spcBef>
                <a:spcPts val="0"/>
              </a:spcBef>
            </a:pPr>
            <a:r>
              <a:rPr lang="es-PE" sz="2800" dirty="0" err="1" smtClean="0"/>
              <a:t>Commit</a:t>
            </a:r>
            <a:r>
              <a:rPr lang="es-PE" sz="2800" dirty="0" smtClean="0"/>
              <a:t> to a </a:t>
            </a:r>
            <a:r>
              <a:rPr lang="es-PE" sz="2800" dirty="0" err="1" smtClean="0"/>
              <a:t>few</a:t>
            </a:r>
            <a:r>
              <a:rPr lang="es-PE" sz="2800" dirty="0" smtClean="0"/>
              <a:t> places, </a:t>
            </a:r>
            <a:r>
              <a:rPr lang="es-PE" sz="2800" dirty="0" err="1" smtClean="0"/>
              <a:t>build</a:t>
            </a:r>
            <a:r>
              <a:rPr lang="es-PE" sz="2800" dirty="0" smtClean="0"/>
              <a:t> local </a:t>
            </a:r>
            <a:r>
              <a:rPr lang="es-PE" sz="2800" dirty="0" err="1" smtClean="0"/>
              <a:t>capacities</a:t>
            </a:r>
            <a:r>
              <a:rPr lang="es-PE" sz="2800" dirty="0" smtClean="0"/>
              <a:t> and </a:t>
            </a:r>
            <a:r>
              <a:rPr lang="es-PE" sz="2800" dirty="0" err="1" smtClean="0"/>
              <a:t>establish</a:t>
            </a:r>
            <a:r>
              <a:rPr lang="es-PE" sz="2800" dirty="0" smtClean="0"/>
              <a:t> </a:t>
            </a:r>
            <a:r>
              <a:rPr lang="es-PE" sz="2800" dirty="0" err="1" smtClean="0"/>
              <a:t>long-term</a:t>
            </a:r>
            <a:r>
              <a:rPr lang="es-PE" sz="2800" dirty="0" smtClean="0"/>
              <a:t> </a:t>
            </a:r>
            <a:r>
              <a:rPr lang="es-PE" sz="2800" dirty="0" err="1" smtClean="0"/>
              <a:t>partnerships</a:t>
            </a:r>
            <a:endParaRPr lang="es-PE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831840"/>
            <a:ext cx="4724400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143000"/>
          </a:xfrm>
        </p:spPr>
        <p:txBody>
          <a:bodyPr/>
          <a:lstStyle/>
          <a:p>
            <a:r>
              <a:rPr lang="es-PE" dirty="0" err="1" smtClean="0"/>
              <a:t>Don’t</a:t>
            </a:r>
            <a:r>
              <a:rPr lang="es-PE" dirty="0" smtClean="0"/>
              <a:t> be a ‘</a:t>
            </a:r>
            <a:r>
              <a:rPr lang="es-PE" dirty="0" err="1"/>
              <a:t>t</a:t>
            </a:r>
            <a:r>
              <a:rPr lang="es-PE" dirty="0" err="1" smtClean="0"/>
              <a:t>wo-week</a:t>
            </a:r>
            <a:r>
              <a:rPr lang="es-PE" dirty="0" smtClean="0"/>
              <a:t> </a:t>
            </a:r>
            <a:r>
              <a:rPr lang="es-PE" dirty="0" err="1" smtClean="0"/>
              <a:t>wonder</a:t>
            </a:r>
            <a:r>
              <a:rPr lang="es-PE" dirty="0" smtClean="0"/>
              <a:t>’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sz="2800" dirty="0" err="1" smtClean="0"/>
              <a:t>Can’t</a:t>
            </a:r>
            <a:r>
              <a:rPr lang="es-PE" sz="2800" dirty="0" smtClean="0"/>
              <a:t> </a:t>
            </a:r>
            <a:r>
              <a:rPr lang="es-PE" sz="2800" dirty="0" err="1" smtClean="0"/>
              <a:t>learn</a:t>
            </a:r>
            <a:r>
              <a:rPr lang="es-PE" sz="2800" dirty="0" smtClean="0"/>
              <a:t> </a:t>
            </a:r>
            <a:r>
              <a:rPr lang="es-PE" sz="2800" dirty="0" err="1" smtClean="0"/>
              <a:t>or</a:t>
            </a:r>
            <a:r>
              <a:rPr lang="es-PE" sz="2800" dirty="0" smtClean="0"/>
              <a:t> </a:t>
            </a:r>
            <a:r>
              <a:rPr lang="es-PE" sz="2800" dirty="0" err="1" smtClean="0"/>
              <a:t>achieve</a:t>
            </a:r>
            <a:r>
              <a:rPr lang="es-PE" sz="2800" dirty="0" smtClean="0"/>
              <a:t> </a:t>
            </a:r>
            <a:r>
              <a:rPr lang="es-PE" sz="2800" dirty="0" err="1" smtClean="0"/>
              <a:t>much</a:t>
            </a:r>
            <a:r>
              <a:rPr lang="es-PE" sz="2800" dirty="0" smtClean="0"/>
              <a:t> in short </a:t>
            </a:r>
            <a:r>
              <a:rPr lang="es-PE" sz="2800" dirty="0" err="1" smtClean="0"/>
              <a:t>stays</a:t>
            </a:r>
            <a:endParaRPr lang="es-PE" sz="2800" dirty="0" smtClean="0"/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err="1" smtClean="0"/>
              <a:t>Have</a:t>
            </a:r>
            <a:r>
              <a:rPr lang="es-PE" sz="2800" dirty="0" smtClean="0"/>
              <a:t> </a:t>
            </a:r>
            <a:r>
              <a:rPr lang="es-PE" sz="2800" dirty="0" err="1" smtClean="0"/>
              <a:t>reasonable</a:t>
            </a:r>
            <a:r>
              <a:rPr lang="es-PE" sz="2800" dirty="0" smtClean="0"/>
              <a:t> </a:t>
            </a:r>
            <a:r>
              <a:rPr lang="es-PE" sz="2800" dirty="0" err="1" smtClean="0"/>
              <a:t>expectations</a:t>
            </a:r>
            <a:r>
              <a:rPr lang="es-PE" sz="2800" dirty="0" smtClean="0"/>
              <a:t> and </a:t>
            </a:r>
            <a:r>
              <a:rPr lang="es-PE" sz="2800" dirty="0" err="1" smtClean="0"/>
              <a:t>don’t</a:t>
            </a:r>
            <a:r>
              <a:rPr lang="es-PE" sz="2800" dirty="0" smtClean="0"/>
              <a:t> be </a:t>
            </a:r>
            <a:r>
              <a:rPr lang="es-PE" sz="2800" dirty="0" err="1" smtClean="0"/>
              <a:t>an</a:t>
            </a:r>
            <a:r>
              <a:rPr lang="es-PE" sz="2800" dirty="0" smtClean="0"/>
              <a:t> </a:t>
            </a:r>
            <a:r>
              <a:rPr lang="es-PE" sz="2800" dirty="0" err="1" smtClean="0"/>
              <a:t>imposition</a:t>
            </a:r>
            <a:endParaRPr lang="es-PE" sz="2800" dirty="0" smtClean="0"/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“</a:t>
            </a:r>
            <a:r>
              <a:rPr lang="es-PE" sz="2800" dirty="0" err="1" smtClean="0"/>
              <a:t>It</a:t>
            </a:r>
            <a:r>
              <a:rPr lang="es-PE" sz="2800" dirty="0" smtClean="0"/>
              <a:t> </a:t>
            </a:r>
            <a:r>
              <a:rPr lang="es-PE" sz="2800" dirty="0" err="1" smtClean="0"/>
              <a:t>takes</a:t>
            </a:r>
            <a:r>
              <a:rPr lang="es-PE" sz="2800" dirty="0" smtClean="0"/>
              <a:t> </a:t>
            </a:r>
            <a:r>
              <a:rPr lang="es-PE" sz="2800" dirty="0" err="1" smtClean="0"/>
              <a:t>six</a:t>
            </a:r>
            <a:r>
              <a:rPr lang="es-PE" sz="2800" dirty="0" smtClean="0"/>
              <a:t> </a:t>
            </a:r>
            <a:r>
              <a:rPr lang="es-PE" sz="2800" dirty="0" err="1" smtClean="0"/>
              <a:t>months</a:t>
            </a:r>
            <a:r>
              <a:rPr lang="es-PE" sz="2800" dirty="0" smtClean="0"/>
              <a:t> to </a:t>
            </a:r>
            <a:r>
              <a:rPr lang="es-PE" sz="2800" dirty="0" err="1" smtClean="0"/>
              <a:t>find</a:t>
            </a:r>
            <a:r>
              <a:rPr lang="es-PE" sz="2800" dirty="0" smtClean="0"/>
              <a:t> </a:t>
            </a:r>
            <a:r>
              <a:rPr lang="es-PE" sz="2800" dirty="0" err="1" smtClean="0"/>
              <a:t>where</a:t>
            </a:r>
            <a:r>
              <a:rPr lang="es-PE" sz="2800" dirty="0" smtClean="0"/>
              <a:t> </a:t>
            </a:r>
            <a:r>
              <a:rPr lang="es-PE" sz="2800" dirty="0" err="1" smtClean="0"/>
              <a:t>the</a:t>
            </a:r>
            <a:r>
              <a:rPr lang="es-PE" sz="2800" dirty="0" smtClean="0"/>
              <a:t> </a:t>
            </a:r>
            <a:r>
              <a:rPr lang="es-PE" sz="2800" dirty="0" err="1" smtClean="0"/>
              <a:t>bathrooms</a:t>
            </a:r>
            <a:r>
              <a:rPr lang="es-PE" sz="2800" dirty="0" smtClean="0"/>
              <a:t> are, and </a:t>
            </a:r>
            <a:r>
              <a:rPr lang="es-PE" sz="2800" dirty="0" err="1" smtClean="0"/>
              <a:t>two</a:t>
            </a:r>
            <a:r>
              <a:rPr lang="es-PE" sz="2800" dirty="0" smtClean="0"/>
              <a:t> </a:t>
            </a:r>
            <a:r>
              <a:rPr lang="es-PE" sz="2800" dirty="0" err="1" smtClean="0"/>
              <a:t>years</a:t>
            </a:r>
            <a:r>
              <a:rPr lang="es-PE" sz="2800" dirty="0" smtClean="0"/>
              <a:t> to </a:t>
            </a:r>
            <a:r>
              <a:rPr lang="es-PE" sz="2800" dirty="0" err="1" smtClean="0"/>
              <a:t>start</a:t>
            </a:r>
            <a:r>
              <a:rPr lang="es-PE" sz="2800" dirty="0" smtClean="0"/>
              <a:t> </a:t>
            </a:r>
            <a:r>
              <a:rPr lang="es-PE" sz="2800" dirty="0" err="1" smtClean="0"/>
              <a:t>being</a:t>
            </a:r>
            <a:r>
              <a:rPr lang="es-PE" sz="2800" dirty="0" smtClean="0"/>
              <a:t> </a:t>
            </a:r>
            <a:r>
              <a:rPr lang="es-PE" sz="2800" dirty="0" err="1" smtClean="0"/>
              <a:t>productive</a:t>
            </a:r>
            <a:r>
              <a:rPr lang="es-PE" sz="2800" dirty="0" smtClean="0"/>
              <a:t>”</a:t>
            </a:r>
          </a:p>
          <a:p>
            <a:pPr>
              <a:spcBef>
                <a:spcPts val="0"/>
              </a:spcBef>
            </a:pPr>
            <a:endParaRPr lang="es-PE" sz="2800" dirty="0"/>
          </a:p>
          <a:p>
            <a:pPr>
              <a:spcBef>
                <a:spcPts val="0"/>
              </a:spcBef>
            </a:pPr>
            <a:r>
              <a:rPr lang="es-PE" sz="2800" dirty="0" smtClean="0"/>
              <a:t>Try to </a:t>
            </a:r>
            <a:r>
              <a:rPr lang="es-PE" sz="2800" dirty="0" err="1" smtClean="0"/>
              <a:t>learn</a:t>
            </a:r>
            <a:r>
              <a:rPr lang="es-PE" sz="2800" dirty="0" smtClean="0"/>
              <a:t> and </a:t>
            </a:r>
            <a:r>
              <a:rPr lang="es-PE" sz="2800" dirty="0" err="1" smtClean="0"/>
              <a:t>always</a:t>
            </a:r>
            <a:r>
              <a:rPr lang="es-PE" sz="2800" dirty="0" smtClean="0"/>
              <a:t> </a:t>
            </a:r>
            <a:r>
              <a:rPr lang="es-PE" sz="2800" dirty="0" err="1" smtClean="0"/>
              <a:t>ask</a:t>
            </a:r>
            <a:r>
              <a:rPr lang="es-PE" sz="2800" dirty="0" smtClean="0"/>
              <a:t> </a:t>
            </a:r>
            <a:r>
              <a:rPr lang="es-PE" sz="2800" dirty="0" err="1" smtClean="0"/>
              <a:t>how</a:t>
            </a:r>
            <a:r>
              <a:rPr lang="es-PE" sz="2800" dirty="0" smtClean="0"/>
              <a:t> to be of </a:t>
            </a:r>
            <a:r>
              <a:rPr lang="es-PE" sz="2800" dirty="0" err="1" smtClean="0"/>
              <a:t>help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7435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RCD">
  <a:themeElements>
    <a:clrScheme name="NMRCD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MR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MRCD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RCD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RC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MRCD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MRCD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Office2000\Templates\Presentation Designs\NMRCD.pot</Template>
  <TotalTime>11018</TotalTime>
  <Words>743</Words>
  <Application>Microsoft Office PowerPoint</Application>
  <PresentationFormat>Presentación en pantalla (4:3)</PresentationFormat>
  <Paragraphs>136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NMRCD</vt:lpstr>
      <vt:lpstr>Emerging Opportunities in Global Health </vt:lpstr>
      <vt:lpstr>El burro por delante (a bit about myself)</vt:lpstr>
      <vt:lpstr>Peru’s potential and role</vt:lpstr>
      <vt:lpstr>Experience in outbreak investigations</vt:lpstr>
      <vt:lpstr>Outbreak Investigation Training</vt:lpstr>
      <vt:lpstr>Steps of an outbreak Investigation (CDC 3030g, Reingold 1998)</vt:lpstr>
      <vt:lpstr>Diverse, exciting opportunities “Just come”</vt:lpstr>
      <vt:lpstr>Stay and commit</vt:lpstr>
      <vt:lpstr>Don’t be a ‘two-week wonder’</vt:lpstr>
      <vt:lpstr>Medical missions &amp; “voluntourism”*</vt:lpstr>
      <vt:lpstr>Some personal/close experiences</vt:lpstr>
      <vt:lpstr>Criticisms &amp; Challenges*</vt:lpstr>
      <vt:lpstr>What has changed</vt:lpstr>
      <vt:lpstr>The Americas, work in progress</vt:lpstr>
      <vt:lpstr>Outbreaks: be a disease detective</vt:lpstr>
      <vt:lpstr>Join our Peru Field Epi course August 6-16, 2018</vt:lpstr>
      <vt:lpstr>Thank you</vt:lpstr>
      <vt:lpstr>Any questions?</vt:lpstr>
    </vt:vector>
  </TitlesOfParts>
  <Company>NMRCD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Outbreak detection algorithms</dc:title>
  <dc:creator>wlescano</dc:creator>
  <cp:lastModifiedBy>Willy Lescano</cp:lastModifiedBy>
  <cp:revision>438</cp:revision>
  <dcterms:created xsi:type="dcterms:W3CDTF">2001-05-23T12:23:10Z</dcterms:created>
  <dcterms:modified xsi:type="dcterms:W3CDTF">2018-04-24T02:24:01Z</dcterms:modified>
</cp:coreProperties>
</file>