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 snapToObjects="1">
      <p:cViewPr varScale="1">
        <p:scale>
          <a:sx n="102" d="100"/>
          <a:sy n="10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F832-AB1D-AD42-80D5-0134AF28E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E89D9-E15D-C245-8FC3-74FBD106A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20CAD-8150-6045-81F9-1F33E6AC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62E17-A6AA-354B-A9AE-3BF49154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5351-EDAF-4445-A85A-C01E17B2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D83C-DA01-CE40-84E2-ADDD8F39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4C7AD-FCBA-F840-9995-B6BEE529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C9749-2FC5-3D47-9954-43D4272E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53301-95F6-E546-B718-50575DE7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9044-ACC9-694E-8E27-1CC7B1D4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80DCD2-035F-ED4C-9034-48370266B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6BB22-7A8D-8C40-932B-A2D669DCF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1A9A0-3A08-2A44-974F-3861AAD2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BD32-48EB-CA46-9185-51EF8F22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F611-9233-724A-BD47-1E736F17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1F68-FE6D-C74F-AD41-B1B7AFC1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909D9-7D66-0045-8464-D5A919D6C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8E4D9-7851-5B4D-A01A-7ADA99E4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D393F-844C-E44B-8405-E906F60E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D1A12-320E-F54B-894C-15431D7A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9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8428-5F9C-E743-B6FB-AE18A2F1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DBAE6-8843-2547-9320-60B7900EB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A2266-9314-4843-8761-A99A4986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33D5B-6F9B-9B49-A3CF-34C71D12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9848C-0B34-2540-91D4-EF26B8FB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7DD6-FF5D-E043-A05D-0D6128BD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70944-E5AE-7D48-A013-AA3B73CD3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26676-9DE1-084E-9BA3-3C6A53DF9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DD360-FAB9-214A-9AEC-5D5EC249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FBCB1-A073-E74B-B9FD-AF5E15B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69414-4C81-3F4D-B889-D2FBF388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D715-BFB5-7B40-911C-C8BAFDF3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2695D-67F1-4340-8592-B9916DB2C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95EC6-46E8-3C40-808A-B78393C3F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84BA2-2637-5445-A5C6-3BE14B13F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D1B01-69F2-A843-8F73-5FCAB8B9D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0FF7B-9A53-0B49-B1F3-7593A3A1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C9D30-F644-E64F-8C17-C38977AD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AE9A7-DBF0-6C47-BC56-4BF09163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1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B7C5-25EF-844B-9394-E36A25E2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155FE-4A98-C247-8963-9BFB9DCB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BC039-8E8F-304D-9156-8BA68BDD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3BC24-0FB7-9042-8BC4-0D4BB1AE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44C9B-7966-2B47-9C6E-EC0F5D79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3065D-364C-AE4E-8FCE-C6BD3B37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3F09C-45E8-8741-BD57-C166B8EF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72EF-99CF-CE48-B831-751FF1A7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68E6A-EF3D-F045-9036-08B7C3B6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6D860-B752-8441-8B39-F6F2146D3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65F71-2173-5C4E-A42B-8FF15558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7A232-2C62-3F43-A1DD-D3760A06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96490-5ADF-3E4F-87DC-3D1C5901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9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6863-622C-754E-94BC-6EBCC264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9FAE7-023E-8B4F-8AF0-9F5F1548B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3EACA-5B2D-484D-929C-CC074EF68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80684-3229-B244-9B69-868EF799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21706-AED3-864D-B1B7-E6955D2B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EDC90-2351-6845-904A-CDEB1693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BA35F-45B4-F840-BF01-A7A668D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Early career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54B54-3101-BA4B-997C-141980466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9187-0DFD-C24F-BD34-A3C80F7F3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3318-52A0-4248-AA30-BA61FB869EA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13D84-9A01-BD46-91B6-345F36E3D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0966C-EF41-E84F-A6A6-FBA488EE4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CF6B-BA46-4C49-AD44-A8FEE8E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C6596-7D7D-5A4A-9B26-B5A154E2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career – clinical 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3F83A4-F20C-4745-A223-9FB6C102C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school – Duke University</a:t>
            </a:r>
          </a:p>
          <a:p>
            <a:pPr lvl="1"/>
            <a:r>
              <a:rPr lang="en-US" dirty="0"/>
              <a:t>Concentration in microbiology and infectious diseases</a:t>
            </a:r>
          </a:p>
          <a:p>
            <a:r>
              <a:rPr lang="en-US" dirty="0"/>
              <a:t>Residency in pediatrics</a:t>
            </a:r>
          </a:p>
          <a:p>
            <a:pPr lvl="1"/>
            <a:r>
              <a:rPr lang="en-US" dirty="0"/>
              <a:t>University of California, San Diego and San Diego Children’s Hospital</a:t>
            </a:r>
          </a:p>
          <a:p>
            <a:pPr lvl="1"/>
            <a:r>
              <a:rPr lang="en-US" dirty="0"/>
              <a:t>Hospital for Sick Children, Toronto</a:t>
            </a:r>
          </a:p>
          <a:p>
            <a:r>
              <a:rPr lang="en-US" dirty="0"/>
              <a:t>Chief residency in pediatrics, UCSD</a:t>
            </a:r>
          </a:p>
        </p:txBody>
      </p:sp>
    </p:spTree>
    <p:extLst>
      <p:ext uri="{BB962C8B-B14F-4D97-AF65-F5344CB8AC3E}">
        <p14:creationId xmlns:p14="http://schemas.microsoft.com/office/powerpoint/2010/main" val="88322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60AC-A9F3-5345-935D-155CEE04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6" y="194398"/>
            <a:ext cx="10515600" cy="1325563"/>
          </a:xfrm>
        </p:spPr>
        <p:txBody>
          <a:bodyPr/>
          <a:lstStyle/>
          <a:p>
            <a:r>
              <a:rPr lang="en-US" dirty="0"/>
              <a:t>Fellowship training at CDC</a:t>
            </a:r>
          </a:p>
        </p:txBody>
      </p:sp>
      <p:pic>
        <p:nvPicPr>
          <p:cNvPr id="5" name="Content Placeholder 4" descr="A picture containing text, device, fan, control panel&#10;&#10;Description automatically generated">
            <a:extLst>
              <a:ext uri="{FF2B5EF4-FFF2-40B4-BE49-F238E27FC236}">
                <a16:creationId xmlns:a16="http://schemas.microsoft.com/office/drawing/2014/main" id="{53461EF5-DAEA-4F4E-AB11-3275F6F36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096" y="1690688"/>
            <a:ext cx="5925104" cy="299006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56BAE-FA1C-9542-ACCF-CC16A5F23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700" y="443778"/>
            <a:ext cx="5181600" cy="6219824"/>
          </a:xfrm>
        </p:spPr>
        <p:txBody>
          <a:bodyPr>
            <a:normAutofit/>
          </a:bodyPr>
          <a:lstStyle/>
          <a:p>
            <a:r>
              <a:rPr lang="en-US" dirty="0"/>
              <a:t>First year in Division of Viral Diseases at CDC Atlanta</a:t>
            </a:r>
          </a:p>
          <a:p>
            <a:pPr lvl="1"/>
            <a:r>
              <a:rPr lang="en-US" dirty="0"/>
              <a:t>Major outbreak investigations in Taiwan (poliomyelitis)</a:t>
            </a:r>
          </a:p>
          <a:p>
            <a:pPr lvl="1"/>
            <a:r>
              <a:rPr lang="en-US" dirty="0"/>
              <a:t>California (hemolytic-uremic syndrome)</a:t>
            </a:r>
          </a:p>
          <a:p>
            <a:pPr lvl="1"/>
            <a:r>
              <a:rPr lang="en-US" dirty="0"/>
              <a:t>Wisconsin (Kawasaki syndrome)</a:t>
            </a:r>
          </a:p>
          <a:p>
            <a:pPr lvl="1"/>
            <a:r>
              <a:rPr lang="en-US" dirty="0"/>
              <a:t>Minnesota (Reye’s syndrome)</a:t>
            </a:r>
          </a:p>
          <a:p>
            <a:pPr lvl="1"/>
            <a:r>
              <a:rPr lang="en-US" dirty="0"/>
              <a:t>Kentucky (hepatitis A)</a:t>
            </a:r>
          </a:p>
          <a:p>
            <a:r>
              <a:rPr lang="en-US" dirty="0"/>
              <a:t>Second year stationed at the New York City Department of Health</a:t>
            </a:r>
          </a:p>
          <a:p>
            <a:pPr lvl="1"/>
            <a:r>
              <a:rPr lang="en-US" dirty="0"/>
              <a:t>Malnutrition in Mozambique</a:t>
            </a:r>
          </a:p>
          <a:p>
            <a:pPr lvl="1"/>
            <a:r>
              <a:rPr lang="en-US" dirty="0"/>
              <a:t>Seconded to FBI for Los Angeles Olympics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2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5BA4-EC84-A941-A95F-35E9B510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practice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150E2-5563-C04A-9BC5-9B1088684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661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York City Department of Health (1983-1985)</a:t>
            </a:r>
          </a:p>
          <a:p>
            <a:pPr lvl="1"/>
            <a:r>
              <a:rPr lang="en-US" dirty="0"/>
              <a:t>CDC assignee</a:t>
            </a:r>
          </a:p>
          <a:p>
            <a:pPr lvl="1"/>
            <a:r>
              <a:rPr lang="en-US" dirty="0"/>
              <a:t>Director, Division of Immunizations; Acting Director, Division of Tropical Diseases</a:t>
            </a:r>
          </a:p>
          <a:p>
            <a:r>
              <a:rPr lang="en-US" dirty="0"/>
              <a:t>San Francisco Department of Public Health (1985-1990)</a:t>
            </a:r>
          </a:p>
          <a:p>
            <a:pPr lvl="1"/>
            <a:r>
              <a:rPr lang="en-US" dirty="0"/>
              <a:t>Transferred by CDC from NYCDOH to SFDPH in 1985 to help set up AIDS programs</a:t>
            </a:r>
          </a:p>
          <a:p>
            <a:pPr lvl="1"/>
            <a:r>
              <a:rPr lang="en-US" dirty="0"/>
              <a:t>Major responsibility was the San Francisco City Clinic Cohort Study</a:t>
            </a:r>
          </a:p>
          <a:p>
            <a:pPr lvl="1"/>
            <a:r>
              <a:rPr lang="en-US" dirty="0"/>
              <a:t>Later became Medical Director and then Director of the AIDS Office, succeeded by Sandra Hernandez and Mitch Katz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F6FB8-7817-B04E-A99C-F48B322BD4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California Department of Public Health (1990-1995)</a:t>
            </a:r>
          </a:p>
          <a:p>
            <a:pPr lvl="1"/>
            <a:r>
              <a:rPr lang="en-US" dirty="0"/>
              <a:t>Chief, Infectious Disease Branch and State Epidemiologist, 1990-1993</a:t>
            </a:r>
          </a:p>
          <a:p>
            <a:pPr lvl="1"/>
            <a:r>
              <a:rPr lang="en-US" dirty="0"/>
              <a:t>Deputy Director for Prevention Services and State Health Officer, 1993-1995</a:t>
            </a:r>
          </a:p>
        </p:txBody>
      </p:sp>
    </p:spTree>
    <p:extLst>
      <p:ext uri="{BB962C8B-B14F-4D97-AF65-F5344CB8AC3E}">
        <p14:creationId xmlns:p14="http://schemas.microsoft.com/office/powerpoint/2010/main" val="13571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771F-4872-6340-A45A-BF11371E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academic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6BFF0-1071-FC4B-A47F-81F47C5F8B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Associate Dean, UC Berkeley School of Public Health (1995-1997)</a:t>
            </a:r>
          </a:p>
          <a:p>
            <a:pPr lvl="1"/>
            <a:r>
              <a:rPr lang="en-US" dirty="0"/>
              <a:t>Also became Director of Preventive Medicine Residency Program, which was moved to UCSF in 1997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252A3-75E5-CB4F-AB69-87FD6E24C0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Professor of Epidemiology at UCSF (1997-now)</a:t>
            </a:r>
          </a:p>
          <a:p>
            <a:pPr lvl="1"/>
            <a:r>
              <a:rPr lang="en-US" dirty="0"/>
              <a:t>Original projects</a:t>
            </a:r>
          </a:p>
          <a:p>
            <a:pPr lvl="2"/>
            <a:r>
              <a:rPr lang="en-US" dirty="0"/>
              <a:t>ITAPS</a:t>
            </a:r>
          </a:p>
          <a:p>
            <a:pPr lvl="2"/>
            <a:r>
              <a:rPr lang="en-US" dirty="0"/>
              <a:t>Cochrane Collaborative Review Group on HIV Infection and AIDS</a:t>
            </a:r>
          </a:p>
          <a:p>
            <a:pPr lvl="2"/>
            <a:r>
              <a:rPr lang="en-US" dirty="0"/>
              <a:t>Valley Fever Vaccine Project</a:t>
            </a:r>
          </a:p>
          <a:p>
            <a:pPr lvl="2"/>
            <a:r>
              <a:rPr lang="en-US" dirty="0"/>
              <a:t>California Chlamydia Action Coalition </a:t>
            </a:r>
          </a:p>
          <a:p>
            <a:pPr lvl="1"/>
            <a:r>
              <a:rPr lang="en-US" dirty="0"/>
              <a:t>Led redesign of California Department of Public Health for Governor Wilson</a:t>
            </a:r>
          </a:p>
          <a:p>
            <a:pPr lvl="1"/>
            <a:r>
              <a:rPr lang="en-US" dirty="0"/>
              <a:t>Primary funders: NIMH and California HealthCare Foundation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9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1296-2A1D-3644-B986-F9F2B60D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academic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8ED9-517D-FF44-B4CB-8DF47881C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2436"/>
            <a:ext cx="5181600" cy="5223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Converted from adjunct to in-residence to ladder rank</a:t>
            </a:r>
          </a:p>
          <a:p>
            <a:r>
              <a:rPr lang="en-US" dirty="0"/>
              <a:t>Continue to direct Joint Residency Program in General Preventive Medicine and Public Health (now in collaboration with Kaiser San Francisco)</a:t>
            </a:r>
          </a:p>
          <a:p>
            <a:r>
              <a:rPr lang="en-US" dirty="0"/>
              <a:t>Have been Vice Chair and division chief in DEB since 1997, currently Head, Division of Infectious </a:t>
            </a:r>
            <a:r>
              <a:rPr lang="en-US" dirty="0" err="1"/>
              <a:t>Disase</a:t>
            </a:r>
            <a:r>
              <a:rPr lang="en-US" dirty="0"/>
              <a:t> and Global Epidemiology</a:t>
            </a:r>
          </a:p>
          <a:p>
            <a:r>
              <a:rPr lang="en-US" dirty="0"/>
              <a:t>Since 2002 have been deeply involved with PEPFAR and CDC in area of strategic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88D2A-1F07-D946-821E-478F9971E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2436"/>
            <a:ext cx="5181600" cy="46945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Have been one of a handful of UCSF experts on outbreaks: SARS, 2009 </a:t>
            </a:r>
            <a:r>
              <a:rPr lang="en-US" dirty="0" err="1"/>
              <a:t>pdm</a:t>
            </a:r>
            <a:r>
              <a:rPr lang="en-US" dirty="0"/>
              <a:t> H1N1 flu, Ebola, Zika and now SARS-CoV-2</a:t>
            </a:r>
          </a:p>
          <a:p>
            <a:r>
              <a:rPr lang="en-US" dirty="0"/>
              <a:t>Funding a complex mix of international (WHO, WB, UNAIDS, GF), federal (mostly CDC but also NIH, HRSA, FDA), state and SFDPH funds and some philanthropy (mostly Gates but also CHCF).</a:t>
            </a:r>
          </a:p>
          <a:p>
            <a:r>
              <a:rPr lang="en-US" dirty="0"/>
              <a:t>For 2021-22 acting executive director of Institute for Global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195283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9E507F-A557-2E45-A0D8-408F698DF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867" y="81740"/>
            <a:ext cx="11026266" cy="6694520"/>
          </a:xfrm>
        </p:spPr>
      </p:pic>
    </p:spTree>
    <p:extLst>
      <p:ext uri="{BB962C8B-B14F-4D97-AF65-F5344CB8AC3E}">
        <p14:creationId xmlns:p14="http://schemas.microsoft.com/office/powerpoint/2010/main" val="324067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1B79E3D6-9DC4-B04C-B5E7-102A6BB1E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88" y="0"/>
            <a:ext cx="11240024" cy="6714126"/>
          </a:xfrm>
        </p:spPr>
      </p:pic>
    </p:spTree>
    <p:extLst>
      <p:ext uri="{BB962C8B-B14F-4D97-AF65-F5344CB8AC3E}">
        <p14:creationId xmlns:p14="http://schemas.microsoft.com/office/powerpoint/2010/main" val="372014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8864-6688-F246-8E14-0BBA2920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been important in my career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D2AB34-D889-6B44-B5CC-27978B4C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biology and infectious diseases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Deep understanding of epidemiology as foundational science for public health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culture, geography,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Languages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Communications - lots of experience in dealing with the press and the public</a:t>
            </a:r>
          </a:p>
        </p:txBody>
      </p:sp>
    </p:spTree>
    <p:extLst>
      <p:ext uri="{BB962C8B-B14F-4D97-AF65-F5344CB8AC3E}">
        <p14:creationId xmlns:p14="http://schemas.microsoft.com/office/powerpoint/2010/main" val="278842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A687-3BF4-AF4F-88C2-75E115EE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haven’t I done that might have helped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752DB-B677-AA41-983F-2DCE12097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Pediatric infectious disease fellowship (sort of did it in medical school)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PhD in epidemiology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Speaking French better!</a:t>
            </a:r>
          </a:p>
        </p:txBody>
      </p:sp>
    </p:spTree>
    <p:extLst>
      <p:ext uri="{BB962C8B-B14F-4D97-AF65-F5344CB8AC3E}">
        <p14:creationId xmlns:p14="http://schemas.microsoft.com/office/powerpoint/2010/main" val="204848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513</Words>
  <Application>Microsoft Macintosh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Early career – clinical training</vt:lpstr>
      <vt:lpstr>Fellowship training at CDC</vt:lpstr>
      <vt:lpstr>Public health practice career</vt:lpstr>
      <vt:lpstr>Early academic career</vt:lpstr>
      <vt:lpstr>Later academic career</vt:lpstr>
      <vt:lpstr>PowerPoint Presentation</vt:lpstr>
      <vt:lpstr>PowerPoint Presentation</vt:lpstr>
      <vt:lpstr>What’s been important in my career</vt:lpstr>
      <vt:lpstr>What haven’t I done that might have helped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career – clinical training</dc:title>
  <dc:creator>Rutherford, George</dc:creator>
  <cp:lastModifiedBy>Beld, Liana</cp:lastModifiedBy>
  <cp:revision>2</cp:revision>
  <dcterms:created xsi:type="dcterms:W3CDTF">2022-02-16T13:38:28Z</dcterms:created>
  <dcterms:modified xsi:type="dcterms:W3CDTF">2022-02-16T18:09:28Z</dcterms:modified>
</cp:coreProperties>
</file>