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5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83D98A-5EBD-2E4D-B60A-C06402220E7D}">
          <p14:sldIdLst>
            <p14:sldId id="256"/>
            <p14:sldId id="257"/>
          </p14:sldIdLst>
        </p14:section>
        <p14:section name="Untitled Section" id="{C2BBD571-7379-BA46-B88D-0A5CC34F2D54}">
          <p14:sldIdLst>
            <p14:sldId id="260"/>
            <p14:sldId id="261"/>
            <p14:sldId id="262"/>
            <p14:sldId id="263"/>
            <p14:sldId id="265"/>
            <p14:sldId id="264"/>
            <p14:sldId id="26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7"/>
    <p:restoredTop sz="94568"/>
  </p:normalViewPr>
  <p:slideViewPr>
    <p:cSldViewPr snapToGrid="0" snapToObjects="1">
      <p:cViewPr varScale="1">
        <p:scale>
          <a:sx n="63" d="100"/>
          <a:sy n="63" d="100"/>
        </p:scale>
        <p:origin x="-165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5/28/18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jpg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Career path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5209" y="4473552"/>
            <a:ext cx="8144134" cy="11176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George W. Rutherford, M.D.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2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2336872"/>
            <a:ext cx="7954227" cy="4262047"/>
          </a:xfrm>
        </p:spPr>
        <p:txBody>
          <a:bodyPr>
            <a:normAutofit/>
          </a:bodyPr>
          <a:lstStyle/>
          <a:p>
            <a:r>
              <a:rPr lang="en-US" dirty="0" smtClean="0"/>
              <a:t>Undergraduate education </a:t>
            </a:r>
            <a:r>
              <a:rPr lang="mr-IN" dirty="0" smtClean="0"/>
              <a:t>–</a:t>
            </a:r>
            <a:r>
              <a:rPr lang="en-US" dirty="0" smtClean="0"/>
              <a:t> languages and area studies</a:t>
            </a:r>
          </a:p>
          <a:p>
            <a:r>
              <a:rPr lang="en-US" dirty="0" smtClean="0"/>
              <a:t>Medical school </a:t>
            </a:r>
            <a:r>
              <a:rPr lang="mr-IN" dirty="0" smtClean="0"/>
              <a:t>–</a:t>
            </a:r>
            <a:r>
              <a:rPr lang="en-US" dirty="0" smtClean="0"/>
              <a:t> emphasis in infectious diseases and microbiology</a:t>
            </a:r>
          </a:p>
          <a:p>
            <a:r>
              <a:rPr lang="en-US" dirty="0" smtClean="0"/>
              <a:t>Pediatrics residency </a:t>
            </a:r>
            <a:r>
              <a:rPr lang="mr-IN" dirty="0" smtClean="0"/>
              <a:t>–</a:t>
            </a:r>
            <a:r>
              <a:rPr lang="en-US" dirty="0" smtClean="0"/>
              <a:t> UCSD and Hospital for Sick Children, Toronto</a:t>
            </a:r>
          </a:p>
          <a:p>
            <a:pPr lvl="1"/>
            <a:r>
              <a:rPr lang="en-US" dirty="0" smtClean="0"/>
              <a:t>Attended at Hospital </a:t>
            </a:r>
            <a:r>
              <a:rPr lang="en-US" dirty="0" err="1" smtClean="0"/>
              <a:t>Infantil</a:t>
            </a:r>
            <a:r>
              <a:rPr lang="en-US" dirty="0" smtClean="0"/>
              <a:t> in Tijuana</a:t>
            </a:r>
          </a:p>
          <a:p>
            <a:pPr lvl="1"/>
            <a:r>
              <a:rPr lang="en-US" dirty="0" smtClean="0"/>
              <a:t>Chief resident and diversion into intensive care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Lesson: good foundations are good foundations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9" y="2555381"/>
            <a:ext cx="2298700" cy="105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370" y="2082075"/>
            <a:ext cx="991508" cy="1144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149" y="3675140"/>
            <a:ext cx="39751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370" y="4883800"/>
            <a:ext cx="2582317" cy="19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72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Fellowship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3601" y="2159879"/>
            <a:ext cx="6303953" cy="4110292"/>
          </a:xfrm>
        </p:spPr>
        <p:txBody>
          <a:bodyPr vert="horz">
            <a:normAutofit fontScale="92500"/>
          </a:bodyPr>
          <a:lstStyle/>
          <a:p>
            <a:r>
              <a:rPr lang="en-US" dirty="0" smtClean="0"/>
              <a:t>Epidemic Intelligence Service officer at CDC</a:t>
            </a:r>
          </a:p>
          <a:p>
            <a:r>
              <a:rPr lang="en-US" dirty="0" smtClean="0"/>
              <a:t>One year in Atlanta with focus on childhood syndromes of unknown etiology and viral diseases</a:t>
            </a:r>
          </a:p>
          <a:p>
            <a:r>
              <a:rPr lang="en-US" dirty="0" smtClean="0"/>
              <a:t>One year at New York City Department of Health with focus on immunizations but also Tropical Medicine</a:t>
            </a:r>
          </a:p>
          <a:p>
            <a:r>
              <a:rPr lang="en-US" dirty="0" smtClean="0"/>
              <a:t>Overseas assignments in Taiwan, Mozambique</a:t>
            </a:r>
          </a:p>
          <a:p>
            <a:r>
              <a:rPr lang="en-US" dirty="0" smtClean="0"/>
              <a:t>Did one post-EIS year at NYCDOH with early involvement in HIV (1984)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665" y="4767072"/>
            <a:ext cx="5423607" cy="992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9024" y="5759195"/>
            <a:ext cx="541324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Ann Intern Med 1985; 102:616-18.</a:t>
            </a:r>
            <a:endParaRPr lang="en-US" sz="1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6" y="2099277"/>
            <a:ext cx="4571129" cy="2583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33" y="178900"/>
            <a:ext cx="1292352" cy="17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6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Public health practice phase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" y="2164545"/>
            <a:ext cx="6326248" cy="4588969"/>
          </a:xfrm>
        </p:spPr>
        <p:txBody>
          <a:bodyPr vert="horz">
            <a:normAutofit fontScale="92500" lnSpcReduction="20000"/>
          </a:bodyPr>
          <a:lstStyle/>
          <a:p>
            <a:r>
              <a:rPr lang="en-US" dirty="0" smtClean="0"/>
              <a:t>Posted by CDC to San Francisco Department of Public Health in 1985</a:t>
            </a:r>
          </a:p>
          <a:p>
            <a:pPr lvl="1"/>
            <a:r>
              <a:rPr lang="en-US" dirty="0" smtClean="0"/>
              <a:t>Specific assignment was to be PI of CDC-sponsored HIV studies and to run AIDS surveillance</a:t>
            </a:r>
          </a:p>
          <a:p>
            <a:pPr lvl="1"/>
            <a:r>
              <a:rPr lang="en-US" dirty="0" smtClean="0"/>
              <a:t>Founded AIDS Office in 1986</a:t>
            </a:r>
          </a:p>
          <a:p>
            <a:pPr lvl="1"/>
            <a:r>
              <a:rPr lang="en-US" dirty="0" smtClean="0"/>
              <a:t>International AIDS Conference 1990</a:t>
            </a:r>
          </a:p>
          <a:p>
            <a:r>
              <a:rPr lang="en-US" dirty="0" smtClean="0"/>
              <a:t>Went to California Department of Health Services in 1990</a:t>
            </a:r>
          </a:p>
          <a:p>
            <a:pPr lvl="1"/>
            <a:r>
              <a:rPr lang="en-US" dirty="0" smtClean="0"/>
              <a:t>Chief of Infectious Disease Branch and State Epidemiologist</a:t>
            </a:r>
          </a:p>
          <a:p>
            <a:pPr lvl="1"/>
            <a:r>
              <a:rPr lang="en-US" dirty="0" smtClean="0"/>
              <a:t>Deputy Director and State Health Office 1993-1995</a:t>
            </a:r>
          </a:p>
          <a:p>
            <a:pPr lvl="1"/>
            <a:r>
              <a:rPr lang="en-US" dirty="0" smtClean="0"/>
              <a:t>Large overview of communicable disease control and state-level public health practice</a:t>
            </a:r>
          </a:p>
          <a:p>
            <a:r>
              <a:rPr lang="en-US" dirty="0" smtClean="0"/>
              <a:t>Lesson: don’t be afraid of working in government</a:t>
            </a:r>
          </a:p>
        </p:txBody>
      </p:sp>
      <p:pic>
        <p:nvPicPr>
          <p:cNvPr id="3074" name="Picture 2" descr="mage result for ucsf medical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778" y="969559"/>
            <a:ext cx="4952741" cy="223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13" y="5637470"/>
            <a:ext cx="4194892" cy="885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05" y="3330939"/>
            <a:ext cx="2171700" cy="203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311" y="3288242"/>
            <a:ext cx="2426208" cy="2031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24" y="5406547"/>
            <a:ext cx="2392095" cy="134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05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Faculty </a:t>
            </a:r>
            <a:r>
              <a:rPr lang="en-US" dirty="0"/>
              <a:t>p</a:t>
            </a:r>
            <a:r>
              <a:rPr lang="en-US" dirty="0" smtClean="0"/>
              <a:t>hase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1" y="2336872"/>
            <a:ext cx="5918187" cy="4521128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2 years at the School of Public Health as Professor and Associate Dean</a:t>
            </a:r>
          </a:p>
          <a:p>
            <a:r>
              <a:rPr lang="en-US" dirty="0" smtClean="0"/>
              <a:t>Came to UCSF full time in 1997</a:t>
            </a:r>
          </a:p>
          <a:p>
            <a:pPr lvl="1"/>
            <a:r>
              <a:rPr lang="en-US" dirty="0" smtClean="0"/>
              <a:t>Initially as director of CAPS International Program</a:t>
            </a:r>
          </a:p>
          <a:p>
            <a:pPr lvl="1"/>
            <a:r>
              <a:rPr lang="en-US" dirty="0" smtClean="0"/>
              <a:t>Research portfolio mix of domestic (coccidioidomycosis, chlamydia, syphilis) and international (Cochrane Collaboration)</a:t>
            </a:r>
          </a:p>
          <a:p>
            <a:pPr lvl="1"/>
            <a:r>
              <a:rPr lang="en-US" dirty="0" smtClean="0"/>
              <a:t>Became director of Institute for Global Health in 2001</a:t>
            </a:r>
          </a:p>
        </p:txBody>
      </p:sp>
      <p:sp>
        <p:nvSpPr>
          <p:cNvPr id="4" name="AutoShape 2" descr="mage result for glocal health fellowshi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944" y="645997"/>
            <a:ext cx="5344764" cy="1250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944" y="2428163"/>
            <a:ext cx="5205984" cy="284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74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Faculty phase, II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1" y="2336872"/>
            <a:ext cx="6403231" cy="4295576"/>
          </a:xfrm>
        </p:spPr>
        <p:txBody>
          <a:bodyPr vert="horz">
            <a:normAutofit fontScale="92500" lnSpcReduction="10000"/>
          </a:bodyPr>
          <a:lstStyle/>
          <a:p>
            <a:r>
              <a:rPr lang="en-US" dirty="0" smtClean="0"/>
              <a:t>Major role in PEPFAR beginning in 2002</a:t>
            </a:r>
          </a:p>
          <a:p>
            <a:r>
              <a:rPr lang="en-US" dirty="0" smtClean="0"/>
              <a:t>Global Strategic Information group in Institute for Global Health Sciences</a:t>
            </a:r>
          </a:p>
          <a:p>
            <a:r>
              <a:rPr lang="en-US" dirty="0" smtClean="0"/>
              <a:t>Retain public health focus</a:t>
            </a:r>
          </a:p>
          <a:p>
            <a:pPr lvl="1"/>
            <a:r>
              <a:rPr lang="en-US" dirty="0" smtClean="0"/>
              <a:t>California Department of Public Health</a:t>
            </a:r>
          </a:p>
          <a:p>
            <a:pPr lvl="2"/>
            <a:r>
              <a:rPr lang="en-US" dirty="0" smtClean="0"/>
              <a:t>Chair, California TB Elimination Advisory Committee</a:t>
            </a:r>
          </a:p>
          <a:p>
            <a:pPr lvl="2"/>
            <a:r>
              <a:rPr lang="en-US" dirty="0" smtClean="0"/>
              <a:t>Working on California PH Observatory</a:t>
            </a:r>
          </a:p>
          <a:p>
            <a:pPr lvl="1"/>
            <a:r>
              <a:rPr lang="en-US" dirty="0" smtClean="0"/>
              <a:t>Director, Residency Program in General Preventive Medicine and Public Health</a:t>
            </a:r>
          </a:p>
          <a:p>
            <a:r>
              <a:rPr lang="en-US" dirty="0" smtClean="0"/>
              <a:t>Major teaching role in IGHS and DEB</a:t>
            </a:r>
          </a:p>
          <a:p>
            <a:r>
              <a:rPr lang="en-US" dirty="0" smtClean="0"/>
              <a:t>Major administrative role in DEB</a:t>
            </a:r>
          </a:p>
          <a:p>
            <a:pPr lvl="1"/>
            <a:r>
              <a:rPr lang="en-US" dirty="0" smtClean="0"/>
              <a:t>Vice Chair and Head, Division of Infectious Disease Epidemiology (27 faculty members)</a:t>
            </a:r>
          </a:p>
        </p:txBody>
      </p:sp>
      <p:sp>
        <p:nvSpPr>
          <p:cNvPr id="4" name="AutoShape 2" descr="mage result for glocal health fellowshi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53" y="2485828"/>
            <a:ext cx="4734978" cy="2923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32" y="354517"/>
            <a:ext cx="3594100" cy="130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52" y="1790008"/>
            <a:ext cx="4734979" cy="599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76" y="5205984"/>
            <a:ext cx="1654259" cy="1578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56" y="4785360"/>
            <a:ext cx="1435204" cy="1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65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Mentorship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1" y="2336872"/>
            <a:ext cx="6403231" cy="4295576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Find a mentor </a:t>
            </a:r>
            <a:r>
              <a:rPr lang="mr-IN" dirty="0" smtClean="0"/>
              <a:t>–</a:t>
            </a:r>
            <a:r>
              <a:rPr lang="en-US" dirty="0" smtClean="0"/>
              <a:t> having the right mentor is hugely important</a:t>
            </a:r>
          </a:p>
          <a:p>
            <a:r>
              <a:rPr lang="en-US" dirty="0" smtClean="0"/>
              <a:t>Become a mentor </a:t>
            </a:r>
            <a:r>
              <a:rPr lang="mr-IN" dirty="0" smtClean="0"/>
              <a:t>–</a:t>
            </a:r>
            <a:r>
              <a:rPr lang="en-US" dirty="0" smtClean="0"/>
              <a:t> at a certain stage in your careers, you should go out of your ways to mentor a newcomer (in academia, business, etc.)</a:t>
            </a:r>
          </a:p>
          <a:p>
            <a:r>
              <a:rPr lang="en-US" dirty="0" smtClean="0"/>
              <a:t>As Sheri Weiser says, ”Leave a trail of breadcrumbs.”</a:t>
            </a:r>
          </a:p>
          <a:p>
            <a:r>
              <a:rPr lang="en-US" dirty="0" smtClean="0"/>
              <a:t>Find collaborators and friends </a:t>
            </a:r>
            <a:r>
              <a:rPr lang="mr-IN" dirty="0" smtClean="0"/>
              <a:t>–</a:t>
            </a:r>
            <a:r>
              <a:rPr lang="en-US" dirty="0" smtClean="0"/>
              <a:t> look outside your department, your institution and your field</a:t>
            </a:r>
          </a:p>
        </p:txBody>
      </p:sp>
      <p:sp>
        <p:nvSpPr>
          <p:cNvPr id="4" name="AutoShape 2" descr="mage result for glocal health fellowshi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96" y="4153480"/>
            <a:ext cx="2771371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52" y="2146336"/>
            <a:ext cx="2888518" cy="233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91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Lessons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0" y="1981200"/>
            <a:ext cx="11328799" cy="4876800"/>
          </a:xfrm>
        </p:spPr>
        <p:txBody>
          <a:bodyPr vert="horz">
            <a:normAutofit lnSpcReduction="10000"/>
          </a:bodyPr>
          <a:lstStyle/>
          <a:p>
            <a:r>
              <a:rPr lang="en-US" dirty="0" smtClean="0"/>
              <a:t>Don’t be too parochial in your education </a:t>
            </a:r>
            <a:r>
              <a:rPr lang="mr-IN" dirty="0" smtClean="0"/>
              <a:t>–</a:t>
            </a:r>
            <a:r>
              <a:rPr lang="en-US" dirty="0" smtClean="0"/>
              <a:t> leave the Bay Area and California</a:t>
            </a:r>
          </a:p>
          <a:p>
            <a:r>
              <a:rPr lang="en-US" dirty="0" smtClean="0"/>
              <a:t>Spend time overseas and immerse yourself in new cultures</a:t>
            </a:r>
          </a:p>
          <a:p>
            <a:r>
              <a:rPr lang="en-US" dirty="0" smtClean="0"/>
              <a:t>If you don’t know another language, learn one; if you know another language, learn another AND maintain proficiency</a:t>
            </a:r>
          </a:p>
          <a:p>
            <a:r>
              <a:rPr lang="en-US" dirty="0" smtClean="0"/>
              <a:t>Become an expert in something and a real expert in something even more narrow and stay on the cutting edge of that field</a:t>
            </a:r>
          </a:p>
          <a:p>
            <a:r>
              <a:rPr lang="en-US" dirty="0" smtClean="0"/>
              <a:t>Be open to new ideas</a:t>
            </a:r>
          </a:p>
          <a:p>
            <a:r>
              <a:rPr lang="en-US" dirty="0"/>
              <a:t>G</a:t>
            </a:r>
            <a:r>
              <a:rPr lang="en-US" dirty="0" smtClean="0"/>
              <a:t>ood sources of new ideas are your students, residents, fellows and colleagues</a:t>
            </a:r>
          </a:p>
          <a:p>
            <a:r>
              <a:rPr lang="en-US" dirty="0" smtClean="0"/>
              <a:t>Learn how to be a good administrator. It’s going to part of your job someday, so embrace it and don’t avoid it</a:t>
            </a:r>
          </a:p>
          <a:p>
            <a:r>
              <a:rPr lang="en-US" dirty="0" smtClean="0"/>
              <a:t>Remember </a:t>
            </a:r>
            <a:r>
              <a:rPr lang="mr-IN" dirty="0" smtClean="0"/>
              <a:t>…</a:t>
            </a:r>
            <a:r>
              <a:rPr lang="en-US" dirty="0" smtClean="0"/>
              <a:t> the best business calls are personal</a:t>
            </a:r>
          </a:p>
          <a:p>
            <a:r>
              <a:rPr lang="en-US" dirty="0" smtClean="0"/>
              <a:t>Enjoy your retirements </a:t>
            </a:r>
            <a:r>
              <a:rPr lang="mr-IN" dirty="0" smtClean="0"/>
              <a:t>–</a:t>
            </a:r>
            <a:r>
              <a:rPr lang="en-US" dirty="0" smtClean="0"/>
              <a:t> I’ll probably still be working!</a:t>
            </a:r>
          </a:p>
        </p:txBody>
      </p:sp>
      <p:sp>
        <p:nvSpPr>
          <p:cNvPr id="4" name="AutoShape 2" descr="mage result for glocal health fellowshi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58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Most important lesson </a:t>
            </a:r>
            <a:r>
              <a:rPr lang="mr-IN" dirty="0" smtClean="0"/>
              <a:t>–</a:t>
            </a:r>
            <a:r>
              <a:rPr lang="en-US" dirty="0" smtClean="0"/>
              <a:t> be happy at your work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sz="half" idx="1"/>
          </p:nvPr>
        </p:nvSpPr>
        <p:spPr>
          <a:xfrm>
            <a:off x="609235" y="2068648"/>
            <a:ext cx="7303373" cy="4234615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en-US" sz="3200" dirty="0"/>
              <a:t>But yield who will to their separation,</a:t>
            </a:r>
            <a:br>
              <a:rPr lang="en-US" sz="3200" dirty="0"/>
            </a:br>
            <a:r>
              <a:rPr lang="en-US" sz="3200" dirty="0"/>
              <a:t>My object in living is to unite</a:t>
            </a:r>
            <a:br>
              <a:rPr lang="en-US" sz="3200" dirty="0"/>
            </a:br>
            <a:r>
              <a:rPr lang="en-US" sz="3200" dirty="0"/>
              <a:t>My avocation and my vocation</a:t>
            </a:r>
            <a:br>
              <a:rPr lang="en-US" sz="3200" dirty="0"/>
            </a:br>
            <a:r>
              <a:rPr lang="en-US" sz="3200" dirty="0"/>
              <a:t>As my two eyes make one in sight.</a:t>
            </a:r>
            <a:br>
              <a:rPr lang="en-US" sz="3200" dirty="0"/>
            </a:br>
            <a:r>
              <a:rPr lang="en-US" sz="3200" dirty="0"/>
              <a:t>Only where love and need are one,</a:t>
            </a:r>
            <a:br>
              <a:rPr lang="en-US" sz="3200" dirty="0"/>
            </a:br>
            <a:r>
              <a:rPr lang="en-US" sz="3200" dirty="0"/>
              <a:t>And the work is play for mortal stakes,</a:t>
            </a:r>
            <a:br>
              <a:rPr lang="en-US" sz="3200" dirty="0"/>
            </a:br>
            <a:r>
              <a:rPr lang="en-US" sz="3200" dirty="0"/>
              <a:t>Is the deed ever really done</a:t>
            </a:r>
            <a:br>
              <a:rPr lang="en-US" sz="3200" dirty="0"/>
            </a:br>
            <a:r>
              <a:rPr lang="en-US" sz="3200" dirty="0"/>
              <a:t>For Heaven and the future's sakes. </a:t>
            </a: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28289" y="6108192"/>
            <a:ext cx="6608064" cy="608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Robert Frost, </a:t>
            </a:r>
            <a:r>
              <a:rPr lang="en-US" i="1" dirty="0" smtClean="0"/>
              <a:t>Two Tramps in Mud Time</a:t>
            </a:r>
            <a:r>
              <a:rPr lang="en-US" dirty="0" smtClean="0"/>
              <a:t>, 1934</a:t>
            </a:r>
            <a:endParaRPr lang="en-US" dirty="0"/>
          </a:p>
        </p:txBody>
      </p:sp>
      <p:sp>
        <p:nvSpPr>
          <p:cNvPr id="4" name="AutoShape 2" descr="mage result for glocal health fellowshi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38" y="2583470"/>
            <a:ext cx="363514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29436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341</TotalTime>
  <Words>584</Words>
  <Application>Microsoft Macintosh PowerPoint</Application>
  <PresentationFormat>Custom</PresentationFormat>
  <Paragraphs>63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Berlin</vt:lpstr>
      <vt:lpstr>Career path</vt:lpstr>
      <vt:lpstr>Early phase</vt:lpstr>
      <vt:lpstr>Fellowship</vt:lpstr>
      <vt:lpstr>Public health practice phase</vt:lpstr>
      <vt:lpstr>Faculty phase</vt:lpstr>
      <vt:lpstr>Faculty phase, II</vt:lpstr>
      <vt:lpstr>Mentorship</vt:lpstr>
      <vt:lpstr>Lessons</vt:lpstr>
      <vt:lpstr>Most important lesson – be happy at your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Career </dc:title>
  <dc:creator>Microsoft Office User</dc:creator>
  <cp:lastModifiedBy>Pal Shah</cp:lastModifiedBy>
  <cp:revision>26</cp:revision>
  <dcterms:created xsi:type="dcterms:W3CDTF">2018-02-22T18:50:01Z</dcterms:created>
  <dcterms:modified xsi:type="dcterms:W3CDTF">2018-05-28T06:25:05Z</dcterms:modified>
</cp:coreProperties>
</file>