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05" r:id="rId4"/>
    <p:sldId id="258" r:id="rId5"/>
    <p:sldId id="304" r:id="rId6"/>
    <p:sldId id="309" r:id="rId7"/>
    <p:sldId id="306" r:id="rId8"/>
    <p:sldId id="310" r:id="rId9"/>
    <p:sldId id="311" r:id="rId10"/>
    <p:sldId id="301" r:id="rId11"/>
    <p:sldId id="30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eda S. Sumaya" initials="SSS" lastIdx="1" clrIdx="0">
    <p:extLst>
      <p:ext uri="{19B8F6BF-5375-455C-9EA6-DF929625EA0E}">
        <p15:presenceInfo xmlns:p15="http://schemas.microsoft.com/office/powerpoint/2012/main" userId="S-1-5-21-2582073952-398779973-3559944249-19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030" autoAdjust="0"/>
  </p:normalViewPr>
  <p:slideViewPr>
    <p:cSldViewPr>
      <p:cViewPr varScale="1">
        <p:scale>
          <a:sx n="85" d="100"/>
          <a:sy n="85" d="100"/>
        </p:scale>
        <p:origin x="7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FD79-FE88-4CAC-B91B-CE6E065C440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73236-08D6-4EB2-9001-7D31DDDC6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5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JAE FIX CIRCLE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3236-08D6-4EB2-9001-7D31DDDC68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95B24-F61D-414B-99D0-46F7785DD6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9550716"/>
            <a:ext cx="3543750" cy="654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598" b="797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57200" y="2696743"/>
            <a:ext cx="15613451" cy="5530370"/>
            <a:chOff x="0" y="-315943"/>
            <a:chExt cx="20817935" cy="7373827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-315943"/>
              <a:ext cx="20817935" cy="7373827"/>
              <a:chOff x="0" y="-81501"/>
              <a:chExt cx="5370213" cy="190215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81501"/>
                <a:ext cx="5370213" cy="1902159"/>
              </a:xfrm>
              <a:custGeom>
                <a:avLst/>
                <a:gdLst/>
                <a:ahLst/>
                <a:cxnLst/>
                <a:rect l="l" t="t" r="r" b="b"/>
                <a:pathLst>
                  <a:path w="5370213" h="1902159">
                    <a:moveTo>
                      <a:pt x="0" y="0"/>
                    </a:moveTo>
                    <a:lnTo>
                      <a:pt x="5370213" y="0"/>
                    </a:lnTo>
                    <a:lnTo>
                      <a:pt x="5370213" y="1902159"/>
                    </a:lnTo>
                    <a:lnTo>
                      <a:pt x="0" y="1902159"/>
                    </a:lnTo>
                    <a:close/>
                  </a:path>
                </a:pathLst>
              </a:custGeom>
              <a:solidFill>
                <a:srgbClr val="000342">
                  <a:alpha val="80784"/>
                </a:srgbClr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3368425" y="363609"/>
              <a:ext cx="15628046" cy="1648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48"/>
                </a:lnSpc>
              </a:pPr>
              <a:r>
                <a:rPr lang="en-US" sz="4800" i="0" spc="-24" dirty="0" err="1">
                  <a:solidFill>
                    <a:srgbClr val="FFFFFF"/>
                  </a:solidFill>
                  <a:latin typeface="+mj-lt"/>
                </a:rPr>
                <a:t>GloCal</a:t>
              </a:r>
              <a:r>
                <a:rPr lang="en-US" sz="4800" i="0" spc="-24" dirty="0">
                  <a:solidFill>
                    <a:srgbClr val="FFFFFF"/>
                  </a:solidFill>
                  <a:latin typeface="+mj-lt"/>
                </a:rPr>
                <a:t> Health Fellowship Career Development Webinar Series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588000" y="2279550"/>
              <a:ext cx="11447807" cy="6668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3600" b="0" i="0" dirty="0">
                  <a:solidFill>
                    <a:srgbClr val="DC3B4C"/>
                  </a:solidFill>
                </a:rPr>
                <a:t>Lessons Learned from </a:t>
              </a:r>
              <a:r>
                <a:rPr lang="en-US" sz="3600" dirty="0">
                  <a:solidFill>
                    <a:srgbClr val="DC3B4C"/>
                  </a:solidFill>
                </a:rPr>
                <a:t>My Research Career </a:t>
              </a:r>
              <a:endParaRPr lang="en-US" sz="3600" b="0" i="0" dirty="0">
                <a:solidFill>
                  <a:srgbClr val="DC3B4C"/>
                </a:solidFill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8489" y="5844422"/>
            <a:ext cx="7547520" cy="2233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800" b="0" i="0" spc="168" dirty="0">
                <a:solidFill>
                  <a:srgbClr val="FFFFFF"/>
                </a:solidFill>
              </a:rPr>
              <a:t>Sung-Jae Lee, PhD</a:t>
            </a:r>
            <a:endParaRPr lang="en-US" sz="2800" b="0" i="0" spc="168" dirty="0">
              <a:solidFill>
                <a:srgbClr val="FFFFFF"/>
              </a:solidFill>
              <a:latin typeface="HK Grotesk Bold"/>
            </a:endParaRPr>
          </a:p>
          <a:p>
            <a:pPr>
              <a:lnSpc>
                <a:spcPts val="2940"/>
              </a:lnSpc>
            </a:pPr>
            <a:r>
              <a:rPr lang="en-US" sz="2400" spc="168" dirty="0">
                <a:solidFill>
                  <a:srgbClr val="FFFFFF"/>
                </a:solidFill>
              </a:rPr>
              <a:t>Professor-in-Residence</a:t>
            </a:r>
          </a:p>
          <a:p>
            <a:pPr>
              <a:lnSpc>
                <a:spcPts val="2940"/>
              </a:lnSpc>
            </a:pPr>
            <a:r>
              <a:rPr lang="en-US" sz="2400" b="0" i="0" spc="168" dirty="0">
                <a:solidFill>
                  <a:srgbClr val="FFFFFF"/>
                </a:solidFill>
              </a:rPr>
              <a:t>Psychiatry and Bio</a:t>
            </a:r>
            <a:r>
              <a:rPr lang="en-US" sz="2400" spc="168" dirty="0">
                <a:solidFill>
                  <a:srgbClr val="FFFFFF"/>
                </a:solidFill>
              </a:rPr>
              <a:t>behavioral Sciences</a:t>
            </a:r>
          </a:p>
          <a:p>
            <a:pPr>
              <a:lnSpc>
                <a:spcPts val="2940"/>
              </a:lnSpc>
            </a:pPr>
            <a:r>
              <a:rPr lang="en-US" sz="2400" spc="168" dirty="0">
                <a:solidFill>
                  <a:srgbClr val="FFFFFF"/>
                </a:solidFill>
              </a:rPr>
              <a:t>UCLA David Geffen School of Medicine</a:t>
            </a:r>
          </a:p>
          <a:p>
            <a:pPr>
              <a:lnSpc>
                <a:spcPts val="2940"/>
              </a:lnSpc>
            </a:pPr>
            <a:r>
              <a:rPr lang="en-US" sz="2400" b="0" i="0" spc="168" dirty="0">
                <a:solidFill>
                  <a:srgbClr val="FFFFFF"/>
                </a:solidFill>
              </a:rPr>
              <a:t>Epidemi</a:t>
            </a:r>
            <a:r>
              <a:rPr lang="en-US" sz="2400" spc="168" dirty="0">
                <a:solidFill>
                  <a:srgbClr val="FFFFFF"/>
                </a:solidFill>
              </a:rPr>
              <a:t>ology</a:t>
            </a:r>
          </a:p>
          <a:p>
            <a:pPr>
              <a:lnSpc>
                <a:spcPts val="2940"/>
              </a:lnSpc>
            </a:pPr>
            <a:r>
              <a:rPr lang="en-US" sz="2400" b="0" i="0" spc="168" dirty="0">
                <a:solidFill>
                  <a:srgbClr val="FFFFFF"/>
                </a:solidFill>
              </a:rPr>
              <a:t>UCLA F</a:t>
            </a:r>
            <a:r>
              <a:rPr lang="en-US" sz="2400" spc="168" dirty="0">
                <a:solidFill>
                  <a:srgbClr val="FFFFFF"/>
                </a:solidFill>
              </a:rPr>
              <a:t>ielding School of Public Health</a:t>
            </a:r>
            <a:endParaRPr lang="en-US" sz="2400" b="0" i="0" spc="168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0118" y="643567"/>
            <a:ext cx="17924783" cy="953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56"/>
              </a:lnSpc>
            </a:pPr>
            <a:r>
              <a:rPr lang="en-US" sz="8000" i="0" spc="50" dirty="0">
                <a:solidFill>
                  <a:srgbClr val="000342"/>
                </a:solidFill>
                <a:latin typeface="+mj-lt"/>
              </a:rPr>
              <a:t>Lessons Learned from </a:t>
            </a:r>
            <a:r>
              <a:rPr lang="en-US" sz="8000" spc="50" dirty="0">
                <a:solidFill>
                  <a:srgbClr val="000342"/>
                </a:solidFill>
                <a:latin typeface="+mj-lt"/>
              </a:rPr>
              <a:t>M</a:t>
            </a:r>
            <a:r>
              <a:rPr lang="en-US" sz="8000" i="0" spc="50" dirty="0">
                <a:solidFill>
                  <a:srgbClr val="000342"/>
                </a:solidFill>
                <a:latin typeface="+mj-lt"/>
              </a:rPr>
              <a:t>y Research Career 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-2592624" y="6724129"/>
            <a:ext cx="7758531" cy="148253"/>
            <a:chOff x="0" y="0"/>
            <a:chExt cx="29908397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29908398" cy="69850"/>
            </a:xfrm>
            <a:custGeom>
              <a:avLst/>
              <a:gdLst/>
              <a:ahLst/>
              <a:cxnLst/>
              <a:rect l="l" t="t" r="r" b="b"/>
              <a:pathLst>
                <a:path w="29908398" h="69850">
                  <a:moveTo>
                    <a:pt x="2961756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908398" y="69850"/>
                  </a:lnTo>
                  <a:lnTo>
                    <a:pt x="29908398" y="0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91272" y="3906485"/>
            <a:ext cx="3401138" cy="1537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4800" b="0" i="0" dirty="0">
                <a:solidFill>
                  <a:srgbClr val="000000"/>
                </a:solidFill>
              </a:rPr>
              <a:t>Be proactive but selective</a:t>
            </a:r>
          </a:p>
          <a:p>
            <a:pPr>
              <a:lnSpc>
                <a:spcPts val="3920"/>
              </a:lnSpc>
            </a:pPr>
            <a:endParaRPr lang="en-US" sz="4800" b="0" i="0" dirty="0">
              <a:solidFill>
                <a:srgbClr val="000000"/>
              </a:solidFill>
              <a:latin typeface="HK Grotesk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29200" y="3861800"/>
            <a:ext cx="4346322" cy="2037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4800" b="0" i="0" dirty="0">
                <a:solidFill>
                  <a:srgbClr val="000000"/>
                </a:solidFill>
              </a:rPr>
              <a:t>Demonstrate your competence and productivity in key areas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58400" y="3861800"/>
            <a:ext cx="3934141" cy="2037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4800" dirty="0">
                <a:solidFill>
                  <a:srgbClr val="000000"/>
                </a:solidFill>
              </a:rPr>
              <a:t>Identify Mentors to address your training needs</a:t>
            </a:r>
            <a:endParaRPr lang="en-US" sz="4800" b="0" i="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379175" y="3921725"/>
            <a:ext cx="3335065" cy="1037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4800" b="0" i="0" dirty="0">
                <a:solidFill>
                  <a:srgbClr val="000000"/>
                </a:solidFill>
              </a:rPr>
              <a:t>Listen first, speak later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16931793" y="9466561"/>
            <a:ext cx="1358639" cy="27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0" i="0" spc="127">
                <a:solidFill>
                  <a:srgbClr val="FFFFFF"/>
                </a:solidFill>
                <a:latin typeface="HK Grotesk Bold"/>
              </a:rPr>
              <a:t>46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5055" y="2263740"/>
            <a:ext cx="1642745" cy="1642745"/>
          </a:xfrm>
          <a:prstGeom prst="rect">
            <a:avLst/>
          </a:prstGeom>
        </p:spPr>
      </p:pic>
      <p:sp>
        <p:nvSpPr>
          <p:cNvPr id="23" name="TextBox 14">
            <a:extLst>
              <a:ext uri="{FF2B5EF4-FFF2-40B4-BE49-F238E27FC236}">
                <a16:creationId xmlns:a16="http://schemas.microsoft.com/office/drawing/2014/main" id="{8F117C81-2238-4540-A345-689630A1DDF5}"/>
              </a:ext>
            </a:extLst>
          </p:cNvPr>
          <p:cNvSpPr txBox="1"/>
          <p:nvPr/>
        </p:nvSpPr>
        <p:spPr>
          <a:xfrm>
            <a:off x="5725689" y="7619165"/>
            <a:ext cx="6600590" cy="598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6600" dirty="0">
                <a:solidFill>
                  <a:srgbClr val="000000"/>
                </a:solidFill>
              </a:rPr>
              <a:t>Pay it Forward!!!!</a:t>
            </a:r>
            <a:endParaRPr lang="en-US" sz="6600" b="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9394" y="868879"/>
            <a:ext cx="15245724" cy="91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81"/>
              </a:lnSpc>
            </a:pPr>
            <a:r>
              <a:rPr lang="en-US" sz="8000" i="0" spc="51" dirty="0">
                <a:solidFill>
                  <a:srgbClr val="000342"/>
                </a:solidFill>
                <a:latin typeface="+mj-lt"/>
              </a:rPr>
              <a:t>Thanks!</a:t>
            </a:r>
          </a:p>
        </p:txBody>
      </p:sp>
      <p:grpSp>
        <p:nvGrpSpPr>
          <p:cNvPr id="7" name="Group 7"/>
          <p:cNvGrpSpPr/>
          <p:nvPr/>
        </p:nvGrpSpPr>
        <p:grpSpPr>
          <a:xfrm rot="5400000">
            <a:off x="-3174054" y="6142700"/>
            <a:ext cx="8921390" cy="148253"/>
            <a:chOff x="0" y="0"/>
            <a:chExt cx="34391108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34391107" cy="69850"/>
            </a:xfrm>
            <a:custGeom>
              <a:avLst/>
              <a:gdLst/>
              <a:ahLst/>
              <a:cxnLst/>
              <a:rect l="l" t="t" r="r" b="b"/>
              <a:pathLst>
                <a:path w="34391107" h="69850">
                  <a:moveTo>
                    <a:pt x="3410027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4391107" y="69850"/>
                  </a:lnTo>
                  <a:lnTo>
                    <a:pt x="34391107" y="0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1" name="Group 11"/>
          <p:cNvGrpSpPr/>
          <p:nvPr/>
        </p:nvGrpSpPr>
        <p:grpSpPr>
          <a:xfrm rot="5400000">
            <a:off x="11332887" y="5310125"/>
            <a:ext cx="11333645" cy="148253"/>
            <a:chOff x="0" y="0"/>
            <a:chExt cx="43690120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43690121" cy="69850"/>
            </a:xfrm>
            <a:custGeom>
              <a:avLst/>
              <a:gdLst/>
              <a:ahLst/>
              <a:cxnLst/>
              <a:rect l="l" t="t" r="r" b="b"/>
              <a:pathLst>
                <a:path w="43690121" h="69850">
                  <a:moveTo>
                    <a:pt x="4339928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690121" y="69850"/>
                  </a:lnTo>
                  <a:lnTo>
                    <a:pt x="43690121" y="0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67925" y="1253191"/>
            <a:ext cx="7376689" cy="8312607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B1014758-116E-E847-97DE-9F37BA0BAF92}"/>
              </a:ext>
            </a:extLst>
          </p:cNvPr>
          <p:cNvSpPr txBox="1"/>
          <p:nvPr/>
        </p:nvSpPr>
        <p:spPr>
          <a:xfrm>
            <a:off x="1438926" y="2208556"/>
            <a:ext cx="3853680" cy="6672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</a:rPr>
              <a:t>Roger Detels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Mary Jane Rotheram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</a:rPr>
              <a:t>Li Li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Naihua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Duan</a:t>
            </a:r>
            <a:endParaRPr lang="en-US" sz="2400" dirty="0">
              <a:solidFill>
                <a:srgbClr val="000000"/>
              </a:solidFill>
            </a:endParaRP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</a:rPr>
              <a:t>Bob Bolan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Risa </a:t>
            </a:r>
            <a:r>
              <a:rPr lang="en-US" sz="2400" dirty="0" err="1">
                <a:solidFill>
                  <a:srgbClr val="000000"/>
                </a:solidFill>
              </a:rPr>
              <a:t>Flyn</a:t>
            </a:r>
            <a:endParaRPr lang="en-US" sz="2400" b="0" i="0" dirty="0">
              <a:solidFill>
                <a:srgbClr val="000000"/>
              </a:solidFill>
            </a:endParaRP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Norweeta</a:t>
            </a:r>
            <a:r>
              <a:rPr lang="en-US" sz="2400" dirty="0">
                <a:solidFill>
                  <a:srgbClr val="000000"/>
                </a:solidFill>
              </a:rPr>
              <a:t> Milburn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Lee </a:t>
            </a:r>
            <a:r>
              <a:rPr lang="en-US" sz="2400" dirty="0" err="1">
                <a:solidFill>
                  <a:srgbClr val="000000"/>
                </a:solidFill>
              </a:rPr>
              <a:t>Klosinski</a:t>
            </a:r>
            <a:endParaRPr lang="en-US" sz="2400" dirty="0">
              <a:solidFill>
                <a:srgbClr val="000000"/>
              </a:solidFill>
            </a:endParaRP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</a:rPr>
              <a:t>Steve </a:t>
            </a:r>
            <a:r>
              <a:rPr lang="en-US" sz="2400" b="0" i="0" dirty="0" err="1">
                <a:solidFill>
                  <a:srgbClr val="000000"/>
                </a:solidFill>
              </a:rPr>
              <a:t>Shoptaw</a:t>
            </a:r>
            <a:endParaRPr lang="en-US" sz="2400" b="0" i="0" dirty="0">
              <a:solidFill>
                <a:srgbClr val="000000"/>
              </a:solidFill>
            </a:endParaRP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Billy Cunningham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Ron Brooks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Arleen Leibowitz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Raphy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Landovitz</a:t>
            </a:r>
            <a:endParaRPr lang="en-US" sz="2400" dirty="0">
              <a:solidFill>
                <a:srgbClr val="000000"/>
              </a:solidFill>
            </a:endParaRP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</a:rPr>
              <a:t>Tom Belin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Scott </a:t>
            </a:r>
            <a:r>
              <a:rPr lang="en-US" sz="2400" dirty="0" err="1">
                <a:solidFill>
                  <a:srgbClr val="000000"/>
                </a:solidFill>
              </a:rPr>
              <a:t>Comulada</a:t>
            </a:r>
            <a:endParaRPr lang="en-US" sz="2400" dirty="0">
              <a:solidFill>
                <a:srgbClr val="000000"/>
              </a:solidFill>
            </a:endParaRP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 err="1">
                <a:solidFill>
                  <a:srgbClr val="000000"/>
                </a:solidFill>
              </a:rPr>
              <a:t>Chunqing</a:t>
            </a:r>
            <a:r>
              <a:rPr lang="en-US" sz="2400" b="0" i="0" dirty="0">
                <a:solidFill>
                  <a:srgbClr val="000000"/>
                </a:solidFill>
              </a:rPr>
              <a:t> Lin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Dallas </a:t>
            </a:r>
            <a:r>
              <a:rPr lang="en-US" sz="2400" dirty="0" err="1">
                <a:solidFill>
                  <a:srgbClr val="000000"/>
                </a:solidFill>
              </a:rPr>
              <a:t>Swendeman</a:t>
            </a:r>
            <a:endParaRPr lang="en-US" sz="2400" b="0" i="0" dirty="0">
              <a:solidFill>
                <a:srgbClr val="000000"/>
              </a:solidFill>
            </a:endParaRP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</a:rPr>
              <a:t>Frank </a:t>
            </a:r>
            <a:r>
              <a:rPr lang="en-US" sz="2400" b="0" i="0" dirty="0" err="1">
                <a:solidFill>
                  <a:srgbClr val="000000"/>
                </a:solidFill>
              </a:rPr>
              <a:t>Sorvillo</a:t>
            </a:r>
            <a:endParaRPr lang="en-US" sz="2400" b="0" i="0" dirty="0">
              <a:solidFill>
                <a:srgbClr val="000000"/>
              </a:solidFill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CA4AFAF9-883B-9142-9B35-3383FF69C44D}"/>
              </a:ext>
            </a:extLst>
          </p:cNvPr>
          <p:cNvSpPr txBox="1"/>
          <p:nvPr/>
        </p:nvSpPr>
        <p:spPr>
          <a:xfrm>
            <a:off x="11658600" y="721202"/>
            <a:ext cx="4593837" cy="414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3355" lvl="1">
              <a:lnSpc>
                <a:spcPts val="2939"/>
              </a:lnSpc>
            </a:pPr>
            <a:r>
              <a:rPr lang="en-US" sz="4000" dirty="0">
                <a:solidFill>
                  <a:srgbClr val="000000"/>
                </a:solidFill>
              </a:rPr>
              <a:t>T</a:t>
            </a:r>
            <a:r>
              <a:rPr lang="en-US" sz="4000" b="0" i="0" dirty="0">
                <a:solidFill>
                  <a:srgbClr val="000000"/>
                </a:solidFill>
              </a:rPr>
              <a:t>eam Tang-Lee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53F00BD1-7742-6B43-A253-F0AB2E9CDE1A}"/>
              </a:ext>
            </a:extLst>
          </p:cNvPr>
          <p:cNvSpPr txBox="1"/>
          <p:nvPr/>
        </p:nvSpPr>
        <p:spPr>
          <a:xfrm>
            <a:off x="4904496" y="2208556"/>
            <a:ext cx="3853680" cy="2209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</a:rPr>
              <a:t>Students &amp; Mentees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Fogarty Scholars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LA LGBT Center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</a:rPr>
              <a:t> ATN RERC Research </a:t>
            </a:r>
            <a:r>
              <a:rPr lang="en-US" sz="2400" dirty="0">
                <a:solidFill>
                  <a:srgbClr val="000000"/>
                </a:solidFill>
              </a:rPr>
              <a:t>Team</a:t>
            </a: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</a:rPr>
              <a:t> Prevention COE </a:t>
            </a:r>
            <a:r>
              <a:rPr lang="en-US" sz="2400" dirty="0">
                <a:solidFill>
                  <a:srgbClr val="000000"/>
                </a:solidFill>
              </a:rPr>
              <a:t>Team</a:t>
            </a:r>
            <a:endParaRPr lang="en-US" sz="2400" b="0" i="0" dirty="0">
              <a:solidFill>
                <a:srgbClr val="000000"/>
              </a:solidFill>
            </a:endParaRPr>
          </a:p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endParaRPr lang="en-US" sz="2400" b="0" i="0" dirty="0">
              <a:solidFill>
                <a:srgbClr val="000000"/>
              </a:solidFill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636D33EC-A880-1C42-BED3-78FA24ADCAC4}"/>
              </a:ext>
            </a:extLst>
          </p:cNvPr>
          <p:cNvSpPr txBox="1"/>
          <p:nvPr/>
        </p:nvSpPr>
        <p:spPr>
          <a:xfrm>
            <a:off x="4560579" y="6286500"/>
            <a:ext cx="4583421" cy="414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3355" lvl="1">
              <a:lnSpc>
                <a:spcPts val="2939"/>
              </a:lnSpc>
            </a:pPr>
            <a:r>
              <a:rPr lang="en-US" sz="4000" b="0" i="0" dirty="0">
                <a:solidFill>
                  <a:srgbClr val="000000"/>
                </a:solidFill>
              </a:rPr>
              <a:t>Be Safe and Healthy!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67093" y="0"/>
            <a:ext cx="2620907" cy="9486899"/>
            <a:chOff x="0" y="0"/>
            <a:chExt cx="527397" cy="20809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397" cy="2080940"/>
            </a:xfrm>
            <a:custGeom>
              <a:avLst/>
              <a:gdLst/>
              <a:ahLst/>
              <a:cxnLst/>
              <a:rect l="l" t="t" r="r" b="b"/>
              <a:pathLst>
                <a:path w="527397" h="2080940">
                  <a:moveTo>
                    <a:pt x="0" y="0"/>
                  </a:moveTo>
                  <a:lnTo>
                    <a:pt x="527397" y="0"/>
                  </a:lnTo>
                  <a:lnTo>
                    <a:pt x="527397" y="2080940"/>
                  </a:lnTo>
                  <a:lnTo>
                    <a:pt x="0" y="2080940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5286" r="25697"/>
          <a:stretch>
            <a:fillRect/>
          </a:stretch>
        </p:blipFill>
        <p:spPr>
          <a:xfrm>
            <a:off x="9115364" y="581462"/>
            <a:ext cx="6551729" cy="8905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3074" y="4248075"/>
            <a:ext cx="9331867" cy="2272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28320" lvl="1" indent="-264160">
              <a:lnSpc>
                <a:spcPts val="4479"/>
              </a:lnSpc>
              <a:buFont typeface="Arial"/>
              <a:buChar char="•"/>
            </a:pPr>
            <a:r>
              <a:rPr lang="en-US" sz="3400" spc="79" dirty="0">
                <a:solidFill>
                  <a:srgbClr val="000000"/>
                </a:solidFill>
              </a:rPr>
              <a:t>Lessons learned from my research career</a:t>
            </a:r>
          </a:p>
          <a:p>
            <a:pPr marL="721360" lvl="2">
              <a:lnSpc>
                <a:spcPts val="4479"/>
              </a:lnSpc>
            </a:pPr>
            <a:r>
              <a:rPr lang="en-US" sz="3400" spc="79" dirty="0">
                <a:solidFill>
                  <a:srgbClr val="000000"/>
                </a:solidFill>
              </a:rPr>
              <a:t>1. Building your research career</a:t>
            </a:r>
            <a:endParaRPr lang="en-US" sz="3400" i="0" spc="79" dirty="0">
              <a:solidFill>
                <a:srgbClr val="000000"/>
              </a:solidFill>
            </a:endParaRPr>
          </a:p>
          <a:p>
            <a:pPr marL="721360" lvl="2">
              <a:lnSpc>
                <a:spcPts val="4479"/>
              </a:lnSpc>
            </a:pPr>
            <a:r>
              <a:rPr lang="en-US" sz="3400" spc="79" dirty="0">
                <a:solidFill>
                  <a:srgbClr val="000000"/>
                </a:solidFill>
              </a:rPr>
              <a:t>2. Building your mentors</a:t>
            </a:r>
            <a:endParaRPr lang="en-US" sz="3400" i="0" spc="79" dirty="0">
              <a:solidFill>
                <a:srgbClr val="000000"/>
              </a:solidFill>
            </a:endParaRPr>
          </a:p>
          <a:p>
            <a:pPr marL="721360" lvl="2">
              <a:lnSpc>
                <a:spcPts val="4479"/>
              </a:lnSpc>
            </a:pPr>
            <a:r>
              <a:rPr lang="en-US" sz="3400" i="0" spc="79" dirty="0">
                <a:solidFill>
                  <a:srgbClr val="000000"/>
                </a:solidFill>
              </a:rPr>
              <a:t>3. Building your research partners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16931793" y="9466561"/>
            <a:ext cx="1358639" cy="27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0" i="0" spc="127">
                <a:solidFill>
                  <a:srgbClr val="FFFFFF"/>
                </a:solidFill>
                <a:latin typeface="HK Grotesk Bold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9408" y="1493535"/>
            <a:ext cx="6127736" cy="924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7"/>
              </a:lnSpc>
            </a:pPr>
            <a:r>
              <a:rPr lang="en-US" sz="8000" b="1" i="0" spc="64" dirty="0">
                <a:solidFill>
                  <a:srgbClr val="000342"/>
                </a:solidFill>
              </a:rPr>
              <a:t>Outline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B00074B9-1710-4948-9DEC-57B696AB0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8295968" cy="102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D8B72C-EDB0-B141-AF52-8C44FFDD8B18}"/>
              </a:ext>
            </a:extLst>
          </p:cNvPr>
          <p:cNvSpPr/>
          <p:nvPr/>
        </p:nvSpPr>
        <p:spPr>
          <a:xfrm>
            <a:off x="8295968" y="7620"/>
            <a:ext cx="9992032" cy="10287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C44E5-B045-7544-94EA-063F7F4BCF34}"/>
              </a:ext>
            </a:extLst>
          </p:cNvPr>
          <p:cNvSpPr txBox="1"/>
          <p:nvPr/>
        </p:nvSpPr>
        <p:spPr>
          <a:xfrm>
            <a:off x="9144000" y="266700"/>
            <a:ext cx="9144000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Key Milestones:</a:t>
            </a:r>
          </a:p>
          <a:p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1996 BA, Tufts University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1997 Summer Fieldwork in Korat, Thailand (Sacks)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1998 MPH, Yale School of Public Health (Ickovics)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1998 PhD program in Epidemiology at UCLA FSPH (Detels)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1999 (CHIPTS Next Gen Conference, Merson &amp; Rotheram)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1999 SRA at CCH (Rotheram, Duan, Li, Milburn)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2003 PhD, Epidemiology (CHIPTS Methods Core)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2004 HIV Vaccine Acceptability Study (Duan, Cunningham, Newman)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2005 F2F Intervention Trial in Thailand (NINR)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2009 K01 Thailand (NIMH)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2010 Assistant Professor-in-Residence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2012 Vietnam Health Worker Trial (Li) (NIDA)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2013 R21 Thailand (NICHD)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2013 Associate Professor-in-Residence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2014 D43 Fogarty Training Program in Thailand and Myanmar, Vietnam (2015) and Cambodia (2020) (NIH, FIC)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2015 Vietnam Integration Project (Li) (NIDA)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2016 Adolescent Medicine Trials Network (NICHD)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2020 Division of Population Behavioral Health (Milburn)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2020 Professor-in-Residence</a:t>
            </a:r>
          </a:p>
        </p:txBody>
      </p:sp>
    </p:spTree>
    <p:extLst>
      <p:ext uri="{BB962C8B-B14F-4D97-AF65-F5344CB8AC3E}">
        <p14:creationId xmlns:p14="http://schemas.microsoft.com/office/powerpoint/2010/main" val="424595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7482211" y="4206518"/>
            <a:ext cx="3265177" cy="31634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3209354" y="2774627"/>
            <a:ext cx="4411836" cy="2133149"/>
            <a:chOff x="0" y="-66675"/>
            <a:chExt cx="5882448" cy="2844199"/>
          </a:xfrm>
        </p:grpSpPr>
        <p:sp>
          <p:nvSpPr>
            <p:cNvPr id="3" name="TextBox 3"/>
            <p:cNvSpPr txBox="1"/>
            <p:nvPr/>
          </p:nvSpPr>
          <p:spPr>
            <a:xfrm>
              <a:off x="0" y="-66675"/>
              <a:ext cx="5882448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i="0">
                  <a:solidFill>
                    <a:srgbClr val="000342"/>
                  </a:solidFill>
                </a:rPr>
                <a:t>HIV Research in Asia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23313"/>
              <a:ext cx="5882448" cy="195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099" b="0" i="0" dirty="0">
                  <a:solidFill>
                    <a:srgbClr val="000000"/>
                  </a:solidFill>
                </a:rPr>
                <a:t>Thailand - Behavioral Interventions; HIV Disclosure</a:t>
              </a:r>
            </a:p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099" b="0" i="0" dirty="0">
                  <a:solidFill>
                    <a:srgbClr val="000000"/>
                  </a:solidFill>
                </a:rPr>
                <a:t>Vietnam - Health workers; HIV and drug use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82716" y="977485"/>
            <a:ext cx="14121366" cy="915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81"/>
              </a:lnSpc>
            </a:pPr>
            <a:r>
              <a:rPr lang="en-US" sz="8000" b="1" i="0" spc="51" dirty="0">
                <a:solidFill>
                  <a:srgbClr val="000342"/>
                </a:solidFill>
                <a:latin typeface="+mj-lt"/>
              </a:rPr>
              <a:t>Research Background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820755" y="7217757"/>
            <a:ext cx="4620005" cy="2445408"/>
            <a:chOff x="0" y="-66675"/>
            <a:chExt cx="6160007" cy="3260543"/>
          </a:xfrm>
        </p:grpSpPr>
        <p:sp>
          <p:nvSpPr>
            <p:cNvPr id="7" name="TextBox 7"/>
            <p:cNvSpPr txBox="1"/>
            <p:nvPr/>
          </p:nvSpPr>
          <p:spPr>
            <a:xfrm>
              <a:off x="0" y="743796"/>
              <a:ext cx="6160007" cy="245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099" b="0" i="0" dirty="0">
                  <a:solidFill>
                    <a:srgbClr val="000000"/>
                  </a:solidFill>
                </a:rPr>
                <a:t>Fogarty HIV Research Training Program (Thailand, Myanmar, Vietnam, Cambodia, China)</a:t>
              </a:r>
            </a:p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099" b="0" i="0" dirty="0">
                  <a:solidFill>
                    <a:srgbClr val="000000"/>
                  </a:solidFill>
                </a:rPr>
                <a:t>Mentoring (MS, PhD, Research Staff)</a:t>
              </a:r>
            </a:p>
            <a:p>
              <a:pPr>
                <a:lnSpc>
                  <a:spcPts val="2939"/>
                </a:lnSpc>
              </a:pPr>
              <a:endParaRPr lang="en-US" sz="2099" b="0" i="0" dirty="0">
                <a:solidFill>
                  <a:srgbClr val="000000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6160007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i="0" dirty="0">
                  <a:solidFill>
                    <a:srgbClr val="000342"/>
                  </a:solidFill>
                </a:rPr>
                <a:t>Training &amp; Mentoring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26976" y="7547570"/>
            <a:ext cx="4063554" cy="1286466"/>
            <a:chOff x="0" y="-66675"/>
            <a:chExt cx="5418072" cy="171528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86128"/>
              <a:ext cx="5418072" cy="962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099" b="0" i="0" dirty="0">
                  <a:solidFill>
                    <a:srgbClr val="000000"/>
                  </a:solidFill>
                </a:rPr>
                <a:t>Biomedical interventions in the U.S., Thailand, Canada, Peru, Haiti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5418072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i="0" dirty="0">
                  <a:solidFill>
                    <a:srgbClr val="000342"/>
                  </a:solidFill>
                </a:rPr>
                <a:t>Consumer Preference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255747" y="4406564"/>
            <a:ext cx="3908049" cy="1921550"/>
            <a:chOff x="0" y="-66675"/>
            <a:chExt cx="5210732" cy="256206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32906"/>
              <a:ext cx="5210732" cy="962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099" b="0" i="0" dirty="0">
                  <a:solidFill>
                    <a:srgbClr val="000000"/>
                  </a:solidFill>
                </a:rPr>
                <a:t>Engaging with vulnerable youth at risk/living with HIV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5210732" cy="1490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i="0" dirty="0">
                  <a:solidFill>
                    <a:srgbClr val="000342"/>
                  </a:solidFill>
                </a:rPr>
                <a:t>Adolescent Medicine Trials Network (ATN)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 rot="-5400000">
            <a:off x="16931793" y="9466561"/>
            <a:ext cx="1358639" cy="27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0" i="0" spc="127">
                <a:solidFill>
                  <a:srgbClr val="000000"/>
                </a:solidFill>
                <a:latin typeface="HK Grotesk Bold"/>
              </a:rPr>
              <a:t>03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1012" y="2809669"/>
            <a:ext cx="1978342" cy="197834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71766" y="7393648"/>
            <a:ext cx="2061437" cy="206143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43764" y="4406564"/>
            <a:ext cx="1766915" cy="176691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7609" y="7539513"/>
            <a:ext cx="2056756" cy="2056756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6759871" y="4554895"/>
            <a:ext cx="4620005" cy="111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 i="0" dirty="0">
                <a:solidFill>
                  <a:srgbClr val="FEFEFE"/>
                </a:solidFill>
              </a:rPr>
              <a:t>Health</a:t>
            </a:r>
          </a:p>
          <a:p>
            <a:pPr algn="ctr">
              <a:lnSpc>
                <a:spcPts val="4479"/>
              </a:lnSpc>
            </a:pPr>
            <a:r>
              <a:rPr lang="en-US" sz="2800" i="0" dirty="0">
                <a:solidFill>
                  <a:srgbClr val="FEFEFE"/>
                </a:solidFill>
              </a:rPr>
              <a:t>Disparities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7796785" y="5678596"/>
            <a:ext cx="2636028" cy="371880"/>
            <a:chOff x="0" y="0"/>
            <a:chExt cx="4051012" cy="571500"/>
          </a:xfrm>
        </p:grpSpPr>
        <p:sp>
          <p:nvSpPr>
            <p:cNvPr id="38" name="Freeform 38"/>
            <p:cNvSpPr/>
            <p:nvPr/>
          </p:nvSpPr>
          <p:spPr>
            <a:xfrm>
              <a:off x="0" y="255270"/>
              <a:ext cx="4051012" cy="69850"/>
            </a:xfrm>
            <a:custGeom>
              <a:avLst/>
              <a:gdLst/>
              <a:ahLst/>
              <a:cxnLst/>
              <a:rect l="l" t="t" r="r" b="b"/>
              <a:pathLst>
                <a:path w="4051012" h="69850">
                  <a:moveTo>
                    <a:pt x="376018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051012" y="69850"/>
                  </a:lnTo>
                  <a:lnTo>
                    <a:pt x="4051012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42" name="TextBox 41"/>
          <p:cNvSpPr txBox="1"/>
          <p:nvPr/>
        </p:nvSpPr>
        <p:spPr>
          <a:xfrm>
            <a:off x="7673143" y="5945819"/>
            <a:ext cx="2957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Implementation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Science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408503B-5116-B945-BB6E-6FE5A952F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922" y="829647"/>
            <a:ext cx="6978994" cy="1295502"/>
          </a:xfrm>
          <a:prstGeom prst="rect">
            <a:avLst/>
          </a:prstGeom>
        </p:spPr>
      </p:pic>
      <p:sp>
        <p:nvSpPr>
          <p:cNvPr id="41" name="TextBox 13">
            <a:extLst>
              <a:ext uri="{FF2B5EF4-FFF2-40B4-BE49-F238E27FC236}">
                <a16:creationId xmlns:a16="http://schemas.microsoft.com/office/drawing/2014/main" id="{90602C20-D424-F04B-81D0-E38AF2356724}"/>
              </a:ext>
            </a:extLst>
          </p:cNvPr>
          <p:cNvSpPr txBox="1"/>
          <p:nvPr/>
        </p:nvSpPr>
        <p:spPr>
          <a:xfrm>
            <a:off x="12435718" y="1895128"/>
            <a:ext cx="3908049" cy="146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6710" lvl="1" indent="-173355">
              <a:lnSpc>
                <a:spcPts val="2939"/>
              </a:lnSpc>
              <a:buFont typeface="Arial"/>
              <a:buChar char="•"/>
            </a:pPr>
            <a:r>
              <a:rPr lang="en-US" sz="2099" b="0" i="0" dirty="0">
                <a:solidFill>
                  <a:srgbClr val="000000"/>
                </a:solidFill>
              </a:rPr>
              <a:t>Research and evaluation of trauma and resilience informed care for children, families and adults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BDD0D62-BF6B-A340-8926-C1D18B3B7C79}"/>
              </a:ext>
            </a:extLst>
          </p:cNvPr>
          <p:cNvSpPr txBox="1"/>
          <p:nvPr/>
        </p:nvSpPr>
        <p:spPr>
          <a:xfrm>
            <a:off x="762000" y="647700"/>
            <a:ext cx="15548992" cy="924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67"/>
              </a:lnSpc>
            </a:pPr>
            <a:r>
              <a:rPr lang="en-US" sz="8000" b="1" i="0" spc="64" dirty="0">
                <a:solidFill>
                  <a:srgbClr val="000342"/>
                </a:solidFill>
                <a:latin typeface="+mj-lt"/>
              </a:rPr>
              <a:t>Building Your </a:t>
            </a:r>
            <a:r>
              <a:rPr lang="en-US" sz="8000" b="1" spc="64" dirty="0">
                <a:solidFill>
                  <a:srgbClr val="000342"/>
                </a:solidFill>
                <a:latin typeface="+mj-lt"/>
              </a:rPr>
              <a:t>R</a:t>
            </a:r>
            <a:r>
              <a:rPr lang="en-US" sz="8000" b="1" i="0" spc="64" dirty="0">
                <a:solidFill>
                  <a:srgbClr val="000342"/>
                </a:solidFill>
                <a:latin typeface="+mj-lt"/>
              </a:rPr>
              <a:t>esearch </a:t>
            </a:r>
            <a:r>
              <a:rPr lang="en-US" sz="8000" b="1" spc="64" dirty="0">
                <a:solidFill>
                  <a:srgbClr val="000342"/>
                </a:solidFill>
                <a:latin typeface="+mj-lt"/>
              </a:rPr>
              <a:t>C</a:t>
            </a:r>
            <a:r>
              <a:rPr lang="en-US" sz="8000" b="1" i="0" spc="64" dirty="0">
                <a:solidFill>
                  <a:srgbClr val="000342"/>
                </a:solidFill>
                <a:latin typeface="+mj-lt"/>
              </a:rPr>
              <a:t>areer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7D1FCA-8775-7A40-B182-90806E5AA50D}"/>
              </a:ext>
            </a:extLst>
          </p:cNvPr>
          <p:cNvSpPr txBox="1"/>
          <p:nvPr/>
        </p:nvSpPr>
        <p:spPr>
          <a:xfrm>
            <a:off x="364353" y="2171700"/>
            <a:ext cx="1677382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Be proactive but selective</a:t>
            </a:r>
          </a:p>
          <a:p>
            <a:r>
              <a:rPr lang="en-US" sz="5400" dirty="0"/>
              <a:t>	- Build your research portfolio to demonstrate expertise</a:t>
            </a:r>
          </a:p>
          <a:p>
            <a:r>
              <a:rPr lang="en-US" sz="5400" dirty="0"/>
              <a:t>	- Pursue pilot projects that can lead to other projects</a:t>
            </a:r>
          </a:p>
        </p:txBody>
      </p:sp>
      <p:pic>
        <p:nvPicPr>
          <p:cNvPr id="25" name="Picture 31">
            <a:extLst>
              <a:ext uri="{FF2B5EF4-FFF2-40B4-BE49-F238E27FC236}">
                <a16:creationId xmlns:a16="http://schemas.microsoft.com/office/drawing/2014/main" id="{AE3416A7-CB13-4548-9C5A-BECBD5D665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5552838"/>
            <a:ext cx="2061437" cy="2061437"/>
          </a:xfrm>
          <a:prstGeom prst="rect">
            <a:avLst/>
          </a:prstGeom>
        </p:spPr>
      </p:pic>
      <p:grpSp>
        <p:nvGrpSpPr>
          <p:cNvPr id="26" name="Group 9">
            <a:extLst>
              <a:ext uri="{FF2B5EF4-FFF2-40B4-BE49-F238E27FC236}">
                <a16:creationId xmlns:a16="http://schemas.microsoft.com/office/drawing/2014/main" id="{00C07562-20B5-BB43-812A-338811ED251E}"/>
              </a:ext>
            </a:extLst>
          </p:cNvPr>
          <p:cNvGrpSpPr/>
          <p:nvPr/>
        </p:nvGrpSpPr>
        <p:grpSpPr>
          <a:xfrm>
            <a:off x="2823437" y="5257800"/>
            <a:ext cx="14702563" cy="3874399"/>
            <a:chOff x="-1" y="-66675"/>
            <a:chExt cx="16250618" cy="5410622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01A24FEC-7069-9C48-AF5D-BCD660A6B067}"/>
                </a:ext>
              </a:extLst>
            </p:cNvPr>
            <p:cNvSpPr txBox="1"/>
            <p:nvPr/>
          </p:nvSpPr>
          <p:spPr>
            <a:xfrm>
              <a:off x="-1" y="686128"/>
              <a:ext cx="16250618" cy="46578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HIV vaccine acceptability in the</a:t>
              </a:r>
              <a:r>
                <a:rPr lang="en-US" sz="2400" b="0" i="0" dirty="0">
                  <a:solidFill>
                    <a:srgbClr val="000000"/>
                  </a:solidFill>
                </a:rPr>
                <a:t> U.S., Thailand, Canada (2006, 2008, 2009, 2012)</a:t>
              </a:r>
            </a:p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400" b="0" i="0" dirty="0">
                  <a:solidFill>
                    <a:srgbClr val="000000"/>
                  </a:solidFill>
                </a:rPr>
                <a:t>Willingness to participate in HIV vaccine trials in the U.S. (2006)</a:t>
              </a:r>
            </a:p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Pre-exposure prophylaxis acceptability in Peru (2009)</a:t>
              </a:r>
            </a:p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Willingness to test for HIV in the U.S. (2013)</a:t>
              </a:r>
            </a:p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Acceptability of dual rapid point-of-care testing for  syphilis and HIV in Haiti and Peru (2017, 2018)</a:t>
              </a:r>
            </a:p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Acceptability of hospital directors’ preference in adoption of evidence-based interventions in China (2019)</a:t>
              </a:r>
            </a:p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Acceptability of long acting injectable Antiretroviral Therapy in the U.S. and Africa (2020)</a:t>
              </a:r>
            </a:p>
            <a:p>
              <a:pPr marL="346710" lvl="1" indent="-173355">
                <a:lnSpc>
                  <a:spcPts val="293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Acceptability of COVID-19 vaccine among African American and Hispanic communities in Arizona and Florida (R21 under review)</a:t>
              </a: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23427938-663D-DE4D-933F-1E377AB64468}"/>
                </a:ext>
              </a:extLst>
            </p:cNvPr>
            <p:cNvSpPr txBox="1"/>
            <p:nvPr/>
          </p:nvSpPr>
          <p:spPr>
            <a:xfrm>
              <a:off x="-1" y="-66675"/>
              <a:ext cx="13507417" cy="721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i="0" dirty="0">
                  <a:solidFill>
                    <a:srgbClr val="000342"/>
                  </a:solidFill>
                </a:rPr>
                <a:t>Consumer Preference Research using Conjoint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46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BDD0D62-BF6B-A340-8926-C1D18B3B7C79}"/>
              </a:ext>
            </a:extLst>
          </p:cNvPr>
          <p:cNvSpPr txBox="1"/>
          <p:nvPr/>
        </p:nvSpPr>
        <p:spPr>
          <a:xfrm>
            <a:off x="762000" y="647700"/>
            <a:ext cx="15548992" cy="924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67"/>
              </a:lnSpc>
            </a:pPr>
            <a:r>
              <a:rPr lang="en-US" sz="8000" b="1" i="0" spc="64" dirty="0">
                <a:solidFill>
                  <a:srgbClr val="000342"/>
                </a:solidFill>
                <a:latin typeface="+mj-lt"/>
              </a:rPr>
              <a:t>Building Your </a:t>
            </a:r>
            <a:r>
              <a:rPr lang="en-US" sz="8000" b="1" spc="64" dirty="0">
                <a:solidFill>
                  <a:srgbClr val="000342"/>
                </a:solidFill>
                <a:latin typeface="+mj-lt"/>
              </a:rPr>
              <a:t>R</a:t>
            </a:r>
            <a:r>
              <a:rPr lang="en-US" sz="8000" b="1" i="0" spc="64" dirty="0">
                <a:solidFill>
                  <a:srgbClr val="000342"/>
                </a:solidFill>
                <a:latin typeface="+mj-lt"/>
              </a:rPr>
              <a:t>esearch </a:t>
            </a:r>
            <a:r>
              <a:rPr lang="en-US" sz="8000" b="1" spc="64" dirty="0">
                <a:solidFill>
                  <a:srgbClr val="000342"/>
                </a:solidFill>
                <a:latin typeface="+mj-lt"/>
              </a:rPr>
              <a:t>C</a:t>
            </a:r>
            <a:r>
              <a:rPr lang="en-US" sz="8000" b="1" i="0" spc="64" dirty="0">
                <a:solidFill>
                  <a:srgbClr val="000342"/>
                </a:solidFill>
                <a:latin typeface="+mj-lt"/>
              </a:rPr>
              <a:t>areer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7D1FCA-8775-7A40-B182-90806E5AA50D}"/>
              </a:ext>
            </a:extLst>
          </p:cNvPr>
          <p:cNvSpPr txBox="1"/>
          <p:nvPr/>
        </p:nvSpPr>
        <p:spPr>
          <a:xfrm>
            <a:off x="364353" y="1765008"/>
            <a:ext cx="1724196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For faculty, demonstrate your competence in three key areas</a:t>
            </a:r>
          </a:p>
          <a:p>
            <a:r>
              <a:rPr lang="en-US" sz="5400" dirty="0"/>
              <a:t>	- Research (projects, publications, conferences)</a:t>
            </a:r>
          </a:p>
          <a:p>
            <a:r>
              <a:rPr lang="en-US" sz="5400" dirty="0"/>
              <a:t>	- Teaching (Seminars, Courses, Mentoring)</a:t>
            </a:r>
          </a:p>
          <a:p>
            <a:r>
              <a:rPr lang="en-US" sz="5400" dirty="0"/>
              <a:t>	- Service (Committees, Boards, Task Force)</a:t>
            </a:r>
          </a:p>
          <a:p>
            <a:r>
              <a:rPr lang="en-US" sz="4000" dirty="0"/>
              <a:t>  Faculty            Research                    Teaching                   Service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D4C20E-644D-6D4F-9A0F-79282470AE92}"/>
              </a:ext>
            </a:extLst>
          </p:cNvPr>
          <p:cNvSpPr/>
          <p:nvPr/>
        </p:nvSpPr>
        <p:spPr>
          <a:xfrm>
            <a:off x="2621280" y="5981700"/>
            <a:ext cx="3733800" cy="3962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F2F </a:t>
            </a:r>
          </a:p>
          <a:p>
            <a:pPr algn="ctr"/>
            <a:r>
              <a:rPr lang="en-US" sz="2800" dirty="0"/>
              <a:t>K01</a:t>
            </a:r>
          </a:p>
          <a:p>
            <a:pPr algn="ctr"/>
            <a:r>
              <a:rPr lang="en-US" sz="2800" dirty="0"/>
              <a:t>Vaccine Acceptability</a:t>
            </a:r>
          </a:p>
          <a:p>
            <a:pPr algn="ctr"/>
            <a:r>
              <a:rPr lang="en-US" sz="2800" dirty="0"/>
              <a:t>Vietnam</a:t>
            </a:r>
          </a:p>
          <a:p>
            <a:pPr algn="ctr"/>
            <a:r>
              <a:rPr lang="en-US" sz="2800" dirty="0"/>
              <a:t>CHIPTS</a:t>
            </a:r>
          </a:p>
          <a:p>
            <a:pPr algn="ctr"/>
            <a:r>
              <a:rPr lang="en-US" sz="2800" dirty="0"/>
              <a:t>R21</a:t>
            </a:r>
          </a:p>
          <a:p>
            <a:pPr algn="ctr"/>
            <a:r>
              <a:rPr lang="en-US" sz="2800" dirty="0"/>
              <a:t>D43</a:t>
            </a:r>
          </a:p>
          <a:p>
            <a:pPr algn="ctr"/>
            <a:r>
              <a:rPr lang="en-US" sz="2800" dirty="0"/>
              <a:t>ATN</a:t>
            </a:r>
          </a:p>
          <a:p>
            <a:pPr algn="ctr"/>
            <a:r>
              <a:rPr lang="en-US" sz="2800" dirty="0"/>
              <a:t>CHIPTS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D3ED7-143F-944A-BEBF-C5D84BAD8D26}"/>
              </a:ext>
            </a:extLst>
          </p:cNvPr>
          <p:cNvSpPr/>
          <p:nvPr/>
        </p:nvSpPr>
        <p:spPr>
          <a:xfrm>
            <a:off x="364353" y="5981700"/>
            <a:ext cx="1997847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Assistant Professor-in Residence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3CBC28-D7CC-8246-9698-27840EB8D15A}"/>
              </a:ext>
            </a:extLst>
          </p:cNvPr>
          <p:cNvSpPr/>
          <p:nvPr/>
        </p:nvSpPr>
        <p:spPr>
          <a:xfrm>
            <a:off x="341493" y="7277100"/>
            <a:ext cx="1997847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Associate Professor-in Residence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5A4D34-2B69-0047-9FFF-E8C6E97CEA2B}"/>
              </a:ext>
            </a:extLst>
          </p:cNvPr>
          <p:cNvSpPr/>
          <p:nvPr/>
        </p:nvSpPr>
        <p:spPr>
          <a:xfrm>
            <a:off x="341492" y="8420100"/>
            <a:ext cx="1997847" cy="152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Professor-in Residence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72CB0-9E48-6E42-A36E-FDD0AF8C9D66}"/>
              </a:ext>
            </a:extLst>
          </p:cNvPr>
          <p:cNvSpPr/>
          <p:nvPr/>
        </p:nvSpPr>
        <p:spPr>
          <a:xfrm>
            <a:off x="6614160" y="5989320"/>
            <a:ext cx="3733800" cy="3962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EPID 227</a:t>
            </a:r>
          </a:p>
          <a:p>
            <a:pPr algn="ctr"/>
            <a:r>
              <a:rPr lang="en-US" sz="2800" dirty="0"/>
              <a:t>PH 150</a:t>
            </a:r>
          </a:p>
          <a:p>
            <a:pPr algn="ctr"/>
            <a:r>
              <a:rPr lang="en-US" sz="2800" dirty="0"/>
              <a:t>NR160</a:t>
            </a:r>
          </a:p>
          <a:p>
            <a:pPr algn="ctr"/>
            <a:r>
              <a:rPr lang="en-US" sz="2800" dirty="0"/>
              <a:t>Fiat Luxe</a:t>
            </a:r>
          </a:p>
          <a:p>
            <a:pPr algn="ctr"/>
            <a:r>
              <a:rPr lang="en-US" sz="2800" dirty="0"/>
              <a:t>Methods Seminars</a:t>
            </a:r>
          </a:p>
          <a:p>
            <a:pPr algn="ctr"/>
            <a:r>
              <a:rPr lang="en-US" sz="2800" dirty="0"/>
              <a:t>CHIPTS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524C3A-2D84-1949-895B-A91462BF8A5A}"/>
              </a:ext>
            </a:extLst>
          </p:cNvPr>
          <p:cNvSpPr/>
          <p:nvPr/>
        </p:nvSpPr>
        <p:spPr>
          <a:xfrm>
            <a:off x="10645141" y="5989320"/>
            <a:ext cx="3733800" cy="3962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DSMB (Addiction Medicine)</a:t>
            </a:r>
          </a:p>
          <a:p>
            <a:pPr algn="ctr"/>
            <a:r>
              <a:rPr lang="en-US" sz="2800" dirty="0"/>
              <a:t>AA (Psychiatry)</a:t>
            </a:r>
          </a:p>
          <a:p>
            <a:pPr algn="ctr"/>
            <a:r>
              <a:rPr lang="en-US" sz="2800" dirty="0"/>
              <a:t>EAB (Health Disparities)</a:t>
            </a:r>
          </a:p>
          <a:p>
            <a:pPr algn="ctr"/>
            <a:r>
              <a:rPr lang="en-US" sz="2800" dirty="0"/>
              <a:t>Reviewer (Grants and Journals)</a:t>
            </a:r>
          </a:p>
          <a:p>
            <a:pPr algn="ctr"/>
            <a:r>
              <a:rPr lang="en-US" sz="2800" dirty="0"/>
              <a:t>Task Force  (Anti-Racism)</a:t>
            </a:r>
          </a:p>
        </p:txBody>
      </p:sp>
    </p:spTree>
    <p:extLst>
      <p:ext uri="{BB962C8B-B14F-4D97-AF65-F5344CB8AC3E}">
        <p14:creationId xmlns:p14="http://schemas.microsoft.com/office/powerpoint/2010/main" val="404348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BDD0D62-BF6B-A340-8926-C1D18B3B7C79}"/>
              </a:ext>
            </a:extLst>
          </p:cNvPr>
          <p:cNvSpPr txBox="1"/>
          <p:nvPr/>
        </p:nvSpPr>
        <p:spPr>
          <a:xfrm>
            <a:off x="762000" y="647700"/>
            <a:ext cx="15548992" cy="924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67"/>
              </a:lnSpc>
            </a:pPr>
            <a:r>
              <a:rPr lang="en-US" sz="8000" b="1" i="0" spc="64" dirty="0">
                <a:solidFill>
                  <a:srgbClr val="000342"/>
                </a:solidFill>
              </a:rPr>
              <a:t>Building Your Mentors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919C-18E2-B74A-BACF-116A4FB51B88}"/>
              </a:ext>
            </a:extLst>
          </p:cNvPr>
          <p:cNvSpPr txBox="1"/>
          <p:nvPr/>
        </p:nvSpPr>
        <p:spPr>
          <a:xfrm>
            <a:off x="881035" y="1866900"/>
            <a:ext cx="16187765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Be strategic!  </a:t>
            </a:r>
          </a:p>
          <a:p>
            <a:r>
              <a:rPr lang="en-US" sz="5400" dirty="0"/>
              <a:t>(Most Mentors are incredibly giving and generous)</a:t>
            </a:r>
          </a:p>
          <a:p>
            <a:endParaRPr lang="en-US" sz="5400" dirty="0"/>
          </a:p>
          <a:p>
            <a:r>
              <a:rPr lang="en-US" sz="5400" dirty="0"/>
              <a:t>	- Identify mentors who can address your training gaps</a:t>
            </a:r>
          </a:p>
          <a:p>
            <a:endParaRPr lang="en-US" sz="5400" dirty="0"/>
          </a:p>
          <a:p>
            <a:r>
              <a:rPr lang="en-US" sz="5400" dirty="0"/>
              <a:t>	- Be open to learning new area/s</a:t>
            </a:r>
          </a:p>
          <a:p>
            <a:endParaRPr lang="en-US" sz="5400" dirty="0"/>
          </a:p>
          <a:p>
            <a:r>
              <a:rPr lang="en-US" sz="5400" dirty="0"/>
              <a:t>	- Make sure it fits your research career path</a:t>
            </a:r>
          </a:p>
        </p:txBody>
      </p:sp>
    </p:spTree>
    <p:extLst>
      <p:ext uri="{BB962C8B-B14F-4D97-AF65-F5344CB8AC3E}">
        <p14:creationId xmlns:p14="http://schemas.microsoft.com/office/powerpoint/2010/main" val="86175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E2EFB8F9-6378-C84E-A6A6-EAEA0F1AE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93" y="114300"/>
            <a:ext cx="16380907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BDD0D62-BF6B-A340-8926-C1D18B3B7C79}"/>
              </a:ext>
            </a:extLst>
          </p:cNvPr>
          <p:cNvSpPr txBox="1"/>
          <p:nvPr/>
        </p:nvSpPr>
        <p:spPr>
          <a:xfrm>
            <a:off x="762000" y="647700"/>
            <a:ext cx="15548992" cy="924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67"/>
              </a:lnSpc>
            </a:pPr>
            <a:r>
              <a:rPr lang="en-US" sz="8000" b="1" i="0" spc="64" dirty="0">
                <a:solidFill>
                  <a:srgbClr val="000342"/>
                </a:solidFill>
                <a:latin typeface="+mj-lt"/>
              </a:rPr>
              <a:t>Building Your </a:t>
            </a:r>
            <a:r>
              <a:rPr lang="en-US" sz="8000" b="1" spc="64" dirty="0">
                <a:solidFill>
                  <a:srgbClr val="000342"/>
                </a:solidFill>
                <a:latin typeface="+mj-lt"/>
              </a:rPr>
              <a:t>R</a:t>
            </a:r>
            <a:r>
              <a:rPr lang="en-US" sz="8000" b="1" i="0" spc="64" dirty="0">
                <a:solidFill>
                  <a:srgbClr val="000342"/>
                </a:solidFill>
                <a:latin typeface="+mj-lt"/>
              </a:rPr>
              <a:t>esearch Partners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7D1FCA-8775-7A40-B182-90806E5AA50D}"/>
              </a:ext>
            </a:extLst>
          </p:cNvPr>
          <p:cNvSpPr txBox="1"/>
          <p:nvPr/>
        </p:nvSpPr>
        <p:spPr>
          <a:xfrm>
            <a:off x="1230808" y="2400300"/>
            <a:ext cx="15826384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Listen First, Speak Later!</a:t>
            </a:r>
          </a:p>
          <a:p>
            <a:endParaRPr lang="en-US" sz="5400" dirty="0"/>
          </a:p>
          <a:p>
            <a:r>
              <a:rPr lang="en-US" sz="5400" dirty="0"/>
              <a:t>	- Be open to learning from your community partners</a:t>
            </a:r>
          </a:p>
          <a:p>
            <a:r>
              <a:rPr lang="en-US" sz="5400" dirty="0"/>
              <a:t>	- Acknowledge your limitations </a:t>
            </a:r>
          </a:p>
          <a:p>
            <a:r>
              <a:rPr lang="en-US" sz="5400" dirty="0"/>
              <a:t>	- Present your strengths</a:t>
            </a:r>
          </a:p>
          <a:p>
            <a:r>
              <a:rPr lang="en-US" sz="5400" dirty="0"/>
              <a:t>	- Respect and appreciate the collaborative process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00024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795</Words>
  <Application>Microsoft Macintosh PowerPoint</Application>
  <PresentationFormat>Custom</PresentationFormat>
  <Paragraphs>145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HK Grotesk Light</vt:lpstr>
      <vt:lpstr>HK Grotesk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Amgen Talk</dc:title>
  <dc:creator>Tang Lee</dc:creator>
  <cp:lastModifiedBy>Le, Hieu</cp:lastModifiedBy>
  <cp:revision>41</cp:revision>
  <dcterms:created xsi:type="dcterms:W3CDTF">2006-08-16T00:00:00Z</dcterms:created>
  <dcterms:modified xsi:type="dcterms:W3CDTF">2020-10-15T20:05:20Z</dcterms:modified>
  <dc:identifier>DADiPjCPZyI</dc:identifier>
</cp:coreProperties>
</file>