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tmp" ContentType="image/png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6" r:id="rId2"/>
    <p:sldId id="282" r:id="rId3"/>
    <p:sldId id="302" r:id="rId4"/>
    <p:sldId id="303" r:id="rId5"/>
    <p:sldId id="304" r:id="rId6"/>
    <p:sldId id="305" r:id="rId7"/>
    <p:sldId id="306" r:id="rId8"/>
    <p:sldId id="307" r:id="rId9"/>
    <p:sldId id="308" r:id="rId10"/>
    <p:sldId id="309" r:id="rId11"/>
    <p:sldId id="292" r:id="rId12"/>
    <p:sldId id="283" r:id="rId13"/>
    <p:sldId id="296" r:id="rId14"/>
    <p:sldId id="258" r:id="rId15"/>
    <p:sldId id="261" r:id="rId16"/>
    <p:sldId id="280" r:id="rId17"/>
    <p:sldId id="266" r:id="rId18"/>
    <p:sldId id="262" r:id="rId19"/>
    <p:sldId id="259" r:id="rId20"/>
    <p:sldId id="285" r:id="rId21"/>
    <p:sldId id="260" r:id="rId22"/>
    <p:sldId id="269" r:id="rId23"/>
    <p:sldId id="290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6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76065" autoAdjust="0"/>
  </p:normalViewPr>
  <p:slideViewPr>
    <p:cSldViewPr>
      <p:cViewPr>
        <p:scale>
          <a:sx n="63" d="100"/>
          <a:sy n="63" d="100"/>
        </p:scale>
        <p:origin x="3040" y="7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1C367E-1955-4A2C-BD9A-5477CECC3173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8A97D9-CAC1-455B-8742-093B12FD54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46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574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76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348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0543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26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399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947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4089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30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baseline="0" dirty="0" smtClean="0"/>
          </a:p>
          <a:p>
            <a:endParaRPr lang="is-I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263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972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797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051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08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80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6700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60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8A97D9-CAC1-455B-8742-093B12FD54F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60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F79DD535-32FB-467B-AD0E-F83BD3AB3F40}" type="datetimeFigureOut">
              <a:rPr lang="en-US" smtClean="0"/>
              <a:t>4/2/18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2E769D43-FB2A-40D5-9B3A-FEB13DFC086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tmp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t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jp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7" Type="http://schemas.openxmlformats.org/officeDocument/2006/relationships/image" Target="../media/image11.jpg"/><Relationship Id="rId8" Type="http://schemas.openxmlformats.org/officeDocument/2006/relationships/image" Target="../media/image12.jpeg"/><Relationship Id="rId9" Type="http://schemas.openxmlformats.org/officeDocument/2006/relationships/image" Target="../media/image13.jpg"/><Relationship Id="rId10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tm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4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tmp"/><Relationship Id="rId5" Type="http://schemas.openxmlformats.org/officeDocument/2006/relationships/image" Target="../media/image31.jpeg"/><Relationship Id="rId6" Type="http://schemas.openxmlformats.org/officeDocument/2006/relationships/image" Target="../media/image32.tmp"/><Relationship Id="rId7" Type="http://schemas.openxmlformats.org/officeDocument/2006/relationships/image" Target="../media/image33.tmp"/><Relationship Id="rId8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4" Type="http://schemas.openxmlformats.org/officeDocument/2006/relationships/image" Target="../media/image34.png"/><Relationship Id="rId5" Type="http://schemas.openxmlformats.org/officeDocument/2006/relationships/image" Target="../media/image35.tmp"/><Relationship Id="rId6" Type="http://schemas.openxmlformats.org/officeDocument/2006/relationships/image" Target="../media/image36.tm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1470025"/>
          </a:xfrm>
        </p:spPr>
        <p:txBody>
          <a:bodyPr>
            <a:noAutofit/>
          </a:bodyPr>
          <a:lstStyle/>
          <a:p>
            <a:pPr algn="ctr">
              <a:spcBef>
                <a:spcPts val="2400"/>
              </a:spcBef>
            </a:pPr>
            <a:r>
              <a:rPr lang="en-US" sz="7200" cap="none" dirty="0" smtClean="0">
                <a:cs typeface="Courier New" panose="02070309020205020404" pitchFamily="49" charset="0"/>
              </a:rPr>
              <a:t>Career Trajectory</a:t>
            </a:r>
            <a:endParaRPr lang="en-US" sz="7200" cap="none" dirty="0">
              <a:cs typeface="Courier New" panose="02070309020205020404" pitchFamily="49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286000"/>
            <a:ext cx="7848600" cy="129540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>
                <a:solidFill>
                  <a:schemeClr val="accent5">
                    <a:lumMod val="75000"/>
                  </a:schemeClr>
                </a:solidFill>
                <a:cs typeface="Courier New" panose="02070309020205020404" pitchFamily="49" charset="0"/>
              </a:rPr>
              <a:t>Lessons from research at the intersection of food insecurity and HIV/AIDS</a:t>
            </a:r>
            <a:endParaRPr lang="en-US" dirty="0">
              <a:solidFill>
                <a:schemeClr val="accent5">
                  <a:lumMod val="75000"/>
                </a:schemeClr>
              </a:solidFill>
              <a:cs typeface="Courier New" panose="02070309020205020404" pitchFamily="49" charset="0"/>
            </a:endParaRPr>
          </a:p>
        </p:txBody>
      </p:sp>
      <p:pic>
        <p:nvPicPr>
          <p:cNvPr id="8" name="Picture 4" descr="http://blogs.sfweekly.com/thesnitch/1317657547_0.jpg"/>
          <p:cNvPicPr>
            <a:picLocks noChangeAspect="1" noChangeArrowheads="1"/>
          </p:cNvPicPr>
          <p:nvPr/>
        </p:nvPicPr>
        <p:blipFill>
          <a:blip r:embed="rId3" cstate="screen"/>
          <a:srcRect l="2475" t="10696" r="43180" b="41881"/>
          <a:stretch>
            <a:fillRect/>
          </a:stretch>
        </p:blipFill>
        <p:spPr bwMode="auto">
          <a:xfrm>
            <a:off x="4038600" y="5668845"/>
            <a:ext cx="1447800" cy="774405"/>
          </a:xfrm>
          <a:prstGeom prst="rect">
            <a:avLst/>
          </a:prstGeom>
          <a:noFill/>
        </p:spPr>
      </p:pic>
      <p:sp>
        <p:nvSpPr>
          <p:cNvPr id="9" name="Subtitle 2"/>
          <p:cNvSpPr txBox="1">
            <a:spLocks/>
          </p:cNvSpPr>
          <p:nvPr/>
        </p:nvSpPr>
        <p:spPr>
          <a:xfrm>
            <a:off x="1828800" y="3733800"/>
            <a:ext cx="5486400" cy="19350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cs typeface="Courier New" panose="02070309020205020404" pitchFamily="49" charset="0"/>
              </a:rPr>
              <a:t>Sheri Weiser, MD, MPH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cs typeface="Courier New" panose="02070309020205020404" pitchFamily="49" charset="0"/>
              </a:rPr>
              <a:t>Division of HIV, ID and Global Medicine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cs typeface="Courier New" panose="02070309020205020404" pitchFamily="49" charset="0"/>
              </a:rPr>
              <a:t>Department of Medicine</a:t>
            </a:r>
          </a:p>
          <a:p>
            <a:pPr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cs typeface="Courier New" panose="02070309020205020404" pitchFamily="49" charset="0"/>
              </a:rPr>
              <a:t>University of California, San Francisco</a:t>
            </a:r>
          </a:p>
          <a:p>
            <a:pPr>
              <a:spcBef>
                <a:spcPts val="0"/>
              </a:spcBef>
            </a:pPr>
            <a:endParaRPr lang="en-US" sz="1600" b="1" dirty="0" smtClean="0">
              <a:solidFill>
                <a:schemeClr val="tx1"/>
              </a:solidFill>
              <a:cs typeface="Courier New" panose="02070309020205020404" pitchFamily="49" charset="0"/>
            </a:endParaRPr>
          </a:p>
          <a:p>
            <a:pPr>
              <a:spcBef>
                <a:spcPts val="0"/>
              </a:spcBef>
            </a:pPr>
            <a:endParaRPr lang="en-US" sz="1600" dirty="0">
              <a:solidFill>
                <a:schemeClr val="tx1"/>
              </a:solidFill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575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Mentoring as Big </a:t>
            </a:r>
            <a:r>
              <a:rPr lang="en-US" dirty="0"/>
              <a:t>F</a:t>
            </a:r>
            <a:r>
              <a:rPr lang="en-US" dirty="0" smtClean="0"/>
              <a:t>ocus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K24 Award to mentor in health disparities, and on research at the intersection of food insecurity, HIV and aging.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Mentoring over 50 students, fellows, faculty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Culminating in over 70 first author publications for mentees; 6 career development awards; many other pilot grants.</a:t>
            </a:r>
          </a:p>
        </p:txBody>
      </p:sp>
    </p:spTree>
    <p:extLst>
      <p:ext uri="{BB962C8B-B14F-4D97-AF65-F5344CB8AC3E}">
        <p14:creationId xmlns:p14="http://schemas.microsoft.com/office/powerpoint/2010/main" val="63344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88693"/>
            <a:ext cx="3896269" cy="37343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209800" y="4769584"/>
            <a:ext cx="9144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SOME FOOD FOR THOUGHT:</a:t>
            </a:r>
          </a:p>
          <a:p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essons </a:t>
            </a:r>
            <a:r>
              <a:rPr lang="en-US" sz="3600" dirty="0">
                <a:solidFill>
                  <a:schemeClr val="bg1"/>
                </a:solidFill>
              </a:rPr>
              <a:t>L</a:t>
            </a:r>
            <a:r>
              <a:rPr lang="en-US" sz="3600" dirty="0" smtClean="0">
                <a:solidFill>
                  <a:schemeClr val="bg1"/>
                </a:solidFill>
              </a:rPr>
              <a:t>earned </a:t>
            </a:r>
          </a:p>
          <a:p>
            <a:endParaRPr lang="en-US" sz="800" dirty="0" smtClean="0">
              <a:solidFill>
                <a:schemeClr val="bg1"/>
              </a:solidFill>
            </a:endParaRPr>
          </a:p>
          <a:p>
            <a:r>
              <a:rPr lang="en-US" sz="2400" i="1" dirty="0" smtClean="0">
                <a:solidFill>
                  <a:schemeClr val="bg1"/>
                </a:solidFill>
              </a:rPr>
              <a:t>(All with a food metaphor!)</a:t>
            </a:r>
          </a:p>
        </p:txBody>
      </p:sp>
    </p:spTree>
    <p:extLst>
      <p:ext uri="{BB962C8B-B14F-4D97-AF65-F5344CB8AC3E}">
        <p14:creationId xmlns:p14="http://schemas.microsoft.com/office/powerpoint/2010/main" val="156872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5420" r="14365" b="9664"/>
          <a:stretch/>
        </p:blipFill>
        <p:spPr>
          <a:xfrm>
            <a:off x="8153400" y="457200"/>
            <a:ext cx="873577" cy="8735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76200" y="388203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1. THE APPLE DOESN’T FALL FAR FROM THE TREE:</a:t>
            </a:r>
          </a:p>
          <a:p>
            <a:pPr algn="ctr"/>
            <a:r>
              <a:rPr lang="en-US" sz="2400" dirty="0" smtClean="0"/>
              <a:t>Having great mentors helps you become a better researcher</a:t>
            </a: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/>
          <a:stretch/>
        </p:blipFill>
        <p:spPr>
          <a:xfrm>
            <a:off x="3581400" y="2971800"/>
            <a:ext cx="1866179" cy="1806458"/>
          </a:xfrm>
          <a:prstGeom prst="rect">
            <a:avLst/>
          </a:prstGeom>
        </p:spPr>
      </p:pic>
      <p:pic>
        <p:nvPicPr>
          <p:cNvPr id="7" name="Content Placeholder 3" descr="Screen Clippin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3" t="3545" r="29979" b="2438"/>
          <a:stretch/>
        </p:blipFill>
        <p:spPr>
          <a:xfrm>
            <a:off x="2163346" y="1676400"/>
            <a:ext cx="1396845" cy="11687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40301"/>
            <a:ext cx="1245313" cy="17890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0" r="8804" b="11680"/>
          <a:stretch/>
        </p:blipFill>
        <p:spPr>
          <a:xfrm>
            <a:off x="4064265" y="5023594"/>
            <a:ext cx="1297990" cy="16058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676400"/>
            <a:ext cx="1699380" cy="1132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084" y="3200399"/>
            <a:ext cx="1246915" cy="18347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29" r="10361" b="7349"/>
          <a:stretch/>
        </p:blipFill>
        <p:spPr>
          <a:xfrm>
            <a:off x="6858000" y="2961178"/>
            <a:ext cx="1207242" cy="1437527"/>
          </a:xfrm>
          <a:prstGeom prst="rect">
            <a:avLst/>
          </a:prstGeom>
        </p:spPr>
      </p:pic>
      <p:pic>
        <p:nvPicPr>
          <p:cNvPr id="13" name="Picture 12" descr="Screen Clipping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840301"/>
            <a:ext cx="1307659" cy="1560500"/>
          </a:xfrm>
          <a:prstGeom prst="rect">
            <a:avLst/>
          </a:prstGeom>
        </p:spPr>
      </p:pic>
      <p:pic>
        <p:nvPicPr>
          <p:cNvPr id="14" name="Picture 13" descr="Screen Clipping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6" t="3447" r="8585" b="17319"/>
          <a:stretch/>
        </p:blipFill>
        <p:spPr>
          <a:xfrm>
            <a:off x="5526565" y="1554986"/>
            <a:ext cx="1152423" cy="1569214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752600" y="2743200"/>
            <a:ext cx="1905000" cy="6318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2400"/>
              </a:spcBef>
            </a:pPr>
            <a:r>
              <a:rPr lang="en-US" sz="1600" dirty="0" smtClean="0">
                <a:latin typeface="+mn-lt"/>
                <a:cs typeface="Courier New" panose="02070309020205020404" pitchFamily="49" charset="0"/>
              </a:rPr>
              <a:t>David </a:t>
            </a:r>
            <a:r>
              <a:rPr lang="en-US" sz="1600" dirty="0" err="1" smtClean="0">
                <a:latin typeface="+mn-lt"/>
                <a:cs typeface="Courier New" panose="02070309020205020404" pitchFamily="49" charset="0"/>
              </a:rPr>
              <a:t>Bangsberg</a:t>
            </a:r>
            <a:endParaRPr lang="en-US" sz="1600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778129" y="1345929"/>
            <a:ext cx="1984871" cy="10924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2400"/>
              </a:spcBef>
            </a:pPr>
            <a:r>
              <a:rPr lang="en-US" sz="1600" dirty="0" smtClean="0">
                <a:latin typeface="+mn-lt"/>
                <a:cs typeface="Courier New" panose="02070309020205020404" pitchFamily="49" charset="0"/>
              </a:rPr>
              <a:t>Ed </a:t>
            </a:r>
            <a:r>
              <a:rPr lang="en-US" sz="1600" dirty="0" err="1" smtClean="0">
                <a:latin typeface="+mn-lt"/>
                <a:cs typeface="Courier New" panose="02070309020205020404" pitchFamily="49" charset="0"/>
              </a:rPr>
              <a:t>Frongillo</a:t>
            </a:r>
            <a:endParaRPr lang="en-US" sz="1600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0" y="1219200"/>
            <a:ext cx="11918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Paul Farmer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0" y="5071646"/>
            <a:ext cx="1356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Susan </a:t>
            </a:r>
            <a:r>
              <a:rPr lang="en-US" sz="1600" dirty="0" err="1" smtClean="0"/>
              <a:t>Kegeles</a:t>
            </a:r>
            <a:endParaRPr lang="en-US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2438400" y="4495800"/>
            <a:ext cx="11970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Diane </a:t>
            </a:r>
            <a:r>
              <a:rPr lang="en-US" sz="1600" dirty="0" err="1" smtClean="0"/>
              <a:t>Havlir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3810000" y="4724400"/>
            <a:ext cx="1760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George Rutherford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5939388" y="4495800"/>
            <a:ext cx="12234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Grant Colfax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858000" y="2590800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Torsten</a:t>
            </a:r>
            <a:r>
              <a:rPr lang="en-US" sz="1600" dirty="0" smtClean="0"/>
              <a:t> </a:t>
            </a:r>
            <a:r>
              <a:rPr lang="en-US" sz="1600" dirty="0" err="1" smtClean="0"/>
              <a:t>Neilands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68419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2993173"/>
            <a:ext cx="3600624" cy="27218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48044" y="1331893"/>
            <a:ext cx="64911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Be open to advice…</a:t>
            </a:r>
          </a:p>
          <a:p>
            <a:r>
              <a:rPr lang="en-US" sz="2800" b="1" dirty="0">
                <a:solidFill>
                  <a:schemeClr val="accent5"/>
                </a:solidFill>
              </a:rPr>
              <a:t>	</a:t>
            </a:r>
            <a:r>
              <a:rPr lang="en-US" sz="2800" b="1" dirty="0" smtClean="0">
                <a:solidFill>
                  <a:schemeClr val="accent5"/>
                </a:solidFill>
              </a:rPr>
              <a:t>	…but hold your ground</a:t>
            </a:r>
            <a:endParaRPr lang="en-US" sz="2800" dirty="0">
              <a:solidFill>
                <a:schemeClr val="accent5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53600"/>
            <a:ext cx="1600200" cy="17086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2098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b="1" dirty="0" smtClean="0">
                <a:cs typeface="Courier New" panose="02070309020205020404" pitchFamily="49" charset="0"/>
              </a:rPr>
              <a:t>2. DON’T DRINK THE KOOL-AID:</a:t>
            </a:r>
            <a:endParaRPr lang="en-US" sz="28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369" y="2819400"/>
            <a:ext cx="438443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Mentors have great wisdom, but don’t always have the answer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Know when to push back, and when not to push back </a:t>
            </a:r>
          </a:p>
        </p:txBody>
      </p:sp>
    </p:spTree>
    <p:extLst>
      <p:ext uri="{BB962C8B-B14F-4D97-AF65-F5344CB8AC3E}">
        <p14:creationId xmlns:p14="http://schemas.microsoft.com/office/powerpoint/2010/main" val="187843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09600" y="2067580"/>
            <a:ext cx="59010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Establish other mentors </a:t>
            </a:r>
            <a:endParaRPr lang="en-US" sz="2800" dirty="0">
              <a:solidFill>
                <a:schemeClr val="accent5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26576" y="924580"/>
            <a:ext cx="748145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000" b="1" dirty="0" smtClean="0">
                <a:cs typeface="Courier New" panose="02070309020205020404" pitchFamily="49" charset="0"/>
              </a:rPr>
              <a:t>3. DON’T PUT ALL YOUR </a:t>
            </a:r>
          </a:p>
          <a:p>
            <a:pPr algn="l"/>
            <a:r>
              <a:rPr lang="en-US" sz="3000" b="1" dirty="0" smtClean="0">
                <a:cs typeface="Courier New" panose="02070309020205020404" pitchFamily="49" charset="0"/>
              </a:rPr>
              <a:t>EGGS IN ONE BASKET</a:t>
            </a:r>
            <a:endParaRPr lang="en-US" sz="30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3392031"/>
            <a:ext cx="7848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One mentor does not usually fit all of your needs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Multiple co-mentors helps you towards independence from your primary mentor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Fly the coop early---you are ready for independent steps even before you realize it.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1502" y="990600"/>
            <a:ext cx="2969098" cy="208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1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35630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831" y="354169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atin typeface="+mn-lt"/>
                <a:cs typeface="Arial" panose="020B0604020202020204" pitchFamily="34" charset="0"/>
              </a:rPr>
              <a:t>4. BEAR FRUIT</a:t>
            </a:r>
            <a:endParaRPr lang="en-US" sz="3200" b="1" dirty="0">
              <a:solidFill>
                <a:schemeClr val="accent3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45831" y="4425844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  <a:cs typeface="Arial" panose="020B0604020202020204" pitchFamily="34" charset="0"/>
              </a:rPr>
              <a:t>Focus on grants/papers that are needed for your promotion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29000" y="5599093"/>
            <a:ext cx="65649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cs typeface="Arial" panose="020B0604020202020204" pitchFamily="34" charset="0"/>
              </a:rPr>
              <a:t>Yet</a:t>
            </a:r>
            <a:r>
              <a:rPr lang="is-IS" sz="2400" dirty="0" smtClean="0">
                <a:cs typeface="Arial" panose="020B0604020202020204" pitchFamily="34" charset="0"/>
              </a:rPr>
              <a:t>…</a:t>
            </a:r>
            <a:r>
              <a:rPr lang="en-US" sz="2400" dirty="0">
                <a:cs typeface="Arial" panose="020B0604020202020204" pitchFamily="34" charset="0"/>
              </a:rPr>
              <a:t>b</a:t>
            </a:r>
            <a:r>
              <a:rPr lang="en-US" sz="2400" dirty="0" smtClean="0">
                <a:cs typeface="Arial" panose="020B0604020202020204" pitchFamily="34" charset="0"/>
              </a:rPr>
              <a:t>alance things that directly </a:t>
            </a:r>
          </a:p>
          <a:p>
            <a:r>
              <a:rPr lang="en-US" sz="2400" dirty="0" smtClean="0">
                <a:cs typeface="Arial" panose="020B0604020202020204" pitchFamily="34" charset="0"/>
              </a:rPr>
              <a:t>help you with needed experience </a:t>
            </a:r>
          </a:p>
        </p:txBody>
      </p:sp>
    </p:spTree>
    <p:extLst>
      <p:ext uri="{BB962C8B-B14F-4D97-AF65-F5344CB8AC3E}">
        <p14:creationId xmlns:p14="http://schemas.microsoft.com/office/powerpoint/2010/main" val="873970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35211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b="1" dirty="0" smtClean="0">
                <a:cs typeface="Courier New" panose="02070309020205020404" pitchFamily="49" charset="0"/>
              </a:rPr>
              <a:t>5. KNOW WHICH SIDE YOUR BREAD IS BUTTERED</a:t>
            </a:r>
            <a:endParaRPr lang="en-US" sz="36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2057400"/>
            <a:ext cx="80772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5"/>
                </a:solidFill>
              </a:rPr>
              <a:t>Manage up: Take ownership </a:t>
            </a:r>
          </a:p>
          <a:p>
            <a:r>
              <a:rPr lang="en-US" sz="2800" b="1" dirty="0" smtClean="0">
                <a:solidFill>
                  <a:schemeClr val="accent5"/>
                </a:solidFill>
              </a:rPr>
              <a:t>of and direct the relationship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33400" y="3173611"/>
            <a:ext cx="6324600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Plan and set the agenda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Request feedback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Manage the information flow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Address issues of potential conflict (e.g., paper authorship) early---before they arise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0" y="6324600"/>
            <a:ext cx="586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err="1" smtClean="0"/>
              <a:t>Zerzan</a:t>
            </a:r>
            <a:r>
              <a:rPr lang="en-US" sz="1400" dirty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Academic Medicine, 2009</a:t>
            </a:r>
            <a:endParaRPr lang="en-US" sz="1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2209800"/>
            <a:ext cx="2717800" cy="200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28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b="27200"/>
          <a:stretch/>
        </p:blipFill>
        <p:spPr>
          <a:xfrm>
            <a:off x="7100940" y="1085850"/>
            <a:ext cx="1662060" cy="1428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95600"/>
            <a:ext cx="3197567" cy="262279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1347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cs typeface="Courier New" panose="02070309020205020404" pitchFamily="49" charset="0"/>
              </a:rPr>
              <a:t>6</a:t>
            </a:r>
            <a:r>
              <a:rPr lang="en-US" sz="3200" b="1" dirty="0" smtClean="0">
                <a:cs typeface="Courier New" panose="02070309020205020404" pitchFamily="49" charset="0"/>
              </a:rPr>
              <a:t>. LEAVE A TRAIL OF BREADCRUMBS: </a:t>
            </a:r>
            <a:endParaRPr lang="en-US" sz="28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1219200"/>
            <a:ext cx="8382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3"/>
                </a:solidFill>
              </a:rPr>
              <a:t>Your mentors, peers, and mentees </a:t>
            </a:r>
          </a:p>
          <a:p>
            <a:r>
              <a:rPr lang="en-US" sz="2800" b="1" dirty="0" smtClean="0">
                <a:solidFill>
                  <a:schemeClr val="accent3"/>
                </a:solidFill>
              </a:rPr>
              <a:t>will become your colleagues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0" y="2587347"/>
            <a:ext cx="5257800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Think beyond the dyad to relationship constellations</a:t>
            </a:r>
            <a:r>
              <a:rPr lang="en-US" sz="2400" baseline="30000" dirty="0" smtClean="0"/>
              <a:t>1,</a:t>
            </a:r>
            <a:r>
              <a:rPr lang="en-US" sz="2400" dirty="0" smtClean="0"/>
              <a:t> or “development networks”</a:t>
            </a:r>
            <a:r>
              <a:rPr lang="en-US" sz="2400" baseline="30000" dirty="0" smtClean="0"/>
              <a:t>2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Focus on peers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Mentoring relationships evolve over time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Share mentoring challenges and success with other mentors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4800" y="6324600"/>
            <a:ext cx="586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 </a:t>
            </a:r>
            <a:r>
              <a:rPr lang="en-US" sz="1400" dirty="0" err="1" smtClean="0"/>
              <a:t>Kram</a:t>
            </a:r>
            <a:r>
              <a:rPr lang="en-US" sz="1400" dirty="0" smtClean="0"/>
              <a:t> </a:t>
            </a:r>
            <a:r>
              <a:rPr lang="en-US" sz="1400" i="1" dirty="0" smtClean="0"/>
              <a:t>et al.</a:t>
            </a:r>
            <a:r>
              <a:rPr lang="en-US" sz="1400" dirty="0" smtClean="0"/>
              <a:t>, Academy of </a:t>
            </a:r>
            <a:r>
              <a:rPr lang="en-US" sz="1400" dirty="0" err="1" smtClean="0"/>
              <a:t>Mgmt</a:t>
            </a:r>
            <a:r>
              <a:rPr lang="en-US" sz="1400" dirty="0" smtClean="0"/>
              <a:t> Journal, 1985</a:t>
            </a:r>
          </a:p>
          <a:p>
            <a:r>
              <a:rPr lang="en-US" sz="1400" dirty="0" smtClean="0"/>
              <a:t>2. Higgins et al.,  Academy of </a:t>
            </a:r>
            <a:r>
              <a:rPr lang="en-US" sz="1400" dirty="0" err="1" smtClean="0"/>
              <a:t>Mgmt</a:t>
            </a:r>
            <a:r>
              <a:rPr lang="en-US" sz="1400" dirty="0"/>
              <a:t> </a:t>
            </a:r>
            <a:r>
              <a:rPr lang="en-US" sz="1400" dirty="0" smtClean="0"/>
              <a:t>Journal, 2001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9163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09600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>
                <a:cs typeface="Courier New" panose="02070309020205020404" pitchFamily="49" charset="0"/>
              </a:rPr>
              <a:t>8</a:t>
            </a:r>
            <a:r>
              <a:rPr lang="en-US" sz="3600" b="1" dirty="0" smtClean="0">
                <a:cs typeface="Courier New" panose="02070309020205020404" pitchFamily="49" charset="0"/>
              </a:rPr>
              <a:t>. TWO PEAS IN A POD:</a:t>
            </a:r>
            <a:endParaRPr lang="en-US" sz="36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304800" y="964793"/>
            <a:ext cx="7315200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b="1" dirty="0" smtClean="0">
              <a:solidFill>
                <a:schemeClr val="accent3"/>
              </a:solidFill>
            </a:endParaRPr>
          </a:p>
          <a:p>
            <a:pPr algn="r">
              <a:spcBef>
                <a:spcPts val="600"/>
              </a:spcBef>
            </a:pPr>
            <a:r>
              <a:rPr lang="en-US" sz="3200" b="1" dirty="0" smtClean="0">
                <a:solidFill>
                  <a:schemeClr val="accent3"/>
                </a:solidFill>
              </a:rPr>
              <a:t>Collaborator chemistry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0" t="6726" r="8974" b="11026"/>
          <a:stretch/>
        </p:blipFill>
        <p:spPr>
          <a:xfrm>
            <a:off x="7086600" y="685800"/>
            <a:ext cx="1905000" cy="1241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3400" y="2423279"/>
            <a:ext cx="82296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Work styles need to mesh (ex: detail oriented &amp; plans ahead</a:t>
            </a:r>
            <a:r>
              <a:rPr lang="is-IS" sz="2600" dirty="0" smtClean="0"/>
              <a:t>)</a:t>
            </a:r>
            <a:endParaRPr lang="en-US" sz="2600" dirty="0" smtClean="0"/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Find mentors/collaborators you </a:t>
            </a:r>
            <a:r>
              <a:rPr lang="en-US" sz="2600" dirty="0"/>
              <a:t>are comfortable succeeding </a:t>
            </a:r>
            <a:r>
              <a:rPr lang="en-US" sz="2600" dirty="0" smtClean="0"/>
              <a:t>(&amp; failing</a:t>
            </a:r>
            <a:r>
              <a:rPr lang="en-US" sz="2600" dirty="0"/>
              <a:t>) in front of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Work should be fun—no room for bad </a:t>
            </a:r>
            <a:r>
              <a:rPr lang="en-US" sz="2600" dirty="0" smtClean="0"/>
              <a:t>chemistry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Shared values are key</a:t>
            </a:r>
          </a:p>
        </p:txBody>
      </p:sp>
    </p:spTree>
    <p:extLst>
      <p:ext uri="{BB962C8B-B14F-4D97-AF65-F5344CB8AC3E}">
        <p14:creationId xmlns:p14="http://schemas.microsoft.com/office/powerpoint/2010/main" val="1793866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23138"/>
            <a:ext cx="8686800" cy="1143000"/>
          </a:xfrm>
        </p:spPr>
        <p:txBody>
          <a:bodyPr>
            <a:noAutofit/>
          </a:bodyPr>
          <a:lstStyle/>
          <a:p>
            <a:pPr algn="l"/>
            <a:r>
              <a:rPr lang="en-US" sz="3200" b="1" dirty="0">
                <a:cs typeface="Courier New" panose="02070309020205020404" pitchFamily="49" charset="0"/>
              </a:rPr>
              <a:t>9</a:t>
            </a:r>
            <a:r>
              <a:rPr lang="en-US" sz="3200" b="1" dirty="0" smtClean="0">
                <a:cs typeface="Courier New" panose="02070309020205020404" pitchFamily="49" charset="0"/>
              </a:rPr>
              <a:t>. HAVING YOUR CAKE AND EATING IT TOO:</a:t>
            </a:r>
            <a:endParaRPr lang="en-US" sz="28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8" r="9030" b="5280"/>
          <a:stretch/>
        </p:blipFill>
        <p:spPr>
          <a:xfrm>
            <a:off x="990600" y="1610119"/>
            <a:ext cx="1981200" cy="159028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38163" y="1513582"/>
            <a:ext cx="63724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3200" b="1" dirty="0" smtClean="0">
                <a:solidFill>
                  <a:schemeClr val="accent3"/>
                </a:solidFill>
              </a:rPr>
              <a:t>Finding win-win situations </a:t>
            </a:r>
          </a:p>
          <a:p>
            <a:pPr algn="r"/>
            <a:r>
              <a:rPr lang="en-US" sz="3200" b="1" dirty="0" smtClean="0">
                <a:solidFill>
                  <a:schemeClr val="accent3"/>
                </a:solidFill>
              </a:rPr>
              <a:t>in collaborations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381000" y="3465255"/>
            <a:ext cx="8305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Look for situations that benefit mentor and mentee alike generally (though don’t keep tabs)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Look for colleagues, mentors, and mentees that complement your skills</a:t>
            </a:r>
          </a:p>
          <a:p>
            <a:pPr>
              <a:spcBef>
                <a:spcPts val="1200"/>
              </a:spcBef>
            </a:pPr>
            <a:endParaRPr lang="en-US" sz="28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715000" y="6289431"/>
            <a:ext cx="30818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/>
              <a:t>Staus</a:t>
            </a:r>
            <a:r>
              <a:rPr lang="en-US" sz="1400" dirty="0"/>
              <a:t>, </a:t>
            </a:r>
            <a:r>
              <a:rPr lang="en-US" sz="1400" dirty="0" smtClean="0"/>
              <a:t>Johnson et al., </a:t>
            </a:r>
            <a:r>
              <a:rPr lang="en-US" sz="1400" i="1" dirty="0" err="1"/>
              <a:t>Acad</a:t>
            </a:r>
            <a:r>
              <a:rPr lang="en-US" sz="1400" i="1" dirty="0"/>
              <a:t> </a:t>
            </a:r>
            <a:r>
              <a:rPr lang="en-US" sz="1400" i="1" dirty="0" smtClean="0"/>
              <a:t>Med</a:t>
            </a:r>
            <a:r>
              <a:rPr lang="en-US" sz="1400" dirty="0" smtClean="0"/>
              <a:t>., 2013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0397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9" t="1963" r="13042" b="213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503909" y="228600"/>
            <a:ext cx="3995506" cy="632460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381000"/>
            <a:ext cx="2286000" cy="1143000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latin typeface="Garamond"/>
                <a:cs typeface="Garamond"/>
              </a:rPr>
              <a:t>Menu</a:t>
            </a:r>
            <a:endParaRPr lang="en-US" sz="4800" b="1" dirty="0">
              <a:latin typeface="Garamond"/>
              <a:cs typeface="Garamond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1000" y="16764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i="1" dirty="0" smtClean="0">
                <a:solidFill>
                  <a:schemeClr val="accent6"/>
                </a:solidFill>
                <a:latin typeface="Garamond"/>
                <a:cs typeface="Garamond"/>
              </a:rPr>
              <a:t>- Starter -</a:t>
            </a:r>
            <a:endParaRPr lang="en-US" sz="2400" i="1" dirty="0" smtClean="0">
              <a:solidFill>
                <a:schemeClr val="accent6"/>
              </a:solid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500" dirty="0" smtClean="0">
              <a:latin typeface="Arial"/>
              <a:cs typeface="Arial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 smtClean="0">
                <a:latin typeface="Arial"/>
                <a:cs typeface="Arial"/>
              </a:rPr>
              <a:t>Career Trajectory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endParaRPr lang="en-US" sz="900" b="1" dirty="0" smtClean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800" i="1" dirty="0" smtClean="0">
              <a:solidFill>
                <a:schemeClr val="accent6"/>
              </a:solid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i="1" dirty="0" smtClean="0">
                <a:solidFill>
                  <a:schemeClr val="accent6"/>
                </a:solidFill>
                <a:latin typeface="Garamond"/>
                <a:cs typeface="Garamond"/>
              </a:rPr>
              <a:t>- Entrée -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500" i="1" dirty="0">
              <a:solidFill>
                <a:schemeClr val="accent6"/>
              </a:solid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Some </a:t>
            </a:r>
            <a:r>
              <a:rPr lang="en-US" sz="2800" dirty="0">
                <a:latin typeface="EucrosiaUPC" panose="02020603050405020304" pitchFamily="18" charset="-34"/>
                <a:cs typeface="EucrosiaUPC" panose="02020603050405020304" pitchFamily="18" charset="-34"/>
              </a:rPr>
              <a:t>K</a:t>
            </a:r>
            <a:r>
              <a:rPr lang="en-US" sz="2800" dirty="0" smtClean="0">
                <a:latin typeface="EucrosiaUPC" panose="02020603050405020304" pitchFamily="18" charset="-34"/>
                <a:cs typeface="EucrosiaUPC" panose="02020603050405020304" pitchFamily="18" charset="-34"/>
              </a:rPr>
              <a:t>ey Pointers</a:t>
            </a:r>
            <a:endParaRPr lang="en-US" sz="2800" b="1" dirty="0">
              <a:solidFill>
                <a:prstClr val="black"/>
              </a:solidFill>
              <a:latin typeface="Palace Script MT" panose="030303020206070C0B05" pitchFamily="66" charset="0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900" dirty="0" smtClean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2400" dirty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US" sz="600" dirty="0" smtClean="0">
              <a:latin typeface="EucrosiaUPC" panose="02020603050405020304" pitchFamily="18" charset="-34"/>
              <a:cs typeface="EucrosiaUPC" panose="02020603050405020304" pitchFamily="18" charset="-34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sz="2800" i="1" dirty="0" smtClean="0">
                <a:solidFill>
                  <a:schemeClr val="accent6"/>
                </a:solidFill>
                <a:latin typeface="Garamond"/>
                <a:cs typeface="Garamond"/>
              </a:rPr>
              <a:t>- Dessert -</a:t>
            </a:r>
          </a:p>
          <a:p>
            <a:pPr marL="0" indent="0" algn="ctr">
              <a:spcBef>
                <a:spcPts val="0"/>
              </a:spcBef>
              <a:buNone/>
            </a:pPr>
            <a:endParaRPr lang="en-US" sz="500" i="1" dirty="0">
              <a:solidFill>
                <a:schemeClr val="accent6"/>
              </a:solidFill>
              <a:latin typeface="Garamond"/>
              <a:cs typeface="Garamond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800" dirty="0" smtClean="0">
                <a:latin typeface="Arial"/>
                <a:cs typeface="Arial"/>
              </a:rPr>
              <a:t>Questions/Answers</a:t>
            </a:r>
            <a:endParaRPr lang="en-US" sz="2800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352800" y="1447800"/>
            <a:ext cx="2286000" cy="0"/>
          </a:xfrm>
          <a:prstGeom prst="line">
            <a:avLst/>
          </a:prstGeom>
          <a:ln w="31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838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81600" y="675382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800" b="1" dirty="0" smtClean="0">
                <a:cs typeface="Courier New" panose="02070309020205020404" pitchFamily="49" charset="0"/>
              </a:rPr>
              <a:t>10. DON’T BITE OFF </a:t>
            </a:r>
          </a:p>
          <a:p>
            <a:pPr algn="l"/>
            <a:r>
              <a:rPr lang="en-US" sz="2800" b="1" dirty="0" smtClean="0">
                <a:cs typeface="Courier New" panose="02070309020205020404" pitchFamily="49" charset="0"/>
              </a:rPr>
              <a:t>MORE THAN YOU </a:t>
            </a:r>
          </a:p>
          <a:p>
            <a:pPr algn="l"/>
            <a:r>
              <a:rPr lang="en-US" sz="2800" b="1" dirty="0" smtClean="0">
                <a:cs typeface="Courier New" panose="02070309020205020404" pitchFamily="49" charset="0"/>
              </a:rPr>
              <a:t>CAN CHEW:</a:t>
            </a:r>
            <a:endParaRPr lang="en-US" sz="24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81600" y="2057400"/>
            <a:ext cx="32766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chemeClr val="accent5"/>
                </a:solidFill>
              </a:rPr>
              <a:t>Manageable </a:t>
            </a:r>
          </a:p>
          <a:p>
            <a:r>
              <a:rPr lang="en-US" sz="3200" b="1" dirty="0" smtClean="0">
                <a:solidFill>
                  <a:schemeClr val="accent5"/>
                </a:solidFill>
              </a:rPr>
              <a:t>challenges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600" y="3657600"/>
            <a:ext cx="8534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Take on projects you know you can complete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Find balance that works for your family and lifestyle 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Learn when to say no (including to mentoring)</a:t>
            </a:r>
            <a:endParaRPr lang="en-US" sz="2800" dirty="0"/>
          </a:p>
        </p:txBody>
      </p:sp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4980783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1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43"/>
          <a:stretch/>
        </p:blipFill>
        <p:spPr>
          <a:xfrm>
            <a:off x="7962900" y="1905000"/>
            <a:ext cx="1181100" cy="16108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8458200" cy="1143000"/>
          </a:xfrm>
        </p:spPr>
        <p:txBody>
          <a:bodyPr>
            <a:noAutofit/>
          </a:bodyPr>
          <a:lstStyle/>
          <a:p>
            <a:pPr algn="l"/>
            <a:r>
              <a:rPr lang="en-US" sz="3400" b="1" dirty="0" smtClean="0">
                <a:cs typeface="Courier New" panose="02070309020205020404" pitchFamily="49" charset="0"/>
              </a:rPr>
              <a:t>11. GLASS HALF EMPTY OR HALF FULL? </a:t>
            </a:r>
            <a:endParaRPr lang="en-US" sz="3400" b="1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1295400"/>
            <a:ext cx="8153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chemeClr val="accent6"/>
                </a:solidFill>
              </a:rPr>
              <a:t>Acknowledge your strengths and weaknesses</a:t>
            </a:r>
            <a:endParaRPr lang="en-US" sz="2800" dirty="0">
              <a:solidFill>
                <a:schemeClr val="accent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7696200" cy="3295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Be true to yourself as a researcher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Modeling has limits: if you are an introvert, you don’t need to emulate an extrovert style (or vice-versa)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600" dirty="0" smtClean="0"/>
              <a:t>Draw on your strengths</a:t>
            </a:r>
          </a:p>
          <a:p>
            <a:pPr marL="457200" indent="-457200">
              <a:lnSpc>
                <a:spcPct val="50000"/>
              </a:lnSpc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Don’t compare apples and </a:t>
            </a:r>
          </a:p>
          <a:p>
            <a:pPr>
              <a:lnSpc>
                <a:spcPct val="50000"/>
              </a:lnSpc>
              <a:spcBef>
                <a:spcPts val="1200"/>
              </a:spcBef>
            </a:pPr>
            <a:r>
              <a:rPr lang="en-US" sz="2600" dirty="0" smtClean="0"/>
              <a:t>     oranges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4038600"/>
            <a:ext cx="3187569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39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1754" r="389" b="12980"/>
          <a:stretch/>
        </p:blipFill>
        <p:spPr>
          <a:xfrm>
            <a:off x="783044" y="1654175"/>
            <a:ext cx="1579156" cy="1616177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0" y="3124200"/>
            <a:ext cx="3352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Kartika Palar, PhD: (NIDDK K awardee)</a:t>
            </a:r>
          </a:p>
          <a:p>
            <a:pPr>
              <a:spcBef>
                <a:spcPts val="0"/>
              </a:spcBef>
            </a:pPr>
            <a:r>
              <a:rPr lang="en-US" sz="1400" dirty="0">
                <a:latin typeface="+mn-lt"/>
                <a:cs typeface="Courier New" panose="02070309020205020404" pitchFamily="49" charset="0"/>
              </a:rPr>
              <a:t>C</a:t>
            </a: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o-management of HIV and diabetes; 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role of food insecurity and 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other structural factors</a:t>
            </a:r>
            <a:endParaRPr lang="en-US" sz="1400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791200" y="3025775"/>
            <a:ext cx="29718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Alex C. Tsai, MD, PhD (NIMH K awardee)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Food insecurity, stigma</a:t>
            </a:r>
            <a:r>
              <a:rPr lang="en-US" sz="1400" dirty="0">
                <a:latin typeface="+mn-lt"/>
                <a:cs typeface="Courier New" panose="02070309020205020404" pitchFamily="49" charset="0"/>
              </a:rPr>
              <a:t> </a:t>
            </a: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&amp; mental health; livelihood interventions and stigma reductions</a:t>
            </a:r>
            <a:endParaRPr lang="en-US" sz="1400" dirty="0">
              <a:latin typeface="+mn-lt"/>
              <a:cs typeface="Courier New" panose="02070309020205020404" pitchFamily="49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553785" y="4470400"/>
            <a:ext cx="2514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Sera Young, PhD  (NIMH K awardee)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Food insecurity &amp; MCH outcomes in HIV; water insecurity</a:t>
            </a:r>
            <a:endParaRPr lang="en-US" sz="1400" dirty="0">
              <a:latin typeface="+mn-lt"/>
              <a:cs typeface="Courier New" panose="02070309020205020404" pitchFamily="49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/>
          <a:stretch/>
        </p:blipFill>
        <p:spPr>
          <a:xfrm>
            <a:off x="3352800" y="1905000"/>
            <a:ext cx="2282856" cy="2209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1" r="19679"/>
          <a:stretch/>
        </p:blipFill>
        <p:spPr>
          <a:xfrm>
            <a:off x="5029200" y="4470400"/>
            <a:ext cx="1502551" cy="1930400"/>
          </a:xfrm>
          <a:prstGeom prst="rect">
            <a:avLst/>
          </a:prstGeo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4267200"/>
            <a:ext cx="1418211" cy="1599769"/>
          </a:xfrm>
          <a:prstGeom prst="rect">
            <a:avLst/>
          </a:prstGeom>
        </p:spPr>
      </p:pic>
      <p:pic>
        <p:nvPicPr>
          <p:cNvPr id="10" name="Picture 9" descr="Screen Clippin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0" t="12917"/>
          <a:stretch/>
        </p:blipFill>
        <p:spPr>
          <a:xfrm>
            <a:off x="6400800" y="1523102"/>
            <a:ext cx="1521246" cy="1617688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838200" y="5638800"/>
            <a:ext cx="3810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Nadia Diamond-Smith, PhD (NICHD K awardee)</a:t>
            </a:r>
          </a:p>
          <a:p>
            <a:pPr algn="r"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Role of gender inequality and food insecurity on maternal and child health in Nepal 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86747" y="304800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cs typeface="Courier New" panose="02070309020205020404" pitchFamily="49" charset="0"/>
              </a:rPr>
              <a:t>MENTEES: </a:t>
            </a:r>
            <a:r>
              <a:rPr lang="en-US" sz="3200" b="1" dirty="0" smtClean="0">
                <a:solidFill>
                  <a:schemeClr val="accent6"/>
                </a:solidFill>
                <a:cs typeface="Courier New" panose="02070309020205020404" pitchFamily="49" charset="0"/>
              </a:rPr>
              <a:t>“</a:t>
            </a:r>
            <a:r>
              <a:rPr lang="en-US" sz="3200" dirty="0" smtClean="0">
                <a:solidFill>
                  <a:schemeClr val="accent6"/>
                </a:solidFill>
                <a:cs typeface="Courier New" panose="02070309020205020404" pitchFamily="49" charset="0"/>
              </a:rPr>
              <a:t>Greatest thing since sliced bread”</a:t>
            </a:r>
            <a:endParaRPr lang="en-US" sz="3200" b="1" dirty="0">
              <a:solidFill>
                <a:schemeClr val="accent6"/>
              </a:solidFill>
              <a:cs typeface="Courier New" panose="02070309020205020404" pitchFamily="49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9" t="5420" r="14365" b="9664"/>
          <a:stretch/>
        </p:blipFill>
        <p:spPr>
          <a:xfrm>
            <a:off x="5410200" y="1600200"/>
            <a:ext cx="850728" cy="83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950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8534400" cy="1143000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cs typeface="Courier New" panose="02070309020205020404" pitchFamily="49" charset="0"/>
              </a:rPr>
              <a:t>MENTEES: </a:t>
            </a:r>
            <a:r>
              <a:rPr lang="en-US" sz="3200" dirty="0" smtClean="0">
                <a:solidFill>
                  <a:schemeClr val="accent6"/>
                </a:solidFill>
                <a:cs typeface="Courier New" panose="02070309020205020404" pitchFamily="49" charset="0"/>
              </a:rPr>
              <a:t>“Salt of the Earth”</a:t>
            </a:r>
            <a:endParaRPr lang="en-US" sz="3200" dirty="0">
              <a:solidFill>
                <a:schemeClr val="accent3"/>
              </a:solidFill>
              <a:cs typeface="Courier New" panose="02070309020205020404" pitchFamily="49" charset="0"/>
            </a:endParaRPr>
          </a:p>
        </p:txBody>
      </p:sp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2"/>
          <a:stretch/>
        </p:blipFill>
        <p:spPr>
          <a:xfrm>
            <a:off x="3073846" y="1672319"/>
            <a:ext cx="2574068" cy="2491693"/>
          </a:xfrm>
          <a:prstGeom prst="rect">
            <a:avLst/>
          </a:prstGeom>
        </p:spPr>
      </p:pic>
      <p:pic>
        <p:nvPicPr>
          <p:cNvPr id="11" name="Picture 10" descr="Screen Clippi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81200"/>
            <a:ext cx="1240537" cy="148621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5715000" y="3281586"/>
            <a:ext cx="27432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Amy Conroy, PhD, MPH</a:t>
            </a:r>
          </a:p>
          <a:p>
            <a:pPr>
              <a:spcBef>
                <a:spcPts val="0"/>
              </a:spcBef>
            </a:pPr>
            <a:r>
              <a:rPr lang="en-US" sz="1400" i="1" dirty="0" smtClean="0">
                <a:latin typeface="+mn-lt"/>
                <a:cs typeface="Courier New" panose="02070309020205020404" pitchFamily="49" charset="0"/>
              </a:rPr>
              <a:t>Assistant Professor &amp; </a:t>
            </a:r>
          </a:p>
          <a:p>
            <a:pPr>
              <a:spcBef>
                <a:spcPts val="0"/>
              </a:spcBef>
            </a:pPr>
            <a:r>
              <a:rPr lang="en-US" sz="1400" i="1" dirty="0" smtClean="0">
                <a:latin typeface="+mn-lt"/>
                <a:cs typeface="Courier New" panose="02070309020205020404" pitchFamily="49" charset="0"/>
              </a:rPr>
              <a:t>CFAR Mentee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Dyadic aspects of health within heterosexual and same sex couples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57200" y="3276600"/>
            <a:ext cx="2514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Dan Kelly, MD, MPH</a:t>
            </a:r>
          </a:p>
          <a:p>
            <a:pPr>
              <a:spcBef>
                <a:spcPts val="0"/>
              </a:spcBef>
            </a:pPr>
            <a:r>
              <a:rPr lang="en-US" sz="1400" i="1" dirty="0" smtClean="0">
                <a:latin typeface="+mn-lt"/>
                <a:cs typeface="Courier New" panose="02070309020205020404" pitchFamily="49" charset="0"/>
              </a:rPr>
              <a:t>ID and TAPS fellow</a:t>
            </a:r>
          </a:p>
          <a:p>
            <a:pPr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Social and structural drivers of Ebola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4343400" y="4876800"/>
            <a:ext cx="25146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1400" b="1" dirty="0" smtClean="0">
                <a:latin typeface="+mn-lt"/>
                <a:cs typeface="Courier New" panose="02070309020205020404" pitchFamily="49" charset="0"/>
              </a:rPr>
              <a:t>Jason Nagata, MD, MSc</a:t>
            </a:r>
          </a:p>
          <a:p>
            <a:pPr algn="l">
              <a:spcBef>
                <a:spcPts val="0"/>
              </a:spcBef>
            </a:pPr>
            <a:r>
              <a:rPr lang="en-US" sz="1400" i="1" dirty="0" smtClean="0">
                <a:latin typeface="+mn-lt"/>
                <a:cs typeface="Courier New" panose="02070309020205020404" pitchFamily="49" charset="0"/>
              </a:rPr>
              <a:t>Adolescent Medicine Fellowship</a:t>
            </a:r>
          </a:p>
          <a:p>
            <a:pPr algn="l">
              <a:spcBef>
                <a:spcPts val="0"/>
              </a:spcBef>
            </a:pPr>
            <a:r>
              <a:rPr lang="en-US" sz="1400" dirty="0" smtClean="0">
                <a:latin typeface="+mn-lt"/>
                <a:cs typeface="Courier New" panose="02070309020205020404" pitchFamily="49" charset="0"/>
              </a:rPr>
              <a:t>Food insecurity in pediatric populations</a:t>
            </a: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818" y="4858592"/>
            <a:ext cx="1657581" cy="1657581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4" y="2128614"/>
            <a:ext cx="1769616" cy="122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28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/>
          <a:lstStyle/>
          <a:p>
            <a:r>
              <a:rPr lang="en-US" dirty="0" smtClean="0"/>
              <a:t>BS in Neuroscience from Brown University</a:t>
            </a:r>
          </a:p>
          <a:p>
            <a:pPr lvl="1"/>
            <a:r>
              <a:rPr lang="en-US" dirty="0" smtClean="0"/>
              <a:t>First research project very different</a:t>
            </a:r>
          </a:p>
          <a:p>
            <a:pPr lvl="1"/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200400"/>
            <a:ext cx="7281580" cy="2743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14400" y="2895600"/>
            <a:ext cx="7543800" cy="3352800"/>
          </a:xfrm>
          <a:prstGeom prst="rect">
            <a:avLst/>
          </a:prstGeom>
          <a:noFill/>
          <a:ln w="31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066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dirty="0" smtClean="0"/>
              <a:t>Training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r>
              <a:rPr lang="en-US" dirty="0" smtClean="0"/>
              <a:t>Ministry of Health, Prague: Did neuroscience research</a:t>
            </a:r>
          </a:p>
          <a:p>
            <a:r>
              <a:rPr lang="en-US" dirty="0" smtClean="0"/>
              <a:t>Masters of Medical Anthropology: Harvard</a:t>
            </a:r>
          </a:p>
          <a:p>
            <a:pPr lvl="1"/>
            <a:r>
              <a:rPr lang="en-US" dirty="0" smtClean="0"/>
              <a:t>Dr. Paul Farmer thesis advisor (TB among Ethiopian Immigrants in Israel)</a:t>
            </a:r>
          </a:p>
          <a:p>
            <a:pPr lvl="1"/>
            <a:r>
              <a:rPr lang="en-US" dirty="0" smtClean="0"/>
              <a:t>Another project under Arthur </a:t>
            </a:r>
            <a:r>
              <a:rPr lang="en-US" dirty="0" err="1" smtClean="0"/>
              <a:t>Kleinman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4038600"/>
            <a:ext cx="7010400" cy="19952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3657600"/>
            <a:ext cx="7543800" cy="2667000"/>
          </a:xfrm>
          <a:prstGeom prst="rect">
            <a:avLst/>
          </a:prstGeom>
          <a:noFill/>
          <a:ln w="3175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Cont.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MD: Harvard Medical School</a:t>
            </a:r>
          </a:p>
          <a:p>
            <a:pPr lvl="1"/>
            <a:r>
              <a:rPr lang="en-US" sz="2400" dirty="0" smtClean="0"/>
              <a:t>Project to understand drivers of Petrol Sniffing in Aboriginal community in Northern Australia</a:t>
            </a:r>
          </a:p>
          <a:p>
            <a:pPr lvl="1"/>
            <a:r>
              <a:rPr lang="en-US" sz="2400" dirty="0" smtClean="0"/>
              <a:t>Worked in Botswana for 6 months to understand barriers to ART adherence</a:t>
            </a:r>
            <a:endParaRPr lang="en-US" sz="2400" dirty="0"/>
          </a:p>
          <a:p>
            <a:pPr lvl="1"/>
            <a:r>
              <a:rPr lang="en-US" sz="2400" dirty="0" smtClean="0"/>
              <a:t>Schweitzer fellowship in </a:t>
            </a:r>
            <a:r>
              <a:rPr lang="en-US" sz="2400" dirty="0" err="1" smtClean="0"/>
              <a:t>Lambarane</a:t>
            </a:r>
            <a:r>
              <a:rPr lang="en-US" sz="2400" dirty="0" smtClean="0"/>
              <a:t>, Gabon</a:t>
            </a:r>
          </a:p>
          <a:p>
            <a:r>
              <a:rPr lang="en-US" sz="2800" dirty="0" smtClean="0"/>
              <a:t>Residency: UCSF SFGH Primary Care Internal Medicine Residency</a:t>
            </a:r>
          </a:p>
          <a:p>
            <a:r>
              <a:rPr lang="en-US" sz="2800" dirty="0" smtClean="0"/>
              <a:t>Fellowship at CAPS</a:t>
            </a:r>
          </a:p>
          <a:p>
            <a:r>
              <a:rPr lang="en-US" sz="2800" dirty="0" smtClean="0"/>
              <a:t>MPH at Berkeley</a:t>
            </a:r>
          </a:p>
          <a:p>
            <a:pPr lvl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3703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Trajectory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Focus was largely on social and structural drivers of HIV/AIDS acquisition and health outcomes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Started with focus on mental health and HIV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Physicians for Human Rights Project in Botswana/Swaziland: gender inequality and HIV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Led to specializing in food insecurity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86197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Early Faculty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K23 focusing on </a:t>
            </a:r>
            <a:r>
              <a:rPr lang="en-US" sz="2800" dirty="0"/>
              <a:t>f</a:t>
            </a:r>
            <a:r>
              <a:rPr lang="en-US" sz="2800" dirty="0" smtClean="0"/>
              <a:t>ood </a:t>
            </a:r>
            <a:r>
              <a:rPr lang="en-US" sz="2800" dirty="0"/>
              <a:t>i</a:t>
            </a:r>
            <a:r>
              <a:rPr lang="en-US" sz="2800" dirty="0" smtClean="0"/>
              <a:t>nsecurity and HIV prevention and treatment outcomes in Uganda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Other grants focusing on women’s empowerment indicators and health outcomes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San Francisco projects understanding food insecurity and HIV clinical indicators domestically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0321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Transition to Independence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First R-01 followed K award----teasing apart mechanisms and pathways for how FI negatively impacts HIV and CV disease health</a:t>
            </a:r>
          </a:p>
          <a:p>
            <a:endParaRPr lang="en-US" sz="2800" dirty="0" smtClean="0"/>
          </a:p>
          <a:p>
            <a:r>
              <a:rPr lang="en-US" sz="2800" dirty="0" smtClean="0"/>
              <a:t>R34 followed by second R-01 to focus on agricultural and financial intervention as way to improve HIV health outcomes in Kenya</a:t>
            </a:r>
          </a:p>
        </p:txBody>
      </p:sp>
    </p:spTree>
    <p:extLst>
      <p:ext uri="{BB962C8B-B14F-4D97-AF65-F5344CB8AC3E}">
        <p14:creationId xmlns:p14="http://schemas.microsoft.com/office/powerpoint/2010/main" val="91808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Branching </a:t>
            </a:r>
            <a:r>
              <a:rPr lang="en-US" dirty="0"/>
              <a:t>O</a:t>
            </a:r>
            <a:r>
              <a:rPr lang="en-US" dirty="0" smtClean="0"/>
              <a:t>ut </a:t>
            </a:r>
            <a:r>
              <a:rPr lang="en-US" dirty="0"/>
              <a:t>A</a:t>
            </a:r>
            <a:r>
              <a:rPr lang="en-US" dirty="0" smtClean="0"/>
              <a:t>gain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800" dirty="0" smtClean="0"/>
              <a:t>Move to diverse food security interventions domestically and internationally (food support, urban gardening, livelihood interventions)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Investigating diverse outcomes beyond HIV: Diabetes, CVD risk, maternal and child health, adolescent sexual and reproductive health</a:t>
            </a:r>
          </a:p>
          <a:p>
            <a:pPr>
              <a:spcAft>
                <a:spcPts val="600"/>
              </a:spcAft>
            </a:pPr>
            <a:r>
              <a:rPr lang="en-US" sz="2800" dirty="0" smtClean="0"/>
              <a:t>Moving into realm of climate change and health both in education and research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6547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9428</TotalTime>
  <Words>1043</Words>
  <Application>Microsoft Macintosh PowerPoint</Application>
  <PresentationFormat>On-screen Show (4:3)</PresentationFormat>
  <Paragraphs>174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EucrosiaUPC</vt:lpstr>
      <vt:lpstr>Garamond</vt:lpstr>
      <vt:lpstr>Palace Script MT</vt:lpstr>
      <vt:lpstr>Clarity</vt:lpstr>
      <vt:lpstr>Career Trajectory</vt:lpstr>
      <vt:lpstr>Menu</vt:lpstr>
      <vt:lpstr>Training</vt:lpstr>
      <vt:lpstr>Training Cont.</vt:lpstr>
      <vt:lpstr>Training Cont.</vt:lpstr>
      <vt:lpstr>Research Trajectory</vt:lpstr>
      <vt:lpstr>Early Faculty</vt:lpstr>
      <vt:lpstr>Transition to Independence</vt:lpstr>
      <vt:lpstr>Branching Out Again</vt:lpstr>
      <vt:lpstr>Mentoring as Big Focus</vt:lpstr>
      <vt:lpstr>PowerPoint Presentation</vt:lpstr>
      <vt:lpstr>PowerPoint Presentation</vt:lpstr>
      <vt:lpstr>PowerPoint Presentation</vt:lpstr>
      <vt:lpstr>PowerPoint Presentation</vt:lpstr>
      <vt:lpstr>4. BEAR FRUIT</vt:lpstr>
      <vt:lpstr>5. KNOW WHICH SIDE YOUR BREAD IS BUTTERED</vt:lpstr>
      <vt:lpstr>6. LEAVE A TRAIL OF BREADCRUMBS: </vt:lpstr>
      <vt:lpstr>8. TWO PEAS IN A POD:</vt:lpstr>
      <vt:lpstr>9. HAVING YOUR CAKE AND EATING IT TOO:</vt:lpstr>
      <vt:lpstr>PowerPoint Presentation</vt:lpstr>
      <vt:lpstr>11. GLASS HALF EMPTY OR HALF FULL? </vt:lpstr>
      <vt:lpstr>MENTEES: “Greatest thing since sliced bread”</vt:lpstr>
      <vt:lpstr>MENTEES: “Salt of the Earth”</vt:lpstr>
    </vt:vector>
  </TitlesOfParts>
  <Company>UCSF</Company>
  <LinksUpToDate>false</LinksUpToDate>
  <SharedDoc>false</SharedDoc>
  <HyperlinksChanged>false</HyperlinksChanged>
  <AppVersion>15.0038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Napoles, Tessa</dc:creator>
  <cp:lastModifiedBy>Weiser, Sheri</cp:lastModifiedBy>
  <cp:revision>209</cp:revision>
  <dcterms:created xsi:type="dcterms:W3CDTF">2016-03-28T18:39:00Z</dcterms:created>
  <dcterms:modified xsi:type="dcterms:W3CDTF">2018-04-03T02:30:46Z</dcterms:modified>
</cp:coreProperties>
</file>